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8"/>
  </p:notesMasterIdLst>
  <p:sldIdLst>
    <p:sldId id="39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p:cViewPr varScale="1">
        <p:scale>
          <a:sx n="108" d="100"/>
          <a:sy n="108" d="100"/>
        </p:scale>
        <p:origin x="162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95F346-557D-423D-930B-BBD8FD15AD04}" type="doc">
      <dgm:prSet loTypeId="urn:microsoft.com/office/officeart/2005/8/layout/orgChart1" loCatId="hierarchy" qsTypeId="urn:microsoft.com/office/officeart/2005/8/quickstyle/3d7" qsCatId="3D" csTypeId="urn:microsoft.com/office/officeart/2005/8/colors/accent2_5" csCatId="accent2" phldr="1"/>
      <dgm:spPr/>
      <dgm:t>
        <a:bodyPr/>
        <a:lstStyle/>
        <a:p>
          <a:endParaRPr lang="en-US"/>
        </a:p>
      </dgm:t>
    </dgm:pt>
    <dgm:pt modelId="{6C8B724D-1A01-420B-91FB-8DD5E16E74C3}">
      <dgm:prSet phldrT="[Text]" custT="1"/>
      <dgm:spPr/>
      <dgm:t>
        <a:bodyPr/>
        <a:lstStyle/>
        <a:p>
          <a:pPr rtl="1"/>
          <a:r>
            <a:rPr lang="fa-IR" sz="1800">
              <a:cs typeface="B Homa" pitchFamily="2" charset="-78"/>
            </a:rPr>
            <a:t>طبقه بندی مؤسسات از لحاظ مالکیت:</a:t>
          </a:r>
          <a:endParaRPr lang="en-US" sz="1800" dirty="0">
            <a:cs typeface="B Homa" pitchFamily="2" charset="-78"/>
          </a:endParaRPr>
        </a:p>
      </dgm:t>
    </dgm:pt>
    <dgm:pt modelId="{2EAB9B3B-85D6-41C3-BAD2-6AF1858EA52C}" type="parTrans" cxnId="{E854309A-558B-41C0-A3CE-845B64B9AF24}">
      <dgm:prSet/>
      <dgm:spPr/>
      <dgm:t>
        <a:bodyPr/>
        <a:lstStyle/>
        <a:p>
          <a:endParaRPr lang="en-US">
            <a:solidFill>
              <a:srgbClr val="FFFF00"/>
            </a:solidFill>
          </a:endParaRPr>
        </a:p>
      </dgm:t>
    </dgm:pt>
    <dgm:pt modelId="{A95DD843-1522-4F1E-BBD1-D98BD7397394}" type="sibTrans" cxnId="{E854309A-558B-41C0-A3CE-845B64B9AF24}">
      <dgm:prSet/>
      <dgm:spPr/>
      <dgm:t>
        <a:bodyPr/>
        <a:lstStyle/>
        <a:p>
          <a:endParaRPr lang="en-US">
            <a:solidFill>
              <a:srgbClr val="FFFF00"/>
            </a:solidFill>
          </a:endParaRPr>
        </a:p>
      </dgm:t>
    </dgm:pt>
    <dgm:pt modelId="{73A63934-0C60-44F6-B6C4-602B9CE457C2}">
      <dgm:prSet phldrT="[Text]" custT="1"/>
      <dgm:spPr/>
      <dgm:t>
        <a:bodyPr/>
        <a:lstStyle/>
        <a:p>
          <a:r>
            <a:rPr lang="fa-IR" sz="3200" dirty="0">
              <a:cs typeface="B Homa" pitchFamily="2" charset="-78"/>
            </a:rPr>
            <a:t>تعاونی</a:t>
          </a:r>
          <a:endParaRPr lang="en-US" sz="3200" dirty="0">
            <a:cs typeface="B Homa" pitchFamily="2" charset="-78"/>
          </a:endParaRPr>
        </a:p>
      </dgm:t>
    </dgm:pt>
    <dgm:pt modelId="{7E631196-2E2A-49B1-B96D-AA90BA9A5AD6}" type="parTrans" cxnId="{D539F946-C93D-4FC4-A30A-71E4D9EE6EE8}">
      <dgm:prSet/>
      <dgm:spPr/>
      <dgm:t>
        <a:bodyPr/>
        <a:lstStyle/>
        <a:p>
          <a:endParaRPr lang="en-US">
            <a:solidFill>
              <a:srgbClr val="FFFF00"/>
            </a:solidFill>
          </a:endParaRPr>
        </a:p>
      </dgm:t>
    </dgm:pt>
    <dgm:pt modelId="{270FB573-9230-4A97-8395-FCBC7EB96146}" type="sibTrans" cxnId="{D539F946-C93D-4FC4-A30A-71E4D9EE6EE8}">
      <dgm:prSet/>
      <dgm:spPr/>
      <dgm:t>
        <a:bodyPr/>
        <a:lstStyle/>
        <a:p>
          <a:endParaRPr lang="en-US">
            <a:solidFill>
              <a:srgbClr val="FFFF00"/>
            </a:solidFill>
          </a:endParaRPr>
        </a:p>
      </dgm:t>
    </dgm:pt>
    <dgm:pt modelId="{C97F594C-1B4E-424A-8037-2FA9AD48DDA4}">
      <dgm:prSet phldrT="[Text]" custT="1"/>
      <dgm:spPr/>
      <dgm:t>
        <a:bodyPr/>
        <a:lstStyle/>
        <a:p>
          <a:r>
            <a:rPr lang="fa-IR" sz="3200">
              <a:cs typeface="B Homa" pitchFamily="2" charset="-78"/>
            </a:rPr>
            <a:t>خصوصی</a:t>
          </a:r>
          <a:endParaRPr lang="en-US" sz="3200" dirty="0">
            <a:cs typeface="B Homa" pitchFamily="2" charset="-78"/>
          </a:endParaRPr>
        </a:p>
      </dgm:t>
    </dgm:pt>
    <dgm:pt modelId="{E9D4E51F-5C43-432E-84F3-9DA6CB4025B3}" type="parTrans" cxnId="{57D3F78D-E0E9-424C-B471-00508D31A9C1}">
      <dgm:prSet/>
      <dgm:spPr/>
      <dgm:t>
        <a:bodyPr/>
        <a:lstStyle/>
        <a:p>
          <a:endParaRPr lang="en-US">
            <a:solidFill>
              <a:srgbClr val="FFFF00"/>
            </a:solidFill>
          </a:endParaRPr>
        </a:p>
      </dgm:t>
    </dgm:pt>
    <dgm:pt modelId="{EDF3F495-2FEF-46AF-915C-7441B3FDC97C}" type="sibTrans" cxnId="{57D3F78D-E0E9-424C-B471-00508D31A9C1}">
      <dgm:prSet/>
      <dgm:spPr/>
      <dgm:t>
        <a:bodyPr/>
        <a:lstStyle/>
        <a:p>
          <a:endParaRPr lang="en-US">
            <a:solidFill>
              <a:srgbClr val="FFFF00"/>
            </a:solidFill>
          </a:endParaRPr>
        </a:p>
      </dgm:t>
    </dgm:pt>
    <dgm:pt modelId="{911B90A2-D745-466C-A50F-984CEEB6887E}">
      <dgm:prSet phldrT="[Text]" custT="1"/>
      <dgm:spPr/>
      <dgm:t>
        <a:bodyPr/>
        <a:lstStyle/>
        <a:p>
          <a:r>
            <a:rPr lang="fa-IR" sz="3200" dirty="0">
              <a:cs typeface="B Homa" pitchFamily="2" charset="-78"/>
            </a:rPr>
            <a:t>عمومی</a:t>
          </a:r>
          <a:endParaRPr lang="en-US" sz="3200" dirty="0">
            <a:cs typeface="B Homa" pitchFamily="2" charset="-78"/>
          </a:endParaRPr>
        </a:p>
      </dgm:t>
    </dgm:pt>
    <dgm:pt modelId="{62747333-2C14-4D14-A234-2CBC2F9FEE50}" type="parTrans" cxnId="{FDB9ECFB-1C65-4813-9FBE-9C375210E845}">
      <dgm:prSet/>
      <dgm:spPr/>
      <dgm:t>
        <a:bodyPr/>
        <a:lstStyle/>
        <a:p>
          <a:endParaRPr lang="en-US">
            <a:solidFill>
              <a:srgbClr val="FFFF00"/>
            </a:solidFill>
          </a:endParaRPr>
        </a:p>
      </dgm:t>
    </dgm:pt>
    <dgm:pt modelId="{E58F311E-C5DE-422A-9F46-7DC2C9DF823B}" type="sibTrans" cxnId="{FDB9ECFB-1C65-4813-9FBE-9C375210E845}">
      <dgm:prSet/>
      <dgm:spPr/>
      <dgm:t>
        <a:bodyPr/>
        <a:lstStyle/>
        <a:p>
          <a:endParaRPr lang="en-US">
            <a:solidFill>
              <a:srgbClr val="FFFF00"/>
            </a:solidFill>
          </a:endParaRPr>
        </a:p>
      </dgm:t>
    </dgm:pt>
    <dgm:pt modelId="{05BCF843-CF39-49AD-B5F1-FE781FCF93A9}" type="pres">
      <dgm:prSet presAssocID="{1995F346-557D-423D-930B-BBD8FD15AD04}" presName="hierChild1" presStyleCnt="0">
        <dgm:presLayoutVars>
          <dgm:orgChart val="1"/>
          <dgm:chPref val="1"/>
          <dgm:dir/>
          <dgm:animOne val="branch"/>
          <dgm:animLvl val="lvl"/>
          <dgm:resizeHandles/>
        </dgm:presLayoutVars>
      </dgm:prSet>
      <dgm:spPr/>
    </dgm:pt>
    <dgm:pt modelId="{68F867E8-E17F-402B-A7C7-58FD69263D3D}" type="pres">
      <dgm:prSet presAssocID="{6C8B724D-1A01-420B-91FB-8DD5E16E74C3}" presName="hierRoot1" presStyleCnt="0">
        <dgm:presLayoutVars>
          <dgm:hierBranch val="init"/>
        </dgm:presLayoutVars>
      </dgm:prSet>
      <dgm:spPr/>
    </dgm:pt>
    <dgm:pt modelId="{EA195D5E-6851-480C-90DB-60F19E7D3C9F}" type="pres">
      <dgm:prSet presAssocID="{6C8B724D-1A01-420B-91FB-8DD5E16E74C3}" presName="rootComposite1" presStyleCnt="0"/>
      <dgm:spPr/>
    </dgm:pt>
    <dgm:pt modelId="{0BE8C3CC-70A9-4EF6-BE4F-342A3AA6A08C}" type="pres">
      <dgm:prSet presAssocID="{6C8B724D-1A01-420B-91FB-8DD5E16E74C3}" presName="rootText1" presStyleLbl="node0" presStyleIdx="0" presStyleCnt="1">
        <dgm:presLayoutVars>
          <dgm:chPref val="3"/>
        </dgm:presLayoutVars>
      </dgm:prSet>
      <dgm:spPr/>
    </dgm:pt>
    <dgm:pt modelId="{EAF13702-1D7B-4B8B-B57E-9BD02E3A2C6F}" type="pres">
      <dgm:prSet presAssocID="{6C8B724D-1A01-420B-91FB-8DD5E16E74C3}" presName="rootConnector1" presStyleLbl="node1" presStyleIdx="0" presStyleCnt="0"/>
      <dgm:spPr/>
    </dgm:pt>
    <dgm:pt modelId="{84A8AE8B-FC78-458F-8398-94E387CDC5DF}" type="pres">
      <dgm:prSet presAssocID="{6C8B724D-1A01-420B-91FB-8DD5E16E74C3}" presName="hierChild2" presStyleCnt="0"/>
      <dgm:spPr/>
    </dgm:pt>
    <dgm:pt modelId="{9E567561-0DFB-4309-86F2-D202AC93C54D}" type="pres">
      <dgm:prSet presAssocID="{7E631196-2E2A-49B1-B96D-AA90BA9A5AD6}" presName="Name37" presStyleLbl="parChTrans1D2" presStyleIdx="0" presStyleCnt="3"/>
      <dgm:spPr/>
    </dgm:pt>
    <dgm:pt modelId="{1E308FED-94D6-42F1-A937-649BFCBB2969}" type="pres">
      <dgm:prSet presAssocID="{73A63934-0C60-44F6-B6C4-602B9CE457C2}" presName="hierRoot2" presStyleCnt="0">
        <dgm:presLayoutVars>
          <dgm:hierBranch val="init"/>
        </dgm:presLayoutVars>
      </dgm:prSet>
      <dgm:spPr/>
    </dgm:pt>
    <dgm:pt modelId="{45CEB012-FE95-4834-B67F-3BB98F311F6E}" type="pres">
      <dgm:prSet presAssocID="{73A63934-0C60-44F6-B6C4-602B9CE457C2}" presName="rootComposite" presStyleCnt="0"/>
      <dgm:spPr/>
    </dgm:pt>
    <dgm:pt modelId="{A9B2B765-209B-4D33-8CC9-33334C856439}" type="pres">
      <dgm:prSet presAssocID="{73A63934-0C60-44F6-B6C4-602B9CE457C2}" presName="rootText" presStyleLbl="node2" presStyleIdx="0" presStyleCnt="3">
        <dgm:presLayoutVars>
          <dgm:chPref val="3"/>
        </dgm:presLayoutVars>
      </dgm:prSet>
      <dgm:spPr/>
    </dgm:pt>
    <dgm:pt modelId="{006435AD-5BC3-48A0-9295-CB53CFB837AF}" type="pres">
      <dgm:prSet presAssocID="{73A63934-0C60-44F6-B6C4-602B9CE457C2}" presName="rootConnector" presStyleLbl="node2" presStyleIdx="0" presStyleCnt="3"/>
      <dgm:spPr/>
    </dgm:pt>
    <dgm:pt modelId="{5773FB9A-A5C0-424E-A40D-6474A33ADA22}" type="pres">
      <dgm:prSet presAssocID="{73A63934-0C60-44F6-B6C4-602B9CE457C2}" presName="hierChild4" presStyleCnt="0"/>
      <dgm:spPr/>
    </dgm:pt>
    <dgm:pt modelId="{5870291B-1E19-4F8D-83BE-981B2ADCBB6F}" type="pres">
      <dgm:prSet presAssocID="{73A63934-0C60-44F6-B6C4-602B9CE457C2}" presName="hierChild5" presStyleCnt="0"/>
      <dgm:spPr/>
    </dgm:pt>
    <dgm:pt modelId="{5801B4AB-688A-4058-A852-D99B4E184D2C}" type="pres">
      <dgm:prSet presAssocID="{E9D4E51F-5C43-432E-84F3-9DA6CB4025B3}" presName="Name37" presStyleLbl="parChTrans1D2" presStyleIdx="1" presStyleCnt="3"/>
      <dgm:spPr/>
    </dgm:pt>
    <dgm:pt modelId="{449A5B0F-8332-454D-B0B3-33C82AEDD8E8}" type="pres">
      <dgm:prSet presAssocID="{C97F594C-1B4E-424A-8037-2FA9AD48DDA4}" presName="hierRoot2" presStyleCnt="0">
        <dgm:presLayoutVars>
          <dgm:hierBranch val="init"/>
        </dgm:presLayoutVars>
      </dgm:prSet>
      <dgm:spPr/>
    </dgm:pt>
    <dgm:pt modelId="{4B7EBAE0-3CBA-4526-9979-62E7C4E781B4}" type="pres">
      <dgm:prSet presAssocID="{C97F594C-1B4E-424A-8037-2FA9AD48DDA4}" presName="rootComposite" presStyleCnt="0"/>
      <dgm:spPr/>
    </dgm:pt>
    <dgm:pt modelId="{FA3B70D3-9FFA-4D82-BF97-72692036F197}" type="pres">
      <dgm:prSet presAssocID="{C97F594C-1B4E-424A-8037-2FA9AD48DDA4}" presName="rootText" presStyleLbl="node2" presStyleIdx="1" presStyleCnt="3">
        <dgm:presLayoutVars>
          <dgm:chPref val="3"/>
        </dgm:presLayoutVars>
      </dgm:prSet>
      <dgm:spPr/>
    </dgm:pt>
    <dgm:pt modelId="{47A0F348-280B-4079-8CC1-FC4A9376CF6F}" type="pres">
      <dgm:prSet presAssocID="{C97F594C-1B4E-424A-8037-2FA9AD48DDA4}" presName="rootConnector" presStyleLbl="node2" presStyleIdx="1" presStyleCnt="3"/>
      <dgm:spPr/>
    </dgm:pt>
    <dgm:pt modelId="{B7DCE131-A24C-4520-BC75-0A4FC7B191DC}" type="pres">
      <dgm:prSet presAssocID="{C97F594C-1B4E-424A-8037-2FA9AD48DDA4}" presName="hierChild4" presStyleCnt="0"/>
      <dgm:spPr/>
    </dgm:pt>
    <dgm:pt modelId="{70C26B15-118E-4B54-B6DD-C72D2489FB17}" type="pres">
      <dgm:prSet presAssocID="{C97F594C-1B4E-424A-8037-2FA9AD48DDA4}" presName="hierChild5" presStyleCnt="0"/>
      <dgm:spPr/>
    </dgm:pt>
    <dgm:pt modelId="{5E3C05A1-FF45-4B34-BA01-F6D01ECB3CF6}" type="pres">
      <dgm:prSet presAssocID="{62747333-2C14-4D14-A234-2CBC2F9FEE50}" presName="Name37" presStyleLbl="parChTrans1D2" presStyleIdx="2" presStyleCnt="3"/>
      <dgm:spPr/>
    </dgm:pt>
    <dgm:pt modelId="{56B655FC-CE92-4C66-AE66-E57B200CCBE1}" type="pres">
      <dgm:prSet presAssocID="{911B90A2-D745-466C-A50F-984CEEB6887E}" presName="hierRoot2" presStyleCnt="0">
        <dgm:presLayoutVars>
          <dgm:hierBranch val="init"/>
        </dgm:presLayoutVars>
      </dgm:prSet>
      <dgm:spPr/>
    </dgm:pt>
    <dgm:pt modelId="{DE01F7C5-220B-486F-AD53-C47C440C5C28}" type="pres">
      <dgm:prSet presAssocID="{911B90A2-D745-466C-A50F-984CEEB6887E}" presName="rootComposite" presStyleCnt="0"/>
      <dgm:spPr/>
    </dgm:pt>
    <dgm:pt modelId="{E782F84C-1108-4CE6-AF61-178B60E10356}" type="pres">
      <dgm:prSet presAssocID="{911B90A2-D745-466C-A50F-984CEEB6887E}" presName="rootText" presStyleLbl="node2" presStyleIdx="2" presStyleCnt="3">
        <dgm:presLayoutVars>
          <dgm:chPref val="3"/>
        </dgm:presLayoutVars>
      </dgm:prSet>
      <dgm:spPr/>
    </dgm:pt>
    <dgm:pt modelId="{1B9B52DD-AD4F-4031-BE54-245E02579A0C}" type="pres">
      <dgm:prSet presAssocID="{911B90A2-D745-466C-A50F-984CEEB6887E}" presName="rootConnector" presStyleLbl="node2" presStyleIdx="2" presStyleCnt="3"/>
      <dgm:spPr/>
    </dgm:pt>
    <dgm:pt modelId="{26135257-D581-475F-B1F8-7C479B744FCD}" type="pres">
      <dgm:prSet presAssocID="{911B90A2-D745-466C-A50F-984CEEB6887E}" presName="hierChild4" presStyleCnt="0"/>
      <dgm:spPr/>
    </dgm:pt>
    <dgm:pt modelId="{A0CA6CDA-00EF-4B79-B02B-E154C7075CD2}" type="pres">
      <dgm:prSet presAssocID="{911B90A2-D745-466C-A50F-984CEEB6887E}" presName="hierChild5" presStyleCnt="0"/>
      <dgm:spPr/>
    </dgm:pt>
    <dgm:pt modelId="{CFB32579-3A98-47EF-B6B7-0C75448AB02A}" type="pres">
      <dgm:prSet presAssocID="{6C8B724D-1A01-420B-91FB-8DD5E16E74C3}" presName="hierChild3" presStyleCnt="0"/>
      <dgm:spPr/>
    </dgm:pt>
  </dgm:ptLst>
  <dgm:cxnLst>
    <dgm:cxn modelId="{36115E13-FB77-4764-9A9E-3382E0FDFCCA}" type="presOf" srcId="{62747333-2C14-4D14-A234-2CBC2F9FEE50}" destId="{5E3C05A1-FF45-4B34-BA01-F6D01ECB3CF6}" srcOrd="0" destOrd="0" presId="urn:microsoft.com/office/officeart/2005/8/layout/orgChart1"/>
    <dgm:cxn modelId="{45D58219-83BF-4F71-9114-CAB911D69A90}" type="presOf" srcId="{C97F594C-1B4E-424A-8037-2FA9AD48DDA4}" destId="{47A0F348-280B-4079-8CC1-FC4A9376CF6F}" srcOrd="1" destOrd="0" presId="urn:microsoft.com/office/officeart/2005/8/layout/orgChart1"/>
    <dgm:cxn modelId="{D539F946-C93D-4FC4-A30A-71E4D9EE6EE8}" srcId="{6C8B724D-1A01-420B-91FB-8DD5E16E74C3}" destId="{73A63934-0C60-44F6-B6C4-602B9CE457C2}" srcOrd="0" destOrd="0" parTransId="{7E631196-2E2A-49B1-B96D-AA90BA9A5AD6}" sibTransId="{270FB573-9230-4A97-8395-FCBC7EB96146}"/>
    <dgm:cxn modelId="{62BF286E-80F6-4EE1-BE5F-CF280AC34D00}" type="presOf" srcId="{73A63934-0C60-44F6-B6C4-602B9CE457C2}" destId="{006435AD-5BC3-48A0-9295-CB53CFB837AF}" srcOrd="1" destOrd="0" presId="urn:microsoft.com/office/officeart/2005/8/layout/orgChart1"/>
    <dgm:cxn modelId="{14EB5757-9257-47A5-85CC-6817A5BFAB55}" type="presOf" srcId="{73A63934-0C60-44F6-B6C4-602B9CE457C2}" destId="{A9B2B765-209B-4D33-8CC9-33334C856439}" srcOrd="0" destOrd="0" presId="urn:microsoft.com/office/officeart/2005/8/layout/orgChart1"/>
    <dgm:cxn modelId="{89977B7A-7A58-4937-9AF1-45B7218CFE44}" type="presOf" srcId="{911B90A2-D745-466C-A50F-984CEEB6887E}" destId="{E782F84C-1108-4CE6-AF61-178B60E10356}" srcOrd="0" destOrd="0" presId="urn:microsoft.com/office/officeart/2005/8/layout/orgChart1"/>
    <dgm:cxn modelId="{C5F8DB8A-4511-43D8-9066-F062CD6FA96A}" type="presOf" srcId="{6C8B724D-1A01-420B-91FB-8DD5E16E74C3}" destId="{EAF13702-1D7B-4B8B-B57E-9BD02E3A2C6F}" srcOrd="1" destOrd="0" presId="urn:microsoft.com/office/officeart/2005/8/layout/orgChart1"/>
    <dgm:cxn modelId="{57D3F78D-E0E9-424C-B471-00508D31A9C1}" srcId="{6C8B724D-1A01-420B-91FB-8DD5E16E74C3}" destId="{C97F594C-1B4E-424A-8037-2FA9AD48DDA4}" srcOrd="1" destOrd="0" parTransId="{E9D4E51F-5C43-432E-84F3-9DA6CB4025B3}" sibTransId="{EDF3F495-2FEF-46AF-915C-7441B3FDC97C}"/>
    <dgm:cxn modelId="{30D55A92-9EDF-4D5C-A15C-151FF1689335}" type="presOf" srcId="{911B90A2-D745-466C-A50F-984CEEB6887E}" destId="{1B9B52DD-AD4F-4031-BE54-245E02579A0C}" srcOrd="1" destOrd="0" presId="urn:microsoft.com/office/officeart/2005/8/layout/orgChart1"/>
    <dgm:cxn modelId="{E854309A-558B-41C0-A3CE-845B64B9AF24}" srcId="{1995F346-557D-423D-930B-BBD8FD15AD04}" destId="{6C8B724D-1A01-420B-91FB-8DD5E16E74C3}" srcOrd="0" destOrd="0" parTransId="{2EAB9B3B-85D6-41C3-BAD2-6AF1858EA52C}" sibTransId="{A95DD843-1522-4F1E-BBD1-D98BD7397394}"/>
    <dgm:cxn modelId="{4D2B5BBD-BE1E-408E-8793-7B3BBEE18AD9}" type="presOf" srcId="{7E631196-2E2A-49B1-B96D-AA90BA9A5AD6}" destId="{9E567561-0DFB-4309-86F2-D202AC93C54D}" srcOrd="0" destOrd="0" presId="urn:microsoft.com/office/officeart/2005/8/layout/orgChart1"/>
    <dgm:cxn modelId="{FEA1B5BF-7EE7-4DE2-B98A-6EBFF4D638FB}" type="presOf" srcId="{C97F594C-1B4E-424A-8037-2FA9AD48DDA4}" destId="{FA3B70D3-9FFA-4D82-BF97-72692036F197}" srcOrd="0" destOrd="0" presId="urn:microsoft.com/office/officeart/2005/8/layout/orgChart1"/>
    <dgm:cxn modelId="{DD9C2BD5-1387-47DA-8033-19A594A16727}" type="presOf" srcId="{6C8B724D-1A01-420B-91FB-8DD5E16E74C3}" destId="{0BE8C3CC-70A9-4EF6-BE4F-342A3AA6A08C}" srcOrd="0" destOrd="0" presId="urn:microsoft.com/office/officeart/2005/8/layout/orgChart1"/>
    <dgm:cxn modelId="{11E5E4EF-A53E-4B83-906D-3E3B3D648C70}" type="presOf" srcId="{E9D4E51F-5C43-432E-84F3-9DA6CB4025B3}" destId="{5801B4AB-688A-4058-A852-D99B4E184D2C}" srcOrd="0" destOrd="0" presId="urn:microsoft.com/office/officeart/2005/8/layout/orgChart1"/>
    <dgm:cxn modelId="{13255FF8-54B7-4D30-8684-732FE2DF6536}" type="presOf" srcId="{1995F346-557D-423D-930B-BBD8FD15AD04}" destId="{05BCF843-CF39-49AD-B5F1-FE781FCF93A9}" srcOrd="0" destOrd="0" presId="urn:microsoft.com/office/officeart/2005/8/layout/orgChart1"/>
    <dgm:cxn modelId="{FDB9ECFB-1C65-4813-9FBE-9C375210E845}" srcId="{6C8B724D-1A01-420B-91FB-8DD5E16E74C3}" destId="{911B90A2-D745-466C-A50F-984CEEB6887E}" srcOrd="2" destOrd="0" parTransId="{62747333-2C14-4D14-A234-2CBC2F9FEE50}" sibTransId="{E58F311E-C5DE-422A-9F46-7DC2C9DF823B}"/>
    <dgm:cxn modelId="{30936606-9372-43A7-BEC3-F9895DDC4980}" type="presParOf" srcId="{05BCF843-CF39-49AD-B5F1-FE781FCF93A9}" destId="{68F867E8-E17F-402B-A7C7-58FD69263D3D}" srcOrd="0" destOrd="0" presId="urn:microsoft.com/office/officeart/2005/8/layout/orgChart1"/>
    <dgm:cxn modelId="{8174164C-0C54-4B6F-B4D2-B463676AE76D}" type="presParOf" srcId="{68F867E8-E17F-402B-A7C7-58FD69263D3D}" destId="{EA195D5E-6851-480C-90DB-60F19E7D3C9F}" srcOrd="0" destOrd="0" presId="urn:microsoft.com/office/officeart/2005/8/layout/orgChart1"/>
    <dgm:cxn modelId="{C7313AAA-A5FF-44D8-BDCE-47A244BAD954}" type="presParOf" srcId="{EA195D5E-6851-480C-90DB-60F19E7D3C9F}" destId="{0BE8C3CC-70A9-4EF6-BE4F-342A3AA6A08C}" srcOrd="0" destOrd="0" presId="urn:microsoft.com/office/officeart/2005/8/layout/orgChart1"/>
    <dgm:cxn modelId="{3D88C368-CAB6-45D0-801D-DC6C43EA0EC1}" type="presParOf" srcId="{EA195D5E-6851-480C-90DB-60F19E7D3C9F}" destId="{EAF13702-1D7B-4B8B-B57E-9BD02E3A2C6F}" srcOrd="1" destOrd="0" presId="urn:microsoft.com/office/officeart/2005/8/layout/orgChart1"/>
    <dgm:cxn modelId="{8285671C-B5CA-4AF7-A3AE-E8658E989E8B}" type="presParOf" srcId="{68F867E8-E17F-402B-A7C7-58FD69263D3D}" destId="{84A8AE8B-FC78-458F-8398-94E387CDC5DF}" srcOrd="1" destOrd="0" presId="urn:microsoft.com/office/officeart/2005/8/layout/orgChart1"/>
    <dgm:cxn modelId="{C929C552-20C8-4DDA-834F-1044E1C1A99A}" type="presParOf" srcId="{84A8AE8B-FC78-458F-8398-94E387CDC5DF}" destId="{9E567561-0DFB-4309-86F2-D202AC93C54D}" srcOrd="0" destOrd="0" presId="urn:microsoft.com/office/officeart/2005/8/layout/orgChart1"/>
    <dgm:cxn modelId="{BBD4B138-7810-457B-8777-79E8140321B5}" type="presParOf" srcId="{84A8AE8B-FC78-458F-8398-94E387CDC5DF}" destId="{1E308FED-94D6-42F1-A937-649BFCBB2969}" srcOrd="1" destOrd="0" presId="urn:microsoft.com/office/officeart/2005/8/layout/orgChart1"/>
    <dgm:cxn modelId="{ED1B22C5-FDFB-4CF8-A5B2-A47A41FDCD48}" type="presParOf" srcId="{1E308FED-94D6-42F1-A937-649BFCBB2969}" destId="{45CEB012-FE95-4834-B67F-3BB98F311F6E}" srcOrd="0" destOrd="0" presId="urn:microsoft.com/office/officeart/2005/8/layout/orgChart1"/>
    <dgm:cxn modelId="{537B4A73-E66C-4D0B-9A0B-B932928AE11F}" type="presParOf" srcId="{45CEB012-FE95-4834-B67F-3BB98F311F6E}" destId="{A9B2B765-209B-4D33-8CC9-33334C856439}" srcOrd="0" destOrd="0" presId="urn:microsoft.com/office/officeart/2005/8/layout/orgChart1"/>
    <dgm:cxn modelId="{3EBF083B-1E46-4174-891C-7FED098CDB7F}" type="presParOf" srcId="{45CEB012-FE95-4834-B67F-3BB98F311F6E}" destId="{006435AD-5BC3-48A0-9295-CB53CFB837AF}" srcOrd="1" destOrd="0" presId="urn:microsoft.com/office/officeart/2005/8/layout/orgChart1"/>
    <dgm:cxn modelId="{61EE0F34-8A10-4A43-A9C9-0DEC6EDC3EC9}" type="presParOf" srcId="{1E308FED-94D6-42F1-A937-649BFCBB2969}" destId="{5773FB9A-A5C0-424E-A40D-6474A33ADA22}" srcOrd="1" destOrd="0" presId="urn:microsoft.com/office/officeart/2005/8/layout/orgChart1"/>
    <dgm:cxn modelId="{6DF78EE9-92CB-4088-935D-8B8D8B4C3F4B}" type="presParOf" srcId="{1E308FED-94D6-42F1-A937-649BFCBB2969}" destId="{5870291B-1E19-4F8D-83BE-981B2ADCBB6F}" srcOrd="2" destOrd="0" presId="urn:microsoft.com/office/officeart/2005/8/layout/orgChart1"/>
    <dgm:cxn modelId="{8CD2A8F3-9FB5-4A58-9D5F-9D41BE20536C}" type="presParOf" srcId="{84A8AE8B-FC78-458F-8398-94E387CDC5DF}" destId="{5801B4AB-688A-4058-A852-D99B4E184D2C}" srcOrd="2" destOrd="0" presId="urn:microsoft.com/office/officeart/2005/8/layout/orgChart1"/>
    <dgm:cxn modelId="{DF150F53-070C-4699-8C48-4804E1595143}" type="presParOf" srcId="{84A8AE8B-FC78-458F-8398-94E387CDC5DF}" destId="{449A5B0F-8332-454D-B0B3-33C82AEDD8E8}" srcOrd="3" destOrd="0" presId="urn:microsoft.com/office/officeart/2005/8/layout/orgChart1"/>
    <dgm:cxn modelId="{1D190431-6FD5-4C21-B60B-7D8651867506}" type="presParOf" srcId="{449A5B0F-8332-454D-B0B3-33C82AEDD8E8}" destId="{4B7EBAE0-3CBA-4526-9979-62E7C4E781B4}" srcOrd="0" destOrd="0" presId="urn:microsoft.com/office/officeart/2005/8/layout/orgChart1"/>
    <dgm:cxn modelId="{797FE35F-F5BA-4525-98CB-81F1DF9A8471}" type="presParOf" srcId="{4B7EBAE0-3CBA-4526-9979-62E7C4E781B4}" destId="{FA3B70D3-9FFA-4D82-BF97-72692036F197}" srcOrd="0" destOrd="0" presId="urn:microsoft.com/office/officeart/2005/8/layout/orgChart1"/>
    <dgm:cxn modelId="{94554DA6-295E-4884-81AC-71A561C7239D}" type="presParOf" srcId="{4B7EBAE0-3CBA-4526-9979-62E7C4E781B4}" destId="{47A0F348-280B-4079-8CC1-FC4A9376CF6F}" srcOrd="1" destOrd="0" presId="urn:microsoft.com/office/officeart/2005/8/layout/orgChart1"/>
    <dgm:cxn modelId="{C4882150-7419-4109-8C25-F0EFAB14A1D0}" type="presParOf" srcId="{449A5B0F-8332-454D-B0B3-33C82AEDD8E8}" destId="{B7DCE131-A24C-4520-BC75-0A4FC7B191DC}" srcOrd="1" destOrd="0" presId="urn:microsoft.com/office/officeart/2005/8/layout/orgChart1"/>
    <dgm:cxn modelId="{D07BA6DC-1621-4232-A396-B9C175376EBB}" type="presParOf" srcId="{449A5B0F-8332-454D-B0B3-33C82AEDD8E8}" destId="{70C26B15-118E-4B54-B6DD-C72D2489FB17}" srcOrd="2" destOrd="0" presId="urn:microsoft.com/office/officeart/2005/8/layout/orgChart1"/>
    <dgm:cxn modelId="{00E94EAB-7581-40BD-A50D-84589CCE943C}" type="presParOf" srcId="{84A8AE8B-FC78-458F-8398-94E387CDC5DF}" destId="{5E3C05A1-FF45-4B34-BA01-F6D01ECB3CF6}" srcOrd="4" destOrd="0" presId="urn:microsoft.com/office/officeart/2005/8/layout/orgChart1"/>
    <dgm:cxn modelId="{C9E20B04-BF1C-4D9C-A4CE-085B4D16930C}" type="presParOf" srcId="{84A8AE8B-FC78-458F-8398-94E387CDC5DF}" destId="{56B655FC-CE92-4C66-AE66-E57B200CCBE1}" srcOrd="5" destOrd="0" presId="urn:microsoft.com/office/officeart/2005/8/layout/orgChart1"/>
    <dgm:cxn modelId="{D72A7B9C-8406-43AB-8DCF-418029B08FDC}" type="presParOf" srcId="{56B655FC-CE92-4C66-AE66-E57B200CCBE1}" destId="{DE01F7C5-220B-486F-AD53-C47C440C5C28}" srcOrd="0" destOrd="0" presId="urn:microsoft.com/office/officeart/2005/8/layout/orgChart1"/>
    <dgm:cxn modelId="{2238D455-5598-4328-BE72-8FB69706D0FF}" type="presParOf" srcId="{DE01F7C5-220B-486F-AD53-C47C440C5C28}" destId="{E782F84C-1108-4CE6-AF61-178B60E10356}" srcOrd="0" destOrd="0" presId="urn:microsoft.com/office/officeart/2005/8/layout/orgChart1"/>
    <dgm:cxn modelId="{2EF645CB-9EE2-428A-913C-8C3596213782}" type="presParOf" srcId="{DE01F7C5-220B-486F-AD53-C47C440C5C28}" destId="{1B9B52DD-AD4F-4031-BE54-245E02579A0C}" srcOrd="1" destOrd="0" presId="urn:microsoft.com/office/officeart/2005/8/layout/orgChart1"/>
    <dgm:cxn modelId="{0764B6FD-FBD6-46BC-B940-2BF652E6CFAC}" type="presParOf" srcId="{56B655FC-CE92-4C66-AE66-E57B200CCBE1}" destId="{26135257-D581-475F-B1F8-7C479B744FCD}" srcOrd="1" destOrd="0" presId="urn:microsoft.com/office/officeart/2005/8/layout/orgChart1"/>
    <dgm:cxn modelId="{BA30E340-9534-49C2-88E6-9B3C338D835C}" type="presParOf" srcId="{56B655FC-CE92-4C66-AE66-E57B200CCBE1}" destId="{A0CA6CDA-00EF-4B79-B02B-E154C7075CD2}" srcOrd="2" destOrd="0" presId="urn:microsoft.com/office/officeart/2005/8/layout/orgChart1"/>
    <dgm:cxn modelId="{BAADA98C-821E-43D8-8171-4A1313CD2B44}" type="presParOf" srcId="{68F867E8-E17F-402B-A7C7-58FD69263D3D}" destId="{CFB32579-3A98-47EF-B6B7-0C75448AB02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38E71B-3E8D-46B1-9512-24096AB20BEF}" type="doc">
      <dgm:prSet loTypeId="urn:microsoft.com/office/officeart/2008/layout/HorizontalMultiLevelHierarchy" loCatId="hierarchy" qsTypeId="urn:microsoft.com/office/officeart/2005/8/quickstyle/3d2" qsCatId="3D" csTypeId="urn:microsoft.com/office/officeart/2005/8/colors/colorful1" csCatId="colorful" phldr="1"/>
      <dgm:spPr/>
      <dgm:t>
        <a:bodyPr/>
        <a:lstStyle/>
        <a:p>
          <a:endParaRPr lang="en-US"/>
        </a:p>
      </dgm:t>
    </dgm:pt>
    <dgm:pt modelId="{76DC30A4-B0F4-4DD8-A800-A46176FB118D}">
      <dgm:prSet phldrT="[Text]" custT="1"/>
      <dgm:spPr/>
      <dgm:t>
        <a:bodyPr/>
        <a:lstStyle/>
        <a:p>
          <a:r>
            <a:rPr lang="fa-IR" sz="1800" dirty="0">
              <a:cs typeface="B Homa" pitchFamily="2" charset="-78"/>
            </a:rPr>
            <a:t>هدف از ارزشیابی</a:t>
          </a:r>
          <a:endParaRPr lang="en-US" sz="1800" dirty="0">
            <a:cs typeface="B Homa" pitchFamily="2" charset="-78"/>
          </a:endParaRPr>
        </a:p>
      </dgm:t>
    </dgm:pt>
    <dgm:pt modelId="{E8AF0627-6819-45F9-8965-1F4678E482B5}" type="parTrans" cxnId="{3A949184-3042-48F6-9E87-AE2677E3CC98}">
      <dgm:prSet/>
      <dgm:spPr/>
      <dgm:t>
        <a:bodyPr/>
        <a:lstStyle/>
        <a:p>
          <a:endParaRPr lang="en-US"/>
        </a:p>
      </dgm:t>
    </dgm:pt>
    <dgm:pt modelId="{52DE8FDC-12E5-4391-B45C-E452E4E815A5}" type="sibTrans" cxnId="{3A949184-3042-48F6-9E87-AE2677E3CC98}">
      <dgm:prSet/>
      <dgm:spPr/>
      <dgm:t>
        <a:bodyPr/>
        <a:lstStyle/>
        <a:p>
          <a:endParaRPr lang="en-US"/>
        </a:p>
      </dgm:t>
    </dgm:pt>
    <dgm:pt modelId="{D540C792-689C-4977-9EAC-5541FF6B03D0}">
      <dgm:prSet phldrT="[Text]" custT="1"/>
      <dgm:spPr/>
      <dgm:t>
        <a:bodyPr/>
        <a:lstStyle/>
        <a:p>
          <a:r>
            <a:rPr lang="fa-IR" sz="1800" dirty="0">
              <a:cs typeface="B Homa" pitchFamily="2" charset="-78"/>
            </a:rPr>
            <a:t>تعیین بهای تمام شده کالای فروش رفته</a:t>
          </a:r>
          <a:endParaRPr lang="en-US" sz="1800" dirty="0">
            <a:cs typeface="B Homa" pitchFamily="2" charset="-78"/>
          </a:endParaRPr>
        </a:p>
      </dgm:t>
    </dgm:pt>
    <dgm:pt modelId="{BCFBBA11-C7B6-4D48-AAB0-A04CFDFD525B}" type="parTrans" cxnId="{6978978B-0514-4B7B-8B65-3AEEB4E0C90E}">
      <dgm:prSet/>
      <dgm:spPr/>
      <dgm:t>
        <a:bodyPr/>
        <a:lstStyle/>
        <a:p>
          <a:endParaRPr lang="en-US"/>
        </a:p>
      </dgm:t>
    </dgm:pt>
    <dgm:pt modelId="{D0AAB4E6-74BD-4FF9-8FF8-7223BC132811}" type="sibTrans" cxnId="{6978978B-0514-4B7B-8B65-3AEEB4E0C90E}">
      <dgm:prSet/>
      <dgm:spPr/>
      <dgm:t>
        <a:bodyPr/>
        <a:lstStyle/>
        <a:p>
          <a:endParaRPr lang="en-US"/>
        </a:p>
      </dgm:t>
    </dgm:pt>
    <dgm:pt modelId="{3325BE04-2A27-41D1-96E6-7CDC19582116}">
      <dgm:prSet phldrT="[Text]" custT="1"/>
      <dgm:spPr/>
      <dgm:t>
        <a:bodyPr/>
        <a:lstStyle/>
        <a:p>
          <a:r>
            <a:rPr lang="fa-IR" sz="1800" dirty="0">
              <a:cs typeface="B Homa" pitchFamily="2" charset="-78"/>
            </a:rPr>
            <a:t>تعیین بهای تمام شده کالای پایان دوره</a:t>
          </a:r>
          <a:endParaRPr lang="en-US" sz="1800" dirty="0">
            <a:cs typeface="B Homa" pitchFamily="2" charset="-78"/>
          </a:endParaRPr>
        </a:p>
      </dgm:t>
    </dgm:pt>
    <dgm:pt modelId="{B201D6B1-E556-421B-BCA1-F5F32D4CF35D}" type="parTrans" cxnId="{FCC04F23-E863-4917-8793-289D3E628ADF}">
      <dgm:prSet/>
      <dgm:spPr/>
      <dgm:t>
        <a:bodyPr/>
        <a:lstStyle/>
        <a:p>
          <a:endParaRPr lang="en-US"/>
        </a:p>
      </dgm:t>
    </dgm:pt>
    <dgm:pt modelId="{E6CE3B75-024B-4210-A780-1335E9AE159C}" type="sibTrans" cxnId="{FCC04F23-E863-4917-8793-289D3E628ADF}">
      <dgm:prSet/>
      <dgm:spPr/>
      <dgm:t>
        <a:bodyPr/>
        <a:lstStyle/>
        <a:p>
          <a:endParaRPr lang="en-US"/>
        </a:p>
      </dgm:t>
    </dgm:pt>
    <dgm:pt modelId="{3035D6D0-0BB1-48F7-A36F-409A0A551012}" type="pres">
      <dgm:prSet presAssocID="{8E38E71B-3E8D-46B1-9512-24096AB20BEF}" presName="Name0" presStyleCnt="0">
        <dgm:presLayoutVars>
          <dgm:chPref val="1"/>
          <dgm:dir val="rev"/>
          <dgm:animOne val="branch"/>
          <dgm:animLvl val="lvl"/>
          <dgm:resizeHandles val="exact"/>
        </dgm:presLayoutVars>
      </dgm:prSet>
      <dgm:spPr/>
    </dgm:pt>
    <dgm:pt modelId="{4474C342-8958-4988-8C4C-9AD04084F48F}" type="pres">
      <dgm:prSet presAssocID="{76DC30A4-B0F4-4DD8-A800-A46176FB118D}" presName="root1" presStyleCnt="0"/>
      <dgm:spPr/>
    </dgm:pt>
    <dgm:pt modelId="{F006D139-632A-4BA4-8F3F-AF9CBDA2B2D5}" type="pres">
      <dgm:prSet presAssocID="{76DC30A4-B0F4-4DD8-A800-A46176FB118D}" presName="LevelOneTextNode" presStyleLbl="node0" presStyleIdx="0" presStyleCnt="1" custAng="16200000" custScaleY="71447" custLinFactX="20584" custLinFactNeighborX="100000" custLinFactNeighborY="727">
        <dgm:presLayoutVars>
          <dgm:chPref val="3"/>
        </dgm:presLayoutVars>
      </dgm:prSet>
      <dgm:spPr/>
    </dgm:pt>
    <dgm:pt modelId="{CD34520A-CEEF-44C4-96B7-0C3EE50A9350}" type="pres">
      <dgm:prSet presAssocID="{76DC30A4-B0F4-4DD8-A800-A46176FB118D}" presName="level2hierChild" presStyleCnt="0"/>
      <dgm:spPr/>
    </dgm:pt>
    <dgm:pt modelId="{31054925-FC1A-4E86-ACB8-CCE3DD427B6C}" type="pres">
      <dgm:prSet presAssocID="{BCFBBA11-C7B6-4D48-AAB0-A04CFDFD525B}" presName="conn2-1" presStyleLbl="parChTrans1D2" presStyleIdx="0" presStyleCnt="2"/>
      <dgm:spPr/>
    </dgm:pt>
    <dgm:pt modelId="{DB1ED4BE-FC96-4F2B-8E10-68AFD517915C}" type="pres">
      <dgm:prSet presAssocID="{BCFBBA11-C7B6-4D48-AAB0-A04CFDFD525B}" presName="connTx" presStyleLbl="parChTrans1D2" presStyleIdx="0" presStyleCnt="2"/>
      <dgm:spPr/>
    </dgm:pt>
    <dgm:pt modelId="{5E84FB71-2E2C-4A4B-8918-8332D1F9D72F}" type="pres">
      <dgm:prSet presAssocID="{D540C792-689C-4977-9EAC-5541FF6B03D0}" presName="root2" presStyleCnt="0"/>
      <dgm:spPr/>
    </dgm:pt>
    <dgm:pt modelId="{7492F136-C038-4E0A-BD88-B1AE762EC4FE}" type="pres">
      <dgm:prSet presAssocID="{D540C792-689C-4977-9EAC-5541FF6B03D0}" presName="LevelTwoTextNode" presStyleLbl="node2" presStyleIdx="0" presStyleCnt="2" custScaleX="218503" custLinFactNeighborX="-51015" custLinFactNeighborY="-70579">
        <dgm:presLayoutVars>
          <dgm:chPref val="3"/>
        </dgm:presLayoutVars>
      </dgm:prSet>
      <dgm:spPr/>
    </dgm:pt>
    <dgm:pt modelId="{1D7C47D0-CC57-4B42-ACA2-C04DD93BCC93}" type="pres">
      <dgm:prSet presAssocID="{D540C792-689C-4977-9EAC-5541FF6B03D0}" presName="level3hierChild" presStyleCnt="0"/>
      <dgm:spPr/>
    </dgm:pt>
    <dgm:pt modelId="{4DAD0514-2DEF-4D52-B2FD-2BCA88F41C26}" type="pres">
      <dgm:prSet presAssocID="{B201D6B1-E556-421B-BCA1-F5F32D4CF35D}" presName="conn2-1" presStyleLbl="parChTrans1D2" presStyleIdx="1" presStyleCnt="2"/>
      <dgm:spPr/>
    </dgm:pt>
    <dgm:pt modelId="{28E02523-90C2-4E02-9AC9-0754E9D214E6}" type="pres">
      <dgm:prSet presAssocID="{B201D6B1-E556-421B-BCA1-F5F32D4CF35D}" presName="connTx" presStyleLbl="parChTrans1D2" presStyleIdx="1" presStyleCnt="2"/>
      <dgm:spPr/>
    </dgm:pt>
    <dgm:pt modelId="{26388007-AA82-4553-8E2C-8109B622D130}" type="pres">
      <dgm:prSet presAssocID="{3325BE04-2A27-41D1-96E6-7CDC19582116}" presName="root2" presStyleCnt="0"/>
      <dgm:spPr/>
    </dgm:pt>
    <dgm:pt modelId="{D667E9F7-EFD4-4529-923D-B9B948C89509}" type="pres">
      <dgm:prSet presAssocID="{3325BE04-2A27-41D1-96E6-7CDC19582116}" presName="LevelTwoTextNode" presStyleLbl="node2" presStyleIdx="1" presStyleCnt="2" custScaleX="218503" custLinFactNeighborX="-51015" custLinFactNeighborY="39083">
        <dgm:presLayoutVars>
          <dgm:chPref val="3"/>
        </dgm:presLayoutVars>
      </dgm:prSet>
      <dgm:spPr/>
    </dgm:pt>
    <dgm:pt modelId="{87DC044C-DEFB-497B-9FE1-6A608F2BE4C8}" type="pres">
      <dgm:prSet presAssocID="{3325BE04-2A27-41D1-96E6-7CDC19582116}" presName="level3hierChild" presStyleCnt="0"/>
      <dgm:spPr/>
    </dgm:pt>
  </dgm:ptLst>
  <dgm:cxnLst>
    <dgm:cxn modelId="{FCC04F23-E863-4917-8793-289D3E628ADF}" srcId="{76DC30A4-B0F4-4DD8-A800-A46176FB118D}" destId="{3325BE04-2A27-41D1-96E6-7CDC19582116}" srcOrd="1" destOrd="0" parTransId="{B201D6B1-E556-421B-BCA1-F5F32D4CF35D}" sibTransId="{E6CE3B75-024B-4210-A780-1335E9AE159C}"/>
    <dgm:cxn modelId="{7D830729-47D5-4C32-8080-6487B26C6C03}" type="presOf" srcId="{3325BE04-2A27-41D1-96E6-7CDC19582116}" destId="{D667E9F7-EFD4-4529-923D-B9B948C89509}" srcOrd="0" destOrd="0" presId="urn:microsoft.com/office/officeart/2008/layout/HorizontalMultiLevelHierarchy"/>
    <dgm:cxn modelId="{B6A84434-0239-49C8-90F3-6C039F101D07}" type="presOf" srcId="{76DC30A4-B0F4-4DD8-A800-A46176FB118D}" destId="{F006D139-632A-4BA4-8F3F-AF9CBDA2B2D5}" srcOrd="0" destOrd="0" presId="urn:microsoft.com/office/officeart/2008/layout/HorizontalMultiLevelHierarchy"/>
    <dgm:cxn modelId="{C89F855B-38BA-4C0C-BF9E-0617C53F7E14}" type="presOf" srcId="{B201D6B1-E556-421B-BCA1-F5F32D4CF35D}" destId="{4DAD0514-2DEF-4D52-B2FD-2BCA88F41C26}" srcOrd="0" destOrd="0" presId="urn:microsoft.com/office/officeart/2008/layout/HorizontalMultiLevelHierarchy"/>
    <dgm:cxn modelId="{D697D668-BFC1-4173-ADFC-B296EDFB1997}" type="presOf" srcId="{B201D6B1-E556-421B-BCA1-F5F32D4CF35D}" destId="{28E02523-90C2-4E02-9AC9-0754E9D214E6}" srcOrd="1" destOrd="0" presId="urn:microsoft.com/office/officeart/2008/layout/HorizontalMultiLevelHierarchy"/>
    <dgm:cxn modelId="{6B915553-29B5-4D01-BDB1-2957C691E58E}" type="presOf" srcId="{D540C792-689C-4977-9EAC-5541FF6B03D0}" destId="{7492F136-C038-4E0A-BD88-B1AE762EC4FE}" srcOrd="0" destOrd="0" presId="urn:microsoft.com/office/officeart/2008/layout/HorizontalMultiLevelHierarchy"/>
    <dgm:cxn modelId="{3A949184-3042-48F6-9E87-AE2677E3CC98}" srcId="{8E38E71B-3E8D-46B1-9512-24096AB20BEF}" destId="{76DC30A4-B0F4-4DD8-A800-A46176FB118D}" srcOrd="0" destOrd="0" parTransId="{E8AF0627-6819-45F9-8965-1F4678E482B5}" sibTransId="{52DE8FDC-12E5-4391-B45C-E452E4E815A5}"/>
    <dgm:cxn modelId="{6978978B-0514-4B7B-8B65-3AEEB4E0C90E}" srcId="{76DC30A4-B0F4-4DD8-A800-A46176FB118D}" destId="{D540C792-689C-4977-9EAC-5541FF6B03D0}" srcOrd="0" destOrd="0" parTransId="{BCFBBA11-C7B6-4D48-AAB0-A04CFDFD525B}" sibTransId="{D0AAB4E6-74BD-4FF9-8FF8-7223BC132811}"/>
    <dgm:cxn modelId="{A924C0A0-16C6-49EE-8584-2D029BCAC259}" type="presOf" srcId="{BCFBBA11-C7B6-4D48-AAB0-A04CFDFD525B}" destId="{DB1ED4BE-FC96-4F2B-8E10-68AFD517915C}" srcOrd="1" destOrd="0" presId="urn:microsoft.com/office/officeart/2008/layout/HorizontalMultiLevelHierarchy"/>
    <dgm:cxn modelId="{F3F65CCA-0F8A-43EE-8CE2-8302EA6DD772}" type="presOf" srcId="{BCFBBA11-C7B6-4D48-AAB0-A04CFDFD525B}" destId="{31054925-FC1A-4E86-ACB8-CCE3DD427B6C}" srcOrd="0" destOrd="0" presId="urn:microsoft.com/office/officeart/2008/layout/HorizontalMultiLevelHierarchy"/>
    <dgm:cxn modelId="{3559B6CD-EFED-4C62-BE23-0EAAB13DC5CB}" type="presOf" srcId="{8E38E71B-3E8D-46B1-9512-24096AB20BEF}" destId="{3035D6D0-0BB1-48F7-A36F-409A0A551012}" srcOrd="0" destOrd="0" presId="urn:microsoft.com/office/officeart/2008/layout/HorizontalMultiLevelHierarchy"/>
    <dgm:cxn modelId="{2404737D-C97F-4DE6-ACD1-C1AC272F2BB0}" type="presParOf" srcId="{3035D6D0-0BB1-48F7-A36F-409A0A551012}" destId="{4474C342-8958-4988-8C4C-9AD04084F48F}" srcOrd="0" destOrd="0" presId="urn:microsoft.com/office/officeart/2008/layout/HorizontalMultiLevelHierarchy"/>
    <dgm:cxn modelId="{9DA2EA8E-BA9E-4BED-96A8-75058F1F0C3A}" type="presParOf" srcId="{4474C342-8958-4988-8C4C-9AD04084F48F}" destId="{F006D139-632A-4BA4-8F3F-AF9CBDA2B2D5}" srcOrd="0" destOrd="0" presId="urn:microsoft.com/office/officeart/2008/layout/HorizontalMultiLevelHierarchy"/>
    <dgm:cxn modelId="{FB5D325E-7630-48DE-B4F8-19ED3253A298}" type="presParOf" srcId="{4474C342-8958-4988-8C4C-9AD04084F48F}" destId="{CD34520A-CEEF-44C4-96B7-0C3EE50A9350}" srcOrd="1" destOrd="0" presId="urn:microsoft.com/office/officeart/2008/layout/HorizontalMultiLevelHierarchy"/>
    <dgm:cxn modelId="{CFFE9632-E340-43FA-A6DE-CF9B35163944}" type="presParOf" srcId="{CD34520A-CEEF-44C4-96B7-0C3EE50A9350}" destId="{31054925-FC1A-4E86-ACB8-CCE3DD427B6C}" srcOrd="0" destOrd="0" presId="urn:microsoft.com/office/officeart/2008/layout/HorizontalMultiLevelHierarchy"/>
    <dgm:cxn modelId="{19049C59-383D-4356-B18B-343842EA0542}" type="presParOf" srcId="{31054925-FC1A-4E86-ACB8-CCE3DD427B6C}" destId="{DB1ED4BE-FC96-4F2B-8E10-68AFD517915C}" srcOrd="0" destOrd="0" presId="urn:microsoft.com/office/officeart/2008/layout/HorizontalMultiLevelHierarchy"/>
    <dgm:cxn modelId="{DE6D2F85-A258-4B54-8B4A-C343120E9FBA}" type="presParOf" srcId="{CD34520A-CEEF-44C4-96B7-0C3EE50A9350}" destId="{5E84FB71-2E2C-4A4B-8918-8332D1F9D72F}" srcOrd="1" destOrd="0" presId="urn:microsoft.com/office/officeart/2008/layout/HorizontalMultiLevelHierarchy"/>
    <dgm:cxn modelId="{120A6A91-5BDF-4ACE-82E2-2BA77E27205A}" type="presParOf" srcId="{5E84FB71-2E2C-4A4B-8918-8332D1F9D72F}" destId="{7492F136-C038-4E0A-BD88-B1AE762EC4FE}" srcOrd="0" destOrd="0" presId="urn:microsoft.com/office/officeart/2008/layout/HorizontalMultiLevelHierarchy"/>
    <dgm:cxn modelId="{0C1C8857-FC4D-4B36-9290-6D35E997D30E}" type="presParOf" srcId="{5E84FB71-2E2C-4A4B-8918-8332D1F9D72F}" destId="{1D7C47D0-CC57-4B42-ACA2-C04DD93BCC93}" srcOrd="1" destOrd="0" presId="urn:microsoft.com/office/officeart/2008/layout/HorizontalMultiLevelHierarchy"/>
    <dgm:cxn modelId="{0219145D-5836-4E1C-B5F5-0D24412334E6}" type="presParOf" srcId="{CD34520A-CEEF-44C4-96B7-0C3EE50A9350}" destId="{4DAD0514-2DEF-4D52-B2FD-2BCA88F41C26}" srcOrd="2" destOrd="0" presId="urn:microsoft.com/office/officeart/2008/layout/HorizontalMultiLevelHierarchy"/>
    <dgm:cxn modelId="{C89E80BD-AB20-40FB-ACB8-2F2F5AD9D713}" type="presParOf" srcId="{4DAD0514-2DEF-4D52-B2FD-2BCA88F41C26}" destId="{28E02523-90C2-4E02-9AC9-0754E9D214E6}" srcOrd="0" destOrd="0" presId="urn:microsoft.com/office/officeart/2008/layout/HorizontalMultiLevelHierarchy"/>
    <dgm:cxn modelId="{FA34C069-A630-44AD-84A4-8E7798E358F6}" type="presParOf" srcId="{CD34520A-CEEF-44C4-96B7-0C3EE50A9350}" destId="{26388007-AA82-4553-8E2C-8109B622D130}" srcOrd="3" destOrd="0" presId="urn:microsoft.com/office/officeart/2008/layout/HorizontalMultiLevelHierarchy"/>
    <dgm:cxn modelId="{0F1766D6-D3A4-4970-BC5D-7CE35073422A}" type="presParOf" srcId="{26388007-AA82-4553-8E2C-8109B622D130}" destId="{D667E9F7-EFD4-4529-923D-B9B948C89509}" srcOrd="0" destOrd="0" presId="urn:microsoft.com/office/officeart/2008/layout/HorizontalMultiLevelHierarchy"/>
    <dgm:cxn modelId="{89B828E6-C505-490F-B18A-5D6DA6304D29}" type="presParOf" srcId="{26388007-AA82-4553-8E2C-8109B622D130}" destId="{87DC044C-DEFB-497B-9FE1-6A608F2BE4C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81E17D-69DB-4A4C-B9BF-CB4394426E7E}" type="doc">
      <dgm:prSet loTypeId="urn:microsoft.com/office/officeart/2005/8/layout/hierarchy2" loCatId="hierarchy" qsTypeId="urn:microsoft.com/office/officeart/2005/8/quickstyle/simple3" qsCatId="simple" csTypeId="urn:microsoft.com/office/officeart/2005/8/colors/accent2_3" csCatId="accent2" phldr="1"/>
      <dgm:spPr/>
      <dgm:t>
        <a:bodyPr/>
        <a:lstStyle/>
        <a:p>
          <a:endParaRPr lang="en-US"/>
        </a:p>
      </dgm:t>
    </dgm:pt>
    <dgm:pt modelId="{AC5F506C-F93A-45D1-938F-79AE53365034}">
      <dgm:prSet phldrT="[Text]" custT="1"/>
      <dgm:spPr/>
      <dgm:t>
        <a:bodyPr/>
        <a:lstStyle/>
        <a:p>
          <a:r>
            <a:rPr lang="fa-IR" sz="1800" dirty="0">
              <a:cs typeface="B Homa" pitchFamily="2" charset="-78"/>
            </a:rPr>
            <a:t>روشهای ارزشیابی موجودی کالا</a:t>
          </a:r>
          <a:endParaRPr lang="en-US" sz="1800" dirty="0">
            <a:cs typeface="B Homa" pitchFamily="2" charset="-78"/>
          </a:endParaRPr>
        </a:p>
      </dgm:t>
    </dgm:pt>
    <dgm:pt modelId="{2658110A-A324-469F-AD41-31C8784DCB59}" type="parTrans" cxnId="{92FEFBBF-C00D-4E26-88C4-0BEA19210CBA}">
      <dgm:prSet/>
      <dgm:spPr/>
      <dgm:t>
        <a:bodyPr/>
        <a:lstStyle/>
        <a:p>
          <a:endParaRPr lang="en-US"/>
        </a:p>
      </dgm:t>
    </dgm:pt>
    <dgm:pt modelId="{2A038657-71C9-4FE0-9B75-C5AB8A8B8490}" type="sibTrans" cxnId="{92FEFBBF-C00D-4E26-88C4-0BEA19210CBA}">
      <dgm:prSet/>
      <dgm:spPr/>
      <dgm:t>
        <a:bodyPr/>
        <a:lstStyle/>
        <a:p>
          <a:endParaRPr lang="en-US"/>
        </a:p>
      </dgm:t>
    </dgm:pt>
    <dgm:pt modelId="{DE05C769-E042-4CF0-A431-D13021414D2B}">
      <dgm:prSet phldrT="[Text]" custT="1"/>
      <dgm:spPr/>
      <dgm:t>
        <a:bodyPr/>
        <a:lstStyle/>
        <a:p>
          <a:pPr rtl="1"/>
          <a:r>
            <a:rPr lang="en-US" sz="1800" b="1" dirty="0">
              <a:latin typeface="Mistral" pitchFamily="66" charset="0"/>
              <a:cs typeface="B Homa" pitchFamily="2" charset="-78"/>
            </a:rPr>
            <a:t>FIFO</a:t>
          </a:r>
          <a:r>
            <a:rPr lang="fa-IR" sz="1800" dirty="0">
              <a:cs typeface="B Homa" pitchFamily="2" charset="-78"/>
            </a:rPr>
            <a:t> (اولین صادره از اولین وارده)</a:t>
          </a:r>
          <a:endParaRPr lang="en-US" sz="1800" dirty="0">
            <a:cs typeface="B Homa" pitchFamily="2" charset="-78"/>
          </a:endParaRPr>
        </a:p>
      </dgm:t>
    </dgm:pt>
    <dgm:pt modelId="{B10E06D1-A7F4-4FBE-945B-445E01AED874}" type="parTrans" cxnId="{8672CDB7-F8C9-4DBB-8FB1-846D70A461DD}">
      <dgm:prSet/>
      <dgm:spPr/>
      <dgm:t>
        <a:bodyPr/>
        <a:lstStyle/>
        <a:p>
          <a:endParaRPr lang="en-US"/>
        </a:p>
      </dgm:t>
    </dgm:pt>
    <dgm:pt modelId="{20BD488C-4BDE-4D4E-B90A-F2F5A9B51848}" type="sibTrans" cxnId="{8672CDB7-F8C9-4DBB-8FB1-846D70A461DD}">
      <dgm:prSet/>
      <dgm:spPr/>
      <dgm:t>
        <a:bodyPr/>
        <a:lstStyle/>
        <a:p>
          <a:endParaRPr lang="en-US"/>
        </a:p>
      </dgm:t>
    </dgm:pt>
    <dgm:pt modelId="{593CF2DA-95D6-4165-86FB-C00CA1A480BD}">
      <dgm:prSet phldrT="[Text]" custT="1"/>
      <dgm:spPr/>
      <dgm:t>
        <a:bodyPr/>
        <a:lstStyle/>
        <a:p>
          <a:pPr rtl="1"/>
          <a:r>
            <a:rPr lang="fa-IR" sz="1800" dirty="0">
              <a:cs typeface="B Homa" pitchFamily="2" charset="-78"/>
            </a:rPr>
            <a:t>میانگین</a:t>
          </a:r>
          <a:endParaRPr lang="en-US" sz="1800" dirty="0">
            <a:cs typeface="B Homa" pitchFamily="2" charset="-78"/>
          </a:endParaRPr>
        </a:p>
      </dgm:t>
    </dgm:pt>
    <dgm:pt modelId="{9FF23EFC-2114-4B1F-A3AF-507EE1415FE0}" type="parTrans" cxnId="{504006C4-1A9D-44F8-A812-B1C5F0A00754}">
      <dgm:prSet/>
      <dgm:spPr/>
      <dgm:t>
        <a:bodyPr/>
        <a:lstStyle/>
        <a:p>
          <a:endParaRPr lang="en-US"/>
        </a:p>
      </dgm:t>
    </dgm:pt>
    <dgm:pt modelId="{84C3D48B-2F66-49C6-9F64-E422081E6B1F}" type="sibTrans" cxnId="{504006C4-1A9D-44F8-A812-B1C5F0A00754}">
      <dgm:prSet/>
      <dgm:spPr/>
      <dgm:t>
        <a:bodyPr/>
        <a:lstStyle/>
        <a:p>
          <a:endParaRPr lang="en-US"/>
        </a:p>
      </dgm:t>
    </dgm:pt>
    <dgm:pt modelId="{4163B23C-8C7D-4436-A500-E6C81212C9FE}">
      <dgm:prSet phldrT="[Text]" custT="1"/>
      <dgm:spPr/>
      <dgm:t>
        <a:bodyPr/>
        <a:lstStyle/>
        <a:p>
          <a:pPr rtl="1"/>
          <a:r>
            <a:rPr lang="fa-IR" sz="1800" dirty="0">
              <a:cs typeface="B Homa" pitchFamily="2" charset="-78"/>
            </a:rPr>
            <a:t>ساده</a:t>
          </a:r>
          <a:endParaRPr lang="en-US" sz="1800" dirty="0">
            <a:cs typeface="B Homa" pitchFamily="2" charset="-78"/>
          </a:endParaRPr>
        </a:p>
      </dgm:t>
    </dgm:pt>
    <dgm:pt modelId="{E0CA2C4D-D96F-4288-8C25-F24E4D3E5F4C}" type="parTrans" cxnId="{AAACA9E8-BBF0-4E0A-9674-BC76DFF407AA}">
      <dgm:prSet/>
      <dgm:spPr/>
      <dgm:t>
        <a:bodyPr/>
        <a:lstStyle/>
        <a:p>
          <a:endParaRPr lang="en-US"/>
        </a:p>
      </dgm:t>
    </dgm:pt>
    <dgm:pt modelId="{A71AA59F-500D-4674-B72D-E56C9B1A8144}" type="sibTrans" cxnId="{AAACA9E8-BBF0-4E0A-9674-BC76DFF407AA}">
      <dgm:prSet/>
      <dgm:spPr/>
      <dgm:t>
        <a:bodyPr/>
        <a:lstStyle/>
        <a:p>
          <a:endParaRPr lang="en-US"/>
        </a:p>
      </dgm:t>
    </dgm:pt>
    <dgm:pt modelId="{A63BA6C8-B913-40D4-B834-0302955DE8E9}">
      <dgm:prSet phldrT="[Text]" custT="1"/>
      <dgm:spPr/>
      <dgm:t>
        <a:bodyPr/>
        <a:lstStyle/>
        <a:p>
          <a:pPr rtl="1"/>
          <a:r>
            <a:rPr lang="en-US" sz="1800" b="1" dirty="0">
              <a:latin typeface="Mistral" pitchFamily="66" charset="0"/>
              <a:cs typeface="B Homa" pitchFamily="2" charset="-78"/>
            </a:rPr>
            <a:t>LIFO</a:t>
          </a:r>
          <a:r>
            <a:rPr lang="fa-IR" sz="1800" dirty="0">
              <a:cs typeface="B Homa" pitchFamily="2" charset="-78"/>
            </a:rPr>
            <a:t> (اولین صادره از آخرین وارده)</a:t>
          </a:r>
          <a:endParaRPr lang="en-US" sz="1800" dirty="0">
            <a:cs typeface="B Homa" pitchFamily="2" charset="-78"/>
          </a:endParaRPr>
        </a:p>
      </dgm:t>
    </dgm:pt>
    <dgm:pt modelId="{D91CF70D-12E5-47FE-BA70-B20A50A3146E}" type="parTrans" cxnId="{047A5466-01A0-432A-94BB-ADB27DEBF1C8}">
      <dgm:prSet/>
      <dgm:spPr/>
      <dgm:t>
        <a:bodyPr/>
        <a:lstStyle/>
        <a:p>
          <a:endParaRPr lang="en-US"/>
        </a:p>
      </dgm:t>
    </dgm:pt>
    <dgm:pt modelId="{CB8765B9-B260-4326-8E98-8992300F257A}" type="sibTrans" cxnId="{047A5466-01A0-432A-94BB-ADB27DEBF1C8}">
      <dgm:prSet/>
      <dgm:spPr/>
      <dgm:t>
        <a:bodyPr/>
        <a:lstStyle/>
        <a:p>
          <a:endParaRPr lang="en-US"/>
        </a:p>
      </dgm:t>
    </dgm:pt>
    <dgm:pt modelId="{7C178A9C-CEF4-4743-A537-FEADAD295532}">
      <dgm:prSet phldrT="[Text]" custT="1"/>
      <dgm:spPr/>
      <dgm:t>
        <a:bodyPr/>
        <a:lstStyle/>
        <a:p>
          <a:pPr rtl="1"/>
          <a:r>
            <a:rPr lang="fa-IR" sz="1800" dirty="0">
              <a:cs typeface="B Homa" pitchFamily="2" charset="-78"/>
            </a:rPr>
            <a:t>موزون</a:t>
          </a:r>
          <a:endParaRPr lang="en-US" sz="1800" dirty="0">
            <a:cs typeface="B Homa" pitchFamily="2" charset="-78"/>
          </a:endParaRPr>
        </a:p>
      </dgm:t>
    </dgm:pt>
    <dgm:pt modelId="{C8D53DC4-B1C5-4FC1-AC6A-232DD8E96579}" type="parTrans" cxnId="{3C73326F-B576-422E-9CE7-3F6724D87480}">
      <dgm:prSet/>
      <dgm:spPr/>
      <dgm:t>
        <a:bodyPr/>
        <a:lstStyle/>
        <a:p>
          <a:endParaRPr lang="en-US"/>
        </a:p>
      </dgm:t>
    </dgm:pt>
    <dgm:pt modelId="{EA5972D5-C4CF-4313-87C4-18C00760FFC1}" type="sibTrans" cxnId="{3C73326F-B576-422E-9CE7-3F6724D87480}">
      <dgm:prSet/>
      <dgm:spPr/>
      <dgm:t>
        <a:bodyPr/>
        <a:lstStyle/>
        <a:p>
          <a:endParaRPr lang="en-US"/>
        </a:p>
      </dgm:t>
    </dgm:pt>
    <dgm:pt modelId="{13C545F0-AD62-4FF7-8FB3-4AED7D022A6D}">
      <dgm:prSet phldrT="[Text]" custT="1"/>
      <dgm:spPr/>
      <dgm:t>
        <a:bodyPr/>
        <a:lstStyle/>
        <a:p>
          <a:pPr rtl="1"/>
          <a:r>
            <a:rPr lang="fa-IR" sz="1800" dirty="0">
              <a:cs typeface="B Homa" pitchFamily="2" charset="-78"/>
            </a:rPr>
            <a:t>شناسایی ویژه</a:t>
          </a:r>
          <a:endParaRPr lang="en-US" sz="1800" dirty="0">
            <a:cs typeface="B Homa" pitchFamily="2" charset="-78"/>
          </a:endParaRPr>
        </a:p>
      </dgm:t>
    </dgm:pt>
    <dgm:pt modelId="{4EC28E67-490E-4639-A141-EB4BED61F03D}" type="parTrans" cxnId="{231949A1-5877-4971-ABCD-05890DF1E81F}">
      <dgm:prSet/>
      <dgm:spPr/>
      <dgm:t>
        <a:bodyPr/>
        <a:lstStyle/>
        <a:p>
          <a:endParaRPr lang="en-US"/>
        </a:p>
      </dgm:t>
    </dgm:pt>
    <dgm:pt modelId="{52159A1A-6290-43E3-B1DF-66037BAC9441}" type="sibTrans" cxnId="{231949A1-5877-4971-ABCD-05890DF1E81F}">
      <dgm:prSet/>
      <dgm:spPr/>
      <dgm:t>
        <a:bodyPr/>
        <a:lstStyle/>
        <a:p>
          <a:endParaRPr lang="en-US"/>
        </a:p>
      </dgm:t>
    </dgm:pt>
    <dgm:pt modelId="{0D9EE60A-AC8A-402A-A98B-753979B1831E}" type="pres">
      <dgm:prSet presAssocID="{F981E17D-69DB-4A4C-B9BF-CB4394426E7E}" presName="diagram" presStyleCnt="0">
        <dgm:presLayoutVars>
          <dgm:chPref val="1"/>
          <dgm:dir val="rev"/>
          <dgm:animOne val="branch"/>
          <dgm:animLvl val="lvl"/>
          <dgm:resizeHandles val="exact"/>
        </dgm:presLayoutVars>
      </dgm:prSet>
      <dgm:spPr/>
    </dgm:pt>
    <dgm:pt modelId="{58392739-0A08-45B5-90A6-7F37306397D0}" type="pres">
      <dgm:prSet presAssocID="{AC5F506C-F93A-45D1-938F-79AE53365034}" presName="root1" presStyleCnt="0"/>
      <dgm:spPr/>
    </dgm:pt>
    <dgm:pt modelId="{8A62007C-CAEA-48B8-8E59-6B39F49CDCE3}" type="pres">
      <dgm:prSet presAssocID="{AC5F506C-F93A-45D1-938F-79AE53365034}" presName="LevelOneTextNode" presStyleLbl="node0" presStyleIdx="0" presStyleCnt="1" custScaleY="212480">
        <dgm:presLayoutVars>
          <dgm:chPref val="3"/>
        </dgm:presLayoutVars>
      </dgm:prSet>
      <dgm:spPr/>
    </dgm:pt>
    <dgm:pt modelId="{B3CA4FDD-612C-41F8-A515-ECA282FA91D5}" type="pres">
      <dgm:prSet presAssocID="{AC5F506C-F93A-45D1-938F-79AE53365034}" presName="level2hierChild" presStyleCnt="0"/>
      <dgm:spPr/>
    </dgm:pt>
    <dgm:pt modelId="{2613A04F-FEFA-48E7-A297-B3C889D0CBC1}" type="pres">
      <dgm:prSet presAssocID="{B10E06D1-A7F4-4FBE-945B-445E01AED874}" presName="conn2-1" presStyleLbl="parChTrans1D2" presStyleIdx="0" presStyleCnt="4"/>
      <dgm:spPr/>
    </dgm:pt>
    <dgm:pt modelId="{393D599C-D6EF-42A9-AF89-28FA8C369EF1}" type="pres">
      <dgm:prSet presAssocID="{B10E06D1-A7F4-4FBE-945B-445E01AED874}" presName="connTx" presStyleLbl="parChTrans1D2" presStyleIdx="0" presStyleCnt="4"/>
      <dgm:spPr/>
    </dgm:pt>
    <dgm:pt modelId="{2B944088-28B6-4EEE-BD2B-6269D047950B}" type="pres">
      <dgm:prSet presAssocID="{DE05C769-E042-4CF0-A431-D13021414D2B}" presName="root2" presStyleCnt="0"/>
      <dgm:spPr/>
    </dgm:pt>
    <dgm:pt modelId="{B28AA50D-5BF7-4C34-A793-313CC114417C}" type="pres">
      <dgm:prSet presAssocID="{DE05C769-E042-4CF0-A431-D13021414D2B}" presName="LevelTwoTextNode" presStyleLbl="node2" presStyleIdx="0" presStyleCnt="4" custScaleX="229254" custLinFactNeighborX="-12861" custLinFactNeighborY="-2728">
        <dgm:presLayoutVars>
          <dgm:chPref val="3"/>
        </dgm:presLayoutVars>
      </dgm:prSet>
      <dgm:spPr/>
    </dgm:pt>
    <dgm:pt modelId="{6858CDC6-0FF6-452F-80B4-0DC4903D1DDD}" type="pres">
      <dgm:prSet presAssocID="{DE05C769-E042-4CF0-A431-D13021414D2B}" presName="level3hierChild" presStyleCnt="0"/>
      <dgm:spPr/>
    </dgm:pt>
    <dgm:pt modelId="{1FD97445-EFFF-4D9C-903F-DAD8FCE42336}" type="pres">
      <dgm:prSet presAssocID="{D91CF70D-12E5-47FE-BA70-B20A50A3146E}" presName="conn2-1" presStyleLbl="parChTrans1D2" presStyleIdx="1" presStyleCnt="4"/>
      <dgm:spPr/>
    </dgm:pt>
    <dgm:pt modelId="{1CC1B373-0B68-465D-93F8-0C8587F178B2}" type="pres">
      <dgm:prSet presAssocID="{D91CF70D-12E5-47FE-BA70-B20A50A3146E}" presName="connTx" presStyleLbl="parChTrans1D2" presStyleIdx="1" presStyleCnt="4"/>
      <dgm:spPr/>
    </dgm:pt>
    <dgm:pt modelId="{32C39E2A-E3EA-4326-B462-61332D0237A2}" type="pres">
      <dgm:prSet presAssocID="{A63BA6C8-B913-40D4-B834-0302955DE8E9}" presName="root2" presStyleCnt="0"/>
      <dgm:spPr/>
    </dgm:pt>
    <dgm:pt modelId="{08D0E3A2-BDF0-4A25-8F49-7AF3567BE6D1}" type="pres">
      <dgm:prSet presAssocID="{A63BA6C8-B913-40D4-B834-0302955DE8E9}" presName="LevelTwoTextNode" presStyleLbl="node2" presStyleIdx="1" presStyleCnt="4" custScaleX="229254" custLinFactNeighborX="-6486" custLinFactNeighborY="24499">
        <dgm:presLayoutVars>
          <dgm:chPref val="3"/>
        </dgm:presLayoutVars>
      </dgm:prSet>
      <dgm:spPr/>
    </dgm:pt>
    <dgm:pt modelId="{3A6D4856-5696-4DE7-8963-22D196F09F4C}" type="pres">
      <dgm:prSet presAssocID="{A63BA6C8-B913-40D4-B834-0302955DE8E9}" presName="level3hierChild" presStyleCnt="0"/>
      <dgm:spPr/>
    </dgm:pt>
    <dgm:pt modelId="{1BB35B8C-45AF-4ADE-9B08-8FB5DBBE435D}" type="pres">
      <dgm:prSet presAssocID="{9FF23EFC-2114-4B1F-A3AF-507EE1415FE0}" presName="conn2-1" presStyleLbl="parChTrans1D2" presStyleIdx="2" presStyleCnt="4"/>
      <dgm:spPr/>
    </dgm:pt>
    <dgm:pt modelId="{FBEBBA20-3C15-4985-91E3-99364255A92B}" type="pres">
      <dgm:prSet presAssocID="{9FF23EFC-2114-4B1F-A3AF-507EE1415FE0}" presName="connTx" presStyleLbl="parChTrans1D2" presStyleIdx="2" presStyleCnt="4"/>
      <dgm:spPr/>
    </dgm:pt>
    <dgm:pt modelId="{EFD757D9-0EB3-483F-AF25-E25679500734}" type="pres">
      <dgm:prSet presAssocID="{593CF2DA-95D6-4165-86FB-C00CA1A480BD}" presName="root2" presStyleCnt="0"/>
      <dgm:spPr/>
    </dgm:pt>
    <dgm:pt modelId="{2995E704-3052-4244-B045-976B457F511F}" type="pres">
      <dgm:prSet presAssocID="{593CF2DA-95D6-4165-86FB-C00CA1A480BD}" presName="LevelTwoTextNode" presStyleLbl="node2" presStyleIdx="2" presStyleCnt="4" custScaleX="229254" custLinFactNeighborX="-6486" custLinFactNeighborY="51000">
        <dgm:presLayoutVars>
          <dgm:chPref val="3"/>
        </dgm:presLayoutVars>
      </dgm:prSet>
      <dgm:spPr/>
    </dgm:pt>
    <dgm:pt modelId="{ADFA62C0-3E4C-4078-9CF6-90E92D756FF0}" type="pres">
      <dgm:prSet presAssocID="{593CF2DA-95D6-4165-86FB-C00CA1A480BD}" presName="level3hierChild" presStyleCnt="0"/>
      <dgm:spPr/>
    </dgm:pt>
    <dgm:pt modelId="{C89DC219-EC08-4AD5-B646-3F45C2409C9C}" type="pres">
      <dgm:prSet presAssocID="{E0CA2C4D-D96F-4288-8C25-F24E4D3E5F4C}" presName="conn2-1" presStyleLbl="parChTrans1D3" presStyleIdx="0" presStyleCnt="2"/>
      <dgm:spPr/>
    </dgm:pt>
    <dgm:pt modelId="{F6CEA7AF-7404-449E-8804-74E773F187A1}" type="pres">
      <dgm:prSet presAssocID="{E0CA2C4D-D96F-4288-8C25-F24E4D3E5F4C}" presName="connTx" presStyleLbl="parChTrans1D3" presStyleIdx="0" presStyleCnt="2"/>
      <dgm:spPr/>
    </dgm:pt>
    <dgm:pt modelId="{B2510E34-1624-413C-B714-5BE9AC2B3AD2}" type="pres">
      <dgm:prSet presAssocID="{4163B23C-8C7D-4436-A500-E6C81212C9FE}" presName="root2" presStyleCnt="0"/>
      <dgm:spPr/>
    </dgm:pt>
    <dgm:pt modelId="{7ACC4F29-7544-4B6B-9E43-4B4E688F2504}" type="pres">
      <dgm:prSet presAssocID="{4163B23C-8C7D-4436-A500-E6C81212C9FE}" presName="LevelTwoTextNode" presStyleLbl="node3" presStyleIdx="0" presStyleCnt="2" custLinFactNeighborY="55979">
        <dgm:presLayoutVars>
          <dgm:chPref val="3"/>
        </dgm:presLayoutVars>
      </dgm:prSet>
      <dgm:spPr/>
    </dgm:pt>
    <dgm:pt modelId="{03B784A5-9C50-450D-BF5A-89CB3E985322}" type="pres">
      <dgm:prSet presAssocID="{4163B23C-8C7D-4436-A500-E6C81212C9FE}" presName="level3hierChild" presStyleCnt="0"/>
      <dgm:spPr/>
    </dgm:pt>
    <dgm:pt modelId="{E517535D-5657-4A88-8480-0F486104A51D}" type="pres">
      <dgm:prSet presAssocID="{C8D53DC4-B1C5-4FC1-AC6A-232DD8E96579}" presName="conn2-1" presStyleLbl="parChTrans1D3" presStyleIdx="1" presStyleCnt="2"/>
      <dgm:spPr/>
    </dgm:pt>
    <dgm:pt modelId="{EA57CDDB-CF53-4296-9556-A086CCB06A39}" type="pres">
      <dgm:prSet presAssocID="{C8D53DC4-B1C5-4FC1-AC6A-232DD8E96579}" presName="connTx" presStyleLbl="parChTrans1D3" presStyleIdx="1" presStyleCnt="2"/>
      <dgm:spPr/>
    </dgm:pt>
    <dgm:pt modelId="{F5997C1E-E219-4F95-A8F6-F3BE2F2D8A5F}" type="pres">
      <dgm:prSet presAssocID="{7C178A9C-CEF4-4743-A537-FEADAD295532}" presName="root2" presStyleCnt="0"/>
      <dgm:spPr/>
    </dgm:pt>
    <dgm:pt modelId="{40AEC9F6-00CE-45A3-9567-AF7C76165E99}" type="pres">
      <dgm:prSet presAssocID="{7C178A9C-CEF4-4743-A537-FEADAD295532}" presName="LevelTwoTextNode" presStyleLbl="node3" presStyleIdx="1" presStyleCnt="2" custLinFactNeighborY="55979">
        <dgm:presLayoutVars>
          <dgm:chPref val="3"/>
        </dgm:presLayoutVars>
      </dgm:prSet>
      <dgm:spPr/>
    </dgm:pt>
    <dgm:pt modelId="{CE336F2A-8E66-4834-979B-AC3A40FE4B9C}" type="pres">
      <dgm:prSet presAssocID="{7C178A9C-CEF4-4743-A537-FEADAD295532}" presName="level3hierChild" presStyleCnt="0"/>
      <dgm:spPr/>
    </dgm:pt>
    <dgm:pt modelId="{0BB519B0-BD9E-48EE-841E-5ADC8F47601E}" type="pres">
      <dgm:prSet presAssocID="{4EC28E67-490E-4639-A141-EB4BED61F03D}" presName="conn2-1" presStyleLbl="parChTrans1D2" presStyleIdx="3" presStyleCnt="4"/>
      <dgm:spPr/>
    </dgm:pt>
    <dgm:pt modelId="{621A6CE8-E4ED-4C17-B547-CDE47413C230}" type="pres">
      <dgm:prSet presAssocID="{4EC28E67-490E-4639-A141-EB4BED61F03D}" presName="connTx" presStyleLbl="parChTrans1D2" presStyleIdx="3" presStyleCnt="4"/>
      <dgm:spPr/>
    </dgm:pt>
    <dgm:pt modelId="{F42B4764-80E0-4FEA-ABDE-D450568D3A02}" type="pres">
      <dgm:prSet presAssocID="{13C545F0-AD62-4FF7-8FB3-4AED7D022A6D}" presName="root2" presStyleCnt="0"/>
      <dgm:spPr/>
    </dgm:pt>
    <dgm:pt modelId="{5ED63D21-2C52-4F37-8D0F-4D2A614B89FF}" type="pres">
      <dgm:prSet presAssocID="{13C545F0-AD62-4FF7-8FB3-4AED7D022A6D}" presName="LevelTwoTextNode" presStyleLbl="node2" presStyleIdx="3" presStyleCnt="4" custScaleX="229254" custLinFactNeighborX="6263" custLinFactNeighborY="98479">
        <dgm:presLayoutVars>
          <dgm:chPref val="3"/>
        </dgm:presLayoutVars>
      </dgm:prSet>
      <dgm:spPr/>
    </dgm:pt>
    <dgm:pt modelId="{AF11DD70-9469-4CB8-AC28-F32A71C5E6B9}" type="pres">
      <dgm:prSet presAssocID="{13C545F0-AD62-4FF7-8FB3-4AED7D022A6D}" presName="level3hierChild" presStyleCnt="0"/>
      <dgm:spPr/>
    </dgm:pt>
  </dgm:ptLst>
  <dgm:cxnLst>
    <dgm:cxn modelId="{D7B25803-E328-4ABA-BEBE-90B55F1E24FC}" type="presOf" srcId="{F981E17D-69DB-4A4C-B9BF-CB4394426E7E}" destId="{0D9EE60A-AC8A-402A-A98B-753979B1831E}" srcOrd="0" destOrd="0" presId="urn:microsoft.com/office/officeart/2005/8/layout/hierarchy2"/>
    <dgm:cxn modelId="{0721101C-501C-4102-ABBF-FF8CE7A8433C}" type="presOf" srcId="{B10E06D1-A7F4-4FBE-945B-445E01AED874}" destId="{393D599C-D6EF-42A9-AF89-28FA8C369EF1}" srcOrd="1" destOrd="0" presId="urn:microsoft.com/office/officeart/2005/8/layout/hierarchy2"/>
    <dgm:cxn modelId="{63196D1C-4A1B-446F-8233-28027B46C5CF}" type="presOf" srcId="{9FF23EFC-2114-4B1F-A3AF-507EE1415FE0}" destId="{FBEBBA20-3C15-4985-91E3-99364255A92B}" srcOrd="1" destOrd="0" presId="urn:microsoft.com/office/officeart/2005/8/layout/hierarchy2"/>
    <dgm:cxn modelId="{1B561D2C-C9DD-4E1F-B62F-99DF1A426D3A}" type="presOf" srcId="{E0CA2C4D-D96F-4288-8C25-F24E4D3E5F4C}" destId="{F6CEA7AF-7404-449E-8804-74E773F187A1}" srcOrd="1" destOrd="0" presId="urn:microsoft.com/office/officeart/2005/8/layout/hierarchy2"/>
    <dgm:cxn modelId="{D0DCA531-C243-493C-88AB-4DF5B52CA8ED}" type="presOf" srcId="{C8D53DC4-B1C5-4FC1-AC6A-232DD8E96579}" destId="{E517535D-5657-4A88-8480-0F486104A51D}" srcOrd="0" destOrd="0" presId="urn:microsoft.com/office/officeart/2005/8/layout/hierarchy2"/>
    <dgm:cxn modelId="{9E096F5E-2E2D-43A7-9443-5C885656D1E5}" type="presOf" srcId="{DE05C769-E042-4CF0-A431-D13021414D2B}" destId="{B28AA50D-5BF7-4C34-A793-313CC114417C}" srcOrd="0" destOrd="0" presId="urn:microsoft.com/office/officeart/2005/8/layout/hierarchy2"/>
    <dgm:cxn modelId="{24439C42-1BDA-4715-8FFD-D00CE3731CEF}" type="presOf" srcId="{D91CF70D-12E5-47FE-BA70-B20A50A3146E}" destId="{1FD97445-EFFF-4D9C-903F-DAD8FCE42336}" srcOrd="0" destOrd="0" presId="urn:microsoft.com/office/officeart/2005/8/layout/hierarchy2"/>
    <dgm:cxn modelId="{047A5466-01A0-432A-94BB-ADB27DEBF1C8}" srcId="{AC5F506C-F93A-45D1-938F-79AE53365034}" destId="{A63BA6C8-B913-40D4-B834-0302955DE8E9}" srcOrd="1" destOrd="0" parTransId="{D91CF70D-12E5-47FE-BA70-B20A50A3146E}" sibTransId="{CB8765B9-B260-4326-8E98-8992300F257A}"/>
    <dgm:cxn modelId="{E376424B-95DA-4977-8D45-28A2842B6579}" type="presOf" srcId="{4EC28E67-490E-4639-A141-EB4BED61F03D}" destId="{0BB519B0-BD9E-48EE-841E-5ADC8F47601E}" srcOrd="0" destOrd="0" presId="urn:microsoft.com/office/officeart/2005/8/layout/hierarchy2"/>
    <dgm:cxn modelId="{3C73326F-B576-422E-9CE7-3F6724D87480}" srcId="{593CF2DA-95D6-4165-86FB-C00CA1A480BD}" destId="{7C178A9C-CEF4-4743-A537-FEADAD295532}" srcOrd="1" destOrd="0" parTransId="{C8D53DC4-B1C5-4FC1-AC6A-232DD8E96579}" sibTransId="{EA5972D5-C4CF-4313-87C4-18C00760FFC1}"/>
    <dgm:cxn modelId="{901D8A55-E836-4FBF-AAEA-09B12CCB7957}" type="presOf" srcId="{593CF2DA-95D6-4165-86FB-C00CA1A480BD}" destId="{2995E704-3052-4244-B045-976B457F511F}" srcOrd="0" destOrd="0" presId="urn:microsoft.com/office/officeart/2005/8/layout/hierarchy2"/>
    <dgm:cxn modelId="{37A11857-C02F-473C-9642-EEC4F3DC874B}" type="presOf" srcId="{D91CF70D-12E5-47FE-BA70-B20A50A3146E}" destId="{1CC1B373-0B68-465D-93F8-0C8587F178B2}" srcOrd="1" destOrd="0" presId="urn:microsoft.com/office/officeart/2005/8/layout/hierarchy2"/>
    <dgm:cxn modelId="{FCA2297C-4B53-4AE4-B499-94FCA202058A}" type="presOf" srcId="{4163B23C-8C7D-4436-A500-E6C81212C9FE}" destId="{7ACC4F29-7544-4B6B-9E43-4B4E688F2504}" srcOrd="0" destOrd="0" presId="urn:microsoft.com/office/officeart/2005/8/layout/hierarchy2"/>
    <dgm:cxn modelId="{3B226883-E0AF-4316-BFB4-30741D36272F}" type="presOf" srcId="{A63BA6C8-B913-40D4-B834-0302955DE8E9}" destId="{08D0E3A2-BDF0-4A25-8F49-7AF3567BE6D1}" srcOrd="0" destOrd="0" presId="urn:microsoft.com/office/officeart/2005/8/layout/hierarchy2"/>
    <dgm:cxn modelId="{CB0C1485-B80D-418C-ACED-F987C57F8DAD}" type="presOf" srcId="{E0CA2C4D-D96F-4288-8C25-F24E4D3E5F4C}" destId="{C89DC219-EC08-4AD5-B646-3F45C2409C9C}" srcOrd="0" destOrd="0" presId="urn:microsoft.com/office/officeart/2005/8/layout/hierarchy2"/>
    <dgm:cxn modelId="{08527B97-4767-4D30-8F3B-7545C44F2B8D}" type="presOf" srcId="{B10E06D1-A7F4-4FBE-945B-445E01AED874}" destId="{2613A04F-FEFA-48E7-A297-B3C889D0CBC1}" srcOrd="0" destOrd="0" presId="urn:microsoft.com/office/officeart/2005/8/layout/hierarchy2"/>
    <dgm:cxn modelId="{231949A1-5877-4971-ABCD-05890DF1E81F}" srcId="{AC5F506C-F93A-45D1-938F-79AE53365034}" destId="{13C545F0-AD62-4FF7-8FB3-4AED7D022A6D}" srcOrd="3" destOrd="0" parTransId="{4EC28E67-490E-4639-A141-EB4BED61F03D}" sibTransId="{52159A1A-6290-43E3-B1DF-66037BAC9441}"/>
    <dgm:cxn modelId="{37F8DCAC-6E35-4B6E-B40A-17361F2C4E19}" type="presOf" srcId="{7C178A9C-CEF4-4743-A537-FEADAD295532}" destId="{40AEC9F6-00CE-45A3-9567-AF7C76165E99}" srcOrd="0" destOrd="0" presId="urn:microsoft.com/office/officeart/2005/8/layout/hierarchy2"/>
    <dgm:cxn modelId="{502563B0-E8BB-4202-8FCD-36543D4AB90A}" type="presOf" srcId="{13C545F0-AD62-4FF7-8FB3-4AED7D022A6D}" destId="{5ED63D21-2C52-4F37-8D0F-4D2A614B89FF}" srcOrd="0" destOrd="0" presId="urn:microsoft.com/office/officeart/2005/8/layout/hierarchy2"/>
    <dgm:cxn modelId="{F1E0E7B4-9B00-4EE4-A009-0C33D45EC200}" type="presOf" srcId="{9FF23EFC-2114-4B1F-A3AF-507EE1415FE0}" destId="{1BB35B8C-45AF-4ADE-9B08-8FB5DBBE435D}" srcOrd="0" destOrd="0" presId="urn:microsoft.com/office/officeart/2005/8/layout/hierarchy2"/>
    <dgm:cxn modelId="{8672CDB7-F8C9-4DBB-8FB1-846D70A461DD}" srcId="{AC5F506C-F93A-45D1-938F-79AE53365034}" destId="{DE05C769-E042-4CF0-A431-D13021414D2B}" srcOrd="0" destOrd="0" parTransId="{B10E06D1-A7F4-4FBE-945B-445E01AED874}" sibTransId="{20BD488C-4BDE-4D4E-B90A-F2F5A9B51848}"/>
    <dgm:cxn modelId="{323C78BF-EE9C-4A3D-8C1D-F63E5BB32C19}" type="presOf" srcId="{C8D53DC4-B1C5-4FC1-AC6A-232DD8E96579}" destId="{EA57CDDB-CF53-4296-9556-A086CCB06A39}" srcOrd="1" destOrd="0" presId="urn:microsoft.com/office/officeart/2005/8/layout/hierarchy2"/>
    <dgm:cxn modelId="{92FEFBBF-C00D-4E26-88C4-0BEA19210CBA}" srcId="{F981E17D-69DB-4A4C-B9BF-CB4394426E7E}" destId="{AC5F506C-F93A-45D1-938F-79AE53365034}" srcOrd="0" destOrd="0" parTransId="{2658110A-A324-469F-AD41-31C8784DCB59}" sibTransId="{2A038657-71C9-4FE0-9B75-C5AB8A8B8490}"/>
    <dgm:cxn modelId="{504006C4-1A9D-44F8-A812-B1C5F0A00754}" srcId="{AC5F506C-F93A-45D1-938F-79AE53365034}" destId="{593CF2DA-95D6-4165-86FB-C00CA1A480BD}" srcOrd="2" destOrd="0" parTransId="{9FF23EFC-2114-4B1F-A3AF-507EE1415FE0}" sibTransId="{84C3D48B-2F66-49C6-9F64-E422081E6B1F}"/>
    <dgm:cxn modelId="{5938FDC8-3E2B-4ED4-A4A0-FD287A47E051}" type="presOf" srcId="{4EC28E67-490E-4639-A141-EB4BED61F03D}" destId="{621A6CE8-E4ED-4C17-B547-CDE47413C230}" srcOrd="1" destOrd="0" presId="urn:microsoft.com/office/officeart/2005/8/layout/hierarchy2"/>
    <dgm:cxn modelId="{F999ABDA-7F9A-443F-9F14-13BA1C693464}" type="presOf" srcId="{AC5F506C-F93A-45D1-938F-79AE53365034}" destId="{8A62007C-CAEA-48B8-8E59-6B39F49CDCE3}" srcOrd="0" destOrd="0" presId="urn:microsoft.com/office/officeart/2005/8/layout/hierarchy2"/>
    <dgm:cxn modelId="{AAACA9E8-BBF0-4E0A-9674-BC76DFF407AA}" srcId="{593CF2DA-95D6-4165-86FB-C00CA1A480BD}" destId="{4163B23C-8C7D-4436-A500-E6C81212C9FE}" srcOrd="0" destOrd="0" parTransId="{E0CA2C4D-D96F-4288-8C25-F24E4D3E5F4C}" sibTransId="{A71AA59F-500D-4674-B72D-E56C9B1A8144}"/>
    <dgm:cxn modelId="{38E58EA4-DDD2-4AAC-8308-6203D35D871A}" type="presParOf" srcId="{0D9EE60A-AC8A-402A-A98B-753979B1831E}" destId="{58392739-0A08-45B5-90A6-7F37306397D0}" srcOrd="0" destOrd="0" presId="urn:microsoft.com/office/officeart/2005/8/layout/hierarchy2"/>
    <dgm:cxn modelId="{8C357D1A-73AE-4C43-A488-CB637F2F251F}" type="presParOf" srcId="{58392739-0A08-45B5-90A6-7F37306397D0}" destId="{8A62007C-CAEA-48B8-8E59-6B39F49CDCE3}" srcOrd="0" destOrd="0" presId="urn:microsoft.com/office/officeart/2005/8/layout/hierarchy2"/>
    <dgm:cxn modelId="{831224DC-276A-4E49-ADDB-A26CDCC9185D}" type="presParOf" srcId="{58392739-0A08-45B5-90A6-7F37306397D0}" destId="{B3CA4FDD-612C-41F8-A515-ECA282FA91D5}" srcOrd="1" destOrd="0" presId="urn:microsoft.com/office/officeart/2005/8/layout/hierarchy2"/>
    <dgm:cxn modelId="{F822FA83-C19F-4012-A0BC-ABDF4704D558}" type="presParOf" srcId="{B3CA4FDD-612C-41F8-A515-ECA282FA91D5}" destId="{2613A04F-FEFA-48E7-A297-B3C889D0CBC1}" srcOrd="0" destOrd="0" presId="urn:microsoft.com/office/officeart/2005/8/layout/hierarchy2"/>
    <dgm:cxn modelId="{FF024104-2EB7-44C5-AFBF-ECE0A8EA677D}" type="presParOf" srcId="{2613A04F-FEFA-48E7-A297-B3C889D0CBC1}" destId="{393D599C-D6EF-42A9-AF89-28FA8C369EF1}" srcOrd="0" destOrd="0" presId="urn:microsoft.com/office/officeart/2005/8/layout/hierarchy2"/>
    <dgm:cxn modelId="{A4476339-68D1-4A0F-9839-7E5615AF4EE9}" type="presParOf" srcId="{B3CA4FDD-612C-41F8-A515-ECA282FA91D5}" destId="{2B944088-28B6-4EEE-BD2B-6269D047950B}" srcOrd="1" destOrd="0" presId="urn:microsoft.com/office/officeart/2005/8/layout/hierarchy2"/>
    <dgm:cxn modelId="{F74D8FFA-7B57-450A-8F4E-A1D7D29BB4CE}" type="presParOf" srcId="{2B944088-28B6-4EEE-BD2B-6269D047950B}" destId="{B28AA50D-5BF7-4C34-A793-313CC114417C}" srcOrd="0" destOrd="0" presId="urn:microsoft.com/office/officeart/2005/8/layout/hierarchy2"/>
    <dgm:cxn modelId="{4C0D5BC9-F4ED-4339-A112-328B6CC377CE}" type="presParOf" srcId="{2B944088-28B6-4EEE-BD2B-6269D047950B}" destId="{6858CDC6-0FF6-452F-80B4-0DC4903D1DDD}" srcOrd="1" destOrd="0" presId="urn:microsoft.com/office/officeart/2005/8/layout/hierarchy2"/>
    <dgm:cxn modelId="{C1635E1B-B77A-48A0-BD0C-9708C4E3B624}" type="presParOf" srcId="{B3CA4FDD-612C-41F8-A515-ECA282FA91D5}" destId="{1FD97445-EFFF-4D9C-903F-DAD8FCE42336}" srcOrd="2" destOrd="0" presId="urn:microsoft.com/office/officeart/2005/8/layout/hierarchy2"/>
    <dgm:cxn modelId="{9B1CD19F-4C26-41BB-8637-7ECA54BDC011}" type="presParOf" srcId="{1FD97445-EFFF-4D9C-903F-DAD8FCE42336}" destId="{1CC1B373-0B68-465D-93F8-0C8587F178B2}" srcOrd="0" destOrd="0" presId="urn:microsoft.com/office/officeart/2005/8/layout/hierarchy2"/>
    <dgm:cxn modelId="{AB52C715-B770-4FB9-B923-B90F1E323F7D}" type="presParOf" srcId="{B3CA4FDD-612C-41F8-A515-ECA282FA91D5}" destId="{32C39E2A-E3EA-4326-B462-61332D0237A2}" srcOrd="3" destOrd="0" presId="urn:microsoft.com/office/officeart/2005/8/layout/hierarchy2"/>
    <dgm:cxn modelId="{45A20996-D1A9-40D2-9F5D-8845D3B1D0C4}" type="presParOf" srcId="{32C39E2A-E3EA-4326-B462-61332D0237A2}" destId="{08D0E3A2-BDF0-4A25-8F49-7AF3567BE6D1}" srcOrd="0" destOrd="0" presId="urn:microsoft.com/office/officeart/2005/8/layout/hierarchy2"/>
    <dgm:cxn modelId="{A9B43DE0-C729-465C-BD16-4D081B2E0305}" type="presParOf" srcId="{32C39E2A-E3EA-4326-B462-61332D0237A2}" destId="{3A6D4856-5696-4DE7-8963-22D196F09F4C}" srcOrd="1" destOrd="0" presId="urn:microsoft.com/office/officeart/2005/8/layout/hierarchy2"/>
    <dgm:cxn modelId="{66E55A5C-B531-4310-A3FA-29BAAAFF9DB3}" type="presParOf" srcId="{B3CA4FDD-612C-41F8-A515-ECA282FA91D5}" destId="{1BB35B8C-45AF-4ADE-9B08-8FB5DBBE435D}" srcOrd="4" destOrd="0" presId="urn:microsoft.com/office/officeart/2005/8/layout/hierarchy2"/>
    <dgm:cxn modelId="{1328939C-FD69-4F0E-9139-BAA1A0987549}" type="presParOf" srcId="{1BB35B8C-45AF-4ADE-9B08-8FB5DBBE435D}" destId="{FBEBBA20-3C15-4985-91E3-99364255A92B}" srcOrd="0" destOrd="0" presId="urn:microsoft.com/office/officeart/2005/8/layout/hierarchy2"/>
    <dgm:cxn modelId="{991BDAA5-4097-4242-A8F2-B074D7383635}" type="presParOf" srcId="{B3CA4FDD-612C-41F8-A515-ECA282FA91D5}" destId="{EFD757D9-0EB3-483F-AF25-E25679500734}" srcOrd="5" destOrd="0" presId="urn:microsoft.com/office/officeart/2005/8/layout/hierarchy2"/>
    <dgm:cxn modelId="{4B0387E7-DF4C-48DE-AD3A-B6337F9ACA76}" type="presParOf" srcId="{EFD757D9-0EB3-483F-AF25-E25679500734}" destId="{2995E704-3052-4244-B045-976B457F511F}" srcOrd="0" destOrd="0" presId="urn:microsoft.com/office/officeart/2005/8/layout/hierarchy2"/>
    <dgm:cxn modelId="{6F2555E9-D786-4292-A674-2D2879646598}" type="presParOf" srcId="{EFD757D9-0EB3-483F-AF25-E25679500734}" destId="{ADFA62C0-3E4C-4078-9CF6-90E92D756FF0}" srcOrd="1" destOrd="0" presId="urn:microsoft.com/office/officeart/2005/8/layout/hierarchy2"/>
    <dgm:cxn modelId="{79DC70D9-534B-4298-9830-9765A5838B77}" type="presParOf" srcId="{ADFA62C0-3E4C-4078-9CF6-90E92D756FF0}" destId="{C89DC219-EC08-4AD5-B646-3F45C2409C9C}" srcOrd="0" destOrd="0" presId="urn:microsoft.com/office/officeart/2005/8/layout/hierarchy2"/>
    <dgm:cxn modelId="{565EE8CE-6E79-4C18-817A-2E476DD029E8}" type="presParOf" srcId="{C89DC219-EC08-4AD5-B646-3F45C2409C9C}" destId="{F6CEA7AF-7404-449E-8804-74E773F187A1}" srcOrd="0" destOrd="0" presId="urn:microsoft.com/office/officeart/2005/8/layout/hierarchy2"/>
    <dgm:cxn modelId="{827BB65E-3489-47E4-8A0A-9F78FEC670EF}" type="presParOf" srcId="{ADFA62C0-3E4C-4078-9CF6-90E92D756FF0}" destId="{B2510E34-1624-413C-B714-5BE9AC2B3AD2}" srcOrd="1" destOrd="0" presId="urn:microsoft.com/office/officeart/2005/8/layout/hierarchy2"/>
    <dgm:cxn modelId="{FB18AADB-781B-4C4E-8CA9-9FE9CE39AC25}" type="presParOf" srcId="{B2510E34-1624-413C-B714-5BE9AC2B3AD2}" destId="{7ACC4F29-7544-4B6B-9E43-4B4E688F2504}" srcOrd="0" destOrd="0" presId="urn:microsoft.com/office/officeart/2005/8/layout/hierarchy2"/>
    <dgm:cxn modelId="{D2B03AB7-23FE-4FB2-8BFA-DE0D55739965}" type="presParOf" srcId="{B2510E34-1624-413C-B714-5BE9AC2B3AD2}" destId="{03B784A5-9C50-450D-BF5A-89CB3E985322}" srcOrd="1" destOrd="0" presId="urn:microsoft.com/office/officeart/2005/8/layout/hierarchy2"/>
    <dgm:cxn modelId="{7A8DD104-D27C-4CD2-B7AC-91E656FC9FA7}" type="presParOf" srcId="{ADFA62C0-3E4C-4078-9CF6-90E92D756FF0}" destId="{E517535D-5657-4A88-8480-0F486104A51D}" srcOrd="2" destOrd="0" presId="urn:microsoft.com/office/officeart/2005/8/layout/hierarchy2"/>
    <dgm:cxn modelId="{1C316409-4747-461C-BE44-8853731BD38D}" type="presParOf" srcId="{E517535D-5657-4A88-8480-0F486104A51D}" destId="{EA57CDDB-CF53-4296-9556-A086CCB06A39}" srcOrd="0" destOrd="0" presId="urn:microsoft.com/office/officeart/2005/8/layout/hierarchy2"/>
    <dgm:cxn modelId="{F24D3D68-56F9-42EC-9236-32FCA8A9408C}" type="presParOf" srcId="{ADFA62C0-3E4C-4078-9CF6-90E92D756FF0}" destId="{F5997C1E-E219-4F95-A8F6-F3BE2F2D8A5F}" srcOrd="3" destOrd="0" presId="urn:microsoft.com/office/officeart/2005/8/layout/hierarchy2"/>
    <dgm:cxn modelId="{4937E78A-569E-44AC-8858-8DBAA06DC1F5}" type="presParOf" srcId="{F5997C1E-E219-4F95-A8F6-F3BE2F2D8A5F}" destId="{40AEC9F6-00CE-45A3-9567-AF7C76165E99}" srcOrd="0" destOrd="0" presId="urn:microsoft.com/office/officeart/2005/8/layout/hierarchy2"/>
    <dgm:cxn modelId="{D0E99516-06AC-4945-98FD-36C21E449BB2}" type="presParOf" srcId="{F5997C1E-E219-4F95-A8F6-F3BE2F2D8A5F}" destId="{CE336F2A-8E66-4834-979B-AC3A40FE4B9C}" srcOrd="1" destOrd="0" presId="urn:microsoft.com/office/officeart/2005/8/layout/hierarchy2"/>
    <dgm:cxn modelId="{18A51B19-2B52-4591-AF7E-DB4F07915E18}" type="presParOf" srcId="{B3CA4FDD-612C-41F8-A515-ECA282FA91D5}" destId="{0BB519B0-BD9E-48EE-841E-5ADC8F47601E}" srcOrd="6" destOrd="0" presId="urn:microsoft.com/office/officeart/2005/8/layout/hierarchy2"/>
    <dgm:cxn modelId="{140D85B4-42A8-4B6F-A439-E250AD917D87}" type="presParOf" srcId="{0BB519B0-BD9E-48EE-841E-5ADC8F47601E}" destId="{621A6CE8-E4ED-4C17-B547-CDE47413C230}" srcOrd="0" destOrd="0" presId="urn:microsoft.com/office/officeart/2005/8/layout/hierarchy2"/>
    <dgm:cxn modelId="{2CACBC21-A55C-45DC-BF58-341B80BB6934}" type="presParOf" srcId="{B3CA4FDD-612C-41F8-A515-ECA282FA91D5}" destId="{F42B4764-80E0-4FEA-ABDE-D450568D3A02}" srcOrd="7" destOrd="0" presId="urn:microsoft.com/office/officeart/2005/8/layout/hierarchy2"/>
    <dgm:cxn modelId="{74A47BBF-24CC-48EC-AB8F-52C32C57EA6A}" type="presParOf" srcId="{F42B4764-80E0-4FEA-ABDE-D450568D3A02}" destId="{5ED63D21-2C52-4F37-8D0F-4D2A614B89FF}" srcOrd="0" destOrd="0" presId="urn:microsoft.com/office/officeart/2005/8/layout/hierarchy2"/>
    <dgm:cxn modelId="{1B408D9D-36BF-493E-BEBA-D6A46CF83F10}" type="presParOf" srcId="{F42B4764-80E0-4FEA-ABDE-D450568D3A02}" destId="{AF11DD70-9469-4CB8-AC28-F32A71C5E6B9}"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81E17D-69DB-4A4C-B9BF-CB4394426E7E}" type="doc">
      <dgm:prSet loTypeId="urn:microsoft.com/office/officeart/2005/8/layout/hierarchy2" loCatId="hierarchy" qsTypeId="urn:microsoft.com/office/officeart/2005/8/quickstyle/simple3" qsCatId="simple" csTypeId="urn:microsoft.com/office/officeart/2005/8/colors/accent2_3" csCatId="accent2" phldr="1"/>
      <dgm:spPr/>
      <dgm:t>
        <a:bodyPr/>
        <a:lstStyle/>
        <a:p>
          <a:endParaRPr lang="en-US"/>
        </a:p>
      </dgm:t>
    </dgm:pt>
    <dgm:pt modelId="{DE05C769-E042-4CF0-A431-D13021414D2B}">
      <dgm:prSet phldrT="[Text]" custT="1"/>
      <dgm:spPr/>
      <dgm:t>
        <a:bodyPr/>
        <a:lstStyle/>
        <a:p>
          <a:pPr rtl="0"/>
          <a:r>
            <a:rPr lang="fa-IR" sz="1800" dirty="0">
              <a:cs typeface="B Homa" pitchFamily="2" charset="-78"/>
            </a:rPr>
            <a:t>2,000 = 20 × 100</a:t>
          </a:r>
          <a:endParaRPr lang="en-US" sz="1800" dirty="0">
            <a:cs typeface="B Homa" pitchFamily="2" charset="-78"/>
          </a:endParaRPr>
        </a:p>
      </dgm:t>
    </dgm:pt>
    <dgm:pt modelId="{B10E06D1-A7F4-4FBE-945B-445E01AED874}" type="parTrans" cxnId="{8672CDB7-F8C9-4DBB-8FB1-846D70A461DD}">
      <dgm:prSet/>
      <dgm:spPr/>
      <dgm:t>
        <a:bodyPr/>
        <a:lstStyle/>
        <a:p>
          <a:endParaRPr lang="en-US"/>
        </a:p>
      </dgm:t>
    </dgm:pt>
    <dgm:pt modelId="{20BD488C-4BDE-4D4E-B90A-F2F5A9B51848}" type="sibTrans" cxnId="{8672CDB7-F8C9-4DBB-8FB1-846D70A461DD}">
      <dgm:prSet/>
      <dgm:spPr/>
      <dgm:t>
        <a:bodyPr/>
        <a:lstStyle/>
        <a:p>
          <a:endParaRPr lang="en-US"/>
        </a:p>
      </dgm:t>
    </dgm:pt>
    <dgm:pt modelId="{A02E4158-0E8E-4152-B25E-A51F917D793B}">
      <dgm:prSet phldrT="[Text]"/>
      <dgm:spPr/>
      <dgm:t>
        <a:bodyPr/>
        <a:lstStyle/>
        <a:p>
          <a:pPr rtl="0"/>
          <a:r>
            <a:rPr lang="fa-IR" dirty="0">
              <a:cs typeface="B Homa" pitchFamily="2" charset="-78"/>
            </a:rPr>
            <a:t>1,250 = 25 × 50</a:t>
          </a:r>
          <a:endParaRPr lang="en-US" dirty="0">
            <a:cs typeface="B Homa" pitchFamily="2" charset="-78"/>
          </a:endParaRPr>
        </a:p>
      </dgm:t>
    </dgm:pt>
    <dgm:pt modelId="{C6D9807D-0BBE-4497-9338-30EBEDEA0C33}" type="parTrans" cxnId="{077C260D-A982-44B3-93C7-7F1F0749EF81}">
      <dgm:prSet/>
      <dgm:spPr/>
      <dgm:t>
        <a:bodyPr/>
        <a:lstStyle/>
        <a:p>
          <a:endParaRPr lang="en-US"/>
        </a:p>
      </dgm:t>
    </dgm:pt>
    <dgm:pt modelId="{AEF7732E-49DA-424F-A5DF-E8D73E8E0D32}" type="sibTrans" cxnId="{077C260D-A982-44B3-93C7-7F1F0749EF81}">
      <dgm:prSet/>
      <dgm:spPr/>
      <dgm:t>
        <a:bodyPr/>
        <a:lstStyle/>
        <a:p>
          <a:endParaRPr lang="en-US"/>
        </a:p>
      </dgm:t>
    </dgm:pt>
    <dgm:pt modelId="{4BF9942D-EC17-4E62-93F1-CDD151CC883C}">
      <dgm:prSet phldrT="[Text]"/>
      <dgm:spPr/>
      <dgm:t>
        <a:bodyPr/>
        <a:lstStyle/>
        <a:p>
          <a:pPr rtl="0"/>
          <a:r>
            <a:rPr lang="fa-IR" dirty="0">
              <a:cs typeface="B Homa" pitchFamily="2" charset="-78"/>
            </a:rPr>
            <a:t>900 = 30 × 30</a:t>
          </a:r>
          <a:endParaRPr lang="en-US" dirty="0">
            <a:cs typeface="B Homa" pitchFamily="2" charset="-78"/>
          </a:endParaRPr>
        </a:p>
      </dgm:t>
    </dgm:pt>
    <dgm:pt modelId="{44E734FF-03B7-405E-9B13-446262FA0AE9}" type="parTrans" cxnId="{9B0DF25B-2D46-4B90-9DFA-5672B7D3025A}">
      <dgm:prSet/>
      <dgm:spPr/>
      <dgm:t>
        <a:bodyPr/>
        <a:lstStyle/>
        <a:p>
          <a:endParaRPr lang="en-US"/>
        </a:p>
      </dgm:t>
    </dgm:pt>
    <dgm:pt modelId="{EEAE9528-8C1A-4CA9-A404-566857C1EA45}" type="sibTrans" cxnId="{9B0DF25B-2D46-4B90-9DFA-5672B7D3025A}">
      <dgm:prSet/>
      <dgm:spPr/>
      <dgm:t>
        <a:bodyPr/>
        <a:lstStyle/>
        <a:p>
          <a:endParaRPr lang="en-US"/>
        </a:p>
      </dgm:t>
    </dgm:pt>
    <dgm:pt modelId="{AC5F506C-F93A-45D1-938F-79AE53365034}">
      <dgm:prSet phldrT="[Text]" custT="1"/>
      <dgm:spPr/>
      <dgm:t>
        <a:bodyPr/>
        <a:lstStyle/>
        <a:p>
          <a:r>
            <a:rPr lang="fa-IR" sz="1800" dirty="0">
              <a:cs typeface="B Homa" pitchFamily="2" charset="-78"/>
            </a:rPr>
            <a:t>180 واحد فروش رفته</a:t>
          </a:r>
          <a:endParaRPr lang="en-US" sz="1800" dirty="0">
            <a:cs typeface="B Homa" pitchFamily="2" charset="-78"/>
          </a:endParaRPr>
        </a:p>
      </dgm:t>
    </dgm:pt>
    <dgm:pt modelId="{2A038657-71C9-4FE0-9B75-C5AB8A8B8490}" type="sibTrans" cxnId="{92FEFBBF-C00D-4E26-88C4-0BEA19210CBA}">
      <dgm:prSet/>
      <dgm:spPr/>
      <dgm:t>
        <a:bodyPr/>
        <a:lstStyle/>
        <a:p>
          <a:endParaRPr lang="en-US"/>
        </a:p>
      </dgm:t>
    </dgm:pt>
    <dgm:pt modelId="{2658110A-A324-469F-AD41-31C8784DCB59}" type="parTrans" cxnId="{92FEFBBF-C00D-4E26-88C4-0BEA19210CBA}">
      <dgm:prSet/>
      <dgm:spPr/>
      <dgm:t>
        <a:bodyPr/>
        <a:lstStyle/>
        <a:p>
          <a:endParaRPr lang="en-US"/>
        </a:p>
      </dgm:t>
    </dgm:pt>
    <dgm:pt modelId="{0D9EE60A-AC8A-402A-A98B-753979B1831E}" type="pres">
      <dgm:prSet presAssocID="{F981E17D-69DB-4A4C-B9BF-CB4394426E7E}" presName="diagram" presStyleCnt="0">
        <dgm:presLayoutVars>
          <dgm:chPref val="1"/>
          <dgm:dir/>
          <dgm:animOne val="branch"/>
          <dgm:animLvl val="lvl"/>
          <dgm:resizeHandles val="exact"/>
        </dgm:presLayoutVars>
      </dgm:prSet>
      <dgm:spPr/>
    </dgm:pt>
    <dgm:pt modelId="{58392739-0A08-45B5-90A6-7F37306397D0}" type="pres">
      <dgm:prSet presAssocID="{AC5F506C-F93A-45D1-938F-79AE53365034}" presName="root1" presStyleCnt="0"/>
      <dgm:spPr/>
    </dgm:pt>
    <dgm:pt modelId="{8A62007C-CAEA-48B8-8E59-6B39F49CDCE3}" type="pres">
      <dgm:prSet presAssocID="{AC5F506C-F93A-45D1-938F-79AE53365034}" presName="LevelOneTextNode" presStyleLbl="node0" presStyleIdx="0" presStyleCnt="1" custScaleY="38690">
        <dgm:presLayoutVars>
          <dgm:chPref val="3"/>
        </dgm:presLayoutVars>
      </dgm:prSet>
      <dgm:spPr/>
    </dgm:pt>
    <dgm:pt modelId="{B3CA4FDD-612C-41F8-A515-ECA282FA91D5}" type="pres">
      <dgm:prSet presAssocID="{AC5F506C-F93A-45D1-938F-79AE53365034}" presName="level2hierChild" presStyleCnt="0"/>
      <dgm:spPr/>
    </dgm:pt>
    <dgm:pt modelId="{2613A04F-FEFA-48E7-A297-B3C889D0CBC1}" type="pres">
      <dgm:prSet presAssocID="{B10E06D1-A7F4-4FBE-945B-445E01AED874}" presName="conn2-1" presStyleLbl="parChTrans1D2" presStyleIdx="0" presStyleCnt="3"/>
      <dgm:spPr/>
    </dgm:pt>
    <dgm:pt modelId="{393D599C-D6EF-42A9-AF89-28FA8C369EF1}" type="pres">
      <dgm:prSet presAssocID="{B10E06D1-A7F4-4FBE-945B-445E01AED874}" presName="connTx" presStyleLbl="parChTrans1D2" presStyleIdx="0" presStyleCnt="3"/>
      <dgm:spPr/>
    </dgm:pt>
    <dgm:pt modelId="{2B944088-28B6-4EEE-BD2B-6269D047950B}" type="pres">
      <dgm:prSet presAssocID="{DE05C769-E042-4CF0-A431-D13021414D2B}" presName="root2" presStyleCnt="0"/>
      <dgm:spPr/>
    </dgm:pt>
    <dgm:pt modelId="{B28AA50D-5BF7-4C34-A793-313CC114417C}" type="pres">
      <dgm:prSet presAssocID="{DE05C769-E042-4CF0-A431-D13021414D2B}" presName="LevelTwoTextNode" presStyleLbl="node2" presStyleIdx="0" presStyleCnt="3" custScaleX="64230" custScaleY="30141" custLinFactNeighborX="-12861" custLinFactNeighborY="-2728">
        <dgm:presLayoutVars>
          <dgm:chPref val="3"/>
        </dgm:presLayoutVars>
      </dgm:prSet>
      <dgm:spPr/>
    </dgm:pt>
    <dgm:pt modelId="{6858CDC6-0FF6-452F-80B4-0DC4903D1DDD}" type="pres">
      <dgm:prSet presAssocID="{DE05C769-E042-4CF0-A431-D13021414D2B}" presName="level3hierChild" presStyleCnt="0"/>
      <dgm:spPr/>
    </dgm:pt>
    <dgm:pt modelId="{928F3F34-DEE7-4B68-97CC-C0301BE44F05}" type="pres">
      <dgm:prSet presAssocID="{C6D9807D-0BBE-4497-9338-30EBEDEA0C33}" presName="conn2-1" presStyleLbl="parChTrans1D2" presStyleIdx="1" presStyleCnt="3"/>
      <dgm:spPr/>
    </dgm:pt>
    <dgm:pt modelId="{ACC3C81B-0978-4A5F-A713-AF304CAE2058}" type="pres">
      <dgm:prSet presAssocID="{C6D9807D-0BBE-4497-9338-30EBEDEA0C33}" presName="connTx" presStyleLbl="parChTrans1D2" presStyleIdx="1" presStyleCnt="3"/>
      <dgm:spPr/>
    </dgm:pt>
    <dgm:pt modelId="{F65D44D1-E9CB-4970-A520-3D6F737775F3}" type="pres">
      <dgm:prSet presAssocID="{A02E4158-0E8E-4152-B25E-A51F917D793B}" presName="root2" presStyleCnt="0"/>
      <dgm:spPr/>
    </dgm:pt>
    <dgm:pt modelId="{047FD32B-C394-474F-A95B-08BF44E6C680}" type="pres">
      <dgm:prSet presAssocID="{A02E4158-0E8E-4152-B25E-A51F917D793B}" presName="LevelTwoTextNode" presStyleLbl="node2" presStyleIdx="1" presStyleCnt="3" custScaleX="64230" custScaleY="30141" custLinFactNeighborX="-12861" custLinFactNeighborY="-2728">
        <dgm:presLayoutVars>
          <dgm:chPref val="3"/>
        </dgm:presLayoutVars>
      </dgm:prSet>
      <dgm:spPr/>
    </dgm:pt>
    <dgm:pt modelId="{342D62A6-E474-404C-B238-A8BD7890616A}" type="pres">
      <dgm:prSet presAssocID="{A02E4158-0E8E-4152-B25E-A51F917D793B}" presName="level3hierChild" presStyleCnt="0"/>
      <dgm:spPr/>
    </dgm:pt>
    <dgm:pt modelId="{0BE6C421-E22C-4633-AFFE-FC6A7A00066D}" type="pres">
      <dgm:prSet presAssocID="{44E734FF-03B7-405E-9B13-446262FA0AE9}" presName="conn2-1" presStyleLbl="parChTrans1D2" presStyleIdx="2" presStyleCnt="3"/>
      <dgm:spPr/>
    </dgm:pt>
    <dgm:pt modelId="{69261C9E-0397-407B-B7FC-9B7D3EBB9AE9}" type="pres">
      <dgm:prSet presAssocID="{44E734FF-03B7-405E-9B13-446262FA0AE9}" presName="connTx" presStyleLbl="parChTrans1D2" presStyleIdx="2" presStyleCnt="3"/>
      <dgm:spPr/>
    </dgm:pt>
    <dgm:pt modelId="{E521BED7-8E62-4A54-BB1C-9683A0729A2C}" type="pres">
      <dgm:prSet presAssocID="{4BF9942D-EC17-4E62-93F1-CDD151CC883C}" presName="root2" presStyleCnt="0"/>
      <dgm:spPr/>
    </dgm:pt>
    <dgm:pt modelId="{DA1133E9-322E-4132-B560-A73A9E214222}" type="pres">
      <dgm:prSet presAssocID="{4BF9942D-EC17-4E62-93F1-CDD151CC883C}" presName="LevelTwoTextNode" presStyleLbl="node2" presStyleIdx="2" presStyleCnt="3" custScaleX="64230" custScaleY="30141" custLinFactNeighborX="-12861" custLinFactNeighborY="-2728">
        <dgm:presLayoutVars>
          <dgm:chPref val="3"/>
        </dgm:presLayoutVars>
      </dgm:prSet>
      <dgm:spPr/>
    </dgm:pt>
    <dgm:pt modelId="{C7DEDF73-91E2-4F17-A53C-2895A2A91110}" type="pres">
      <dgm:prSet presAssocID="{4BF9942D-EC17-4E62-93F1-CDD151CC883C}" presName="level3hierChild" presStyleCnt="0"/>
      <dgm:spPr/>
    </dgm:pt>
  </dgm:ptLst>
  <dgm:cxnLst>
    <dgm:cxn modelId="{310D9B06-9EE8-4EF4-A3FF-4A42217834BE}" type="presOf" srcId="{AC5F506C-F93A-45D1-938F-79AE53365034}" destId="{8A62007C-CAEA-48B8-8E59-6B39F49CDCE3}" srcOrd="0" destOrd="0" presId="urn:microsoft.com/office/officeart/2005/8/layout/hierarchy2"/>
    <dgm:cxn modelId="{077C260D-A982-44B3-93C7-7F1F0749EF81}" srcId="{AC5F506C-F93A-45D1-938F-79AE53365034}" destId="{A02E4158-0E8E-4152-B25E-A51F917D793B}" srcOrd="1" destOrd="0" parTransId="{C6D9807D-0BBE-4497-9338-30EBEDEA0C33}" sibTransId="{AEF7732E-49DA-424F-A5DF-E8D73E8E0D32}"/>
    <dgm:cxn modelId="{50E86B11-5DA9-4477-ADC5-C1B625F5A7F3}" type="presOf" srcId="{A02E4158-0E8E-4152-B25E-A51F917D793B}" destId="{047FD32B-C394-474F-A95B-08BF44E6C680}" srcOrd="0" destOrd="0" presId="urn:microsoft.com/office/officeart/2005/8/layout/hierarchy2"/>
    <dgm:cxn modelId="{5981A230-E8E1-4A9B-A722-EFD2045FEB1C}" type="presOf" srcId="{C6D9807D-0BBE-4497-9338-30EBEDEA0C33}" destId="{928F3F34-DEE7-4B68-97CC-C0301BE44F05}" srcOrd="0" destOrd="0" presId="urn:microsoft.com/office/officeart/2005/8/layout/hierarchy2"/>
    <dgm:cxn modelId="{6D1C4638-7DAB-4999-8C7F-388C378C5028}" type="presOf" srcId="{44E734FF-03B7-405E-9B13-446262FA0AE9}" destId="{0BE6C421-E22C-4633-AFFE-FC6A7A00066D}" srcOrd="0" destOrd="0" presId="urn:microsoft.com/office/officeart/2005/8/layout/hierarchy2"/>
    <dgm:cxn modelId="{9B0DF25B-2D46-4B90-9DFA-5672B7D3025A}" srcId="{AC5F506C-F93A-45D1-938F-79AE53365034}" destId="{4BF9942D-EC17-4E62-93F1-CDD151CC883C}" srcOrd="2" destOrd="0" parTransId="{44E734FF-03B7-405E-9B13-446262FA0AE9}" sibTransId="{EEAE9528-8C1A-4CA9-A404-566857C1EA45}"/>
    <dgm:cxn modelId="{E8B96C5C-CF09-4AE9-9927-52D56561CCD2}" type="presOf" srcId="{DE05C769-E042-4CF0-A431-D13021414D2B}" destId="{B28AA50D-5BF7-4C34-A793-313CC114417C}" srcOrd="0" destOrd="0" presId="urn:microsoft.com/office/officeart/2005/8/layout/hierarchy2"/>
    <dgm:cxn modelId="{2F0C0544-CEF9-4460-8280-E0BC63D8A3D7}" type="presOf" srcId="{B10E06D1-A7F4-4FBE-945B-445E01AED874}" destId="{2613A04F-FEFA-48E7-A297-B3C889D0CBC1}" srcOrd="0" destOrd="0" presId="urn:microsoft.com/office/officeart/2005/8/layout/hierarchy2"/>
    <dgm:cxn modelId="{3F29F36F-BF89-408E-B942-7D5413832B42}" type="presOf" srcId="{F981E17D-69DB-4A4C-B9BF-CB4394426E7E}" destId="{0D9EE60A-AC8A-402A-A98B-753979B1831E}" srcOrd="0" destOrd="0" presId="urn:microsoft.com/office/officeart/2005/8/layout/hierarchy2"/>
    <dgm:cxn modelId="{808C738D-DBE1-4107-A825-A6EA3FDD9474}" type="presOf" srcId="{B10E06D1-A7F4-4FBE-945B-445E01AED874}" destId="{393D599C-D6EF-42A9-AF89-28FA8C369EF1}" srcOrd="1" destOrd="0" presId="urn:microsoft.com/office/officeart/2005/8/layout/hierarchy2"/>
    <dgm:cxn modelId="{9DF34E9C-5DBC-4F1A-9DA2-71030D3B0DAE}" type="presOf" srcId="{4BF9942D-EC17-4E62-93F1-CDD151CC883C}" destId="{DA1133E9-322E-4132-B560-A73A9E214222}" srcOrd="0" destOrd="0" presId="urn:microsoft.com/office/officeart/2005/8/layout/hierarchy2"/>
    <dgm:cxn modelId="{B4A86BA1-B6F1-43FF-8466-415ADA41AD02}" type="presOf" srcId="{44E734FF-03B7-405E-9B13-446262FA0AE9}" destId="{69261C9E-0397-407B-B7FC-9B7D3EBB9AE9}" srcOrd="1" destOrd="0" presId="urn:microsoft.com/office/officeart/2005/8/layout/hierarchy2"/>
    <dgm:cxn modelId="{8672CDB7-F8C9-4DBB-8FB1-846D70A461DD}" srcId="{AC5F506C-F93A-45D1-938F-79AE53365034}" destId="{DE05C769-E042-4CF0-A431-D13021414D2B}" srcOrd="0" destOrd="0" parTransId="{B10E06D1-A7F4-4FBE-945B-445E01AED874}" sibTransId="{20BD488C-4BDE-4D4E-B90A-F2F5A9B51848}"/>
    <dgm:cxn modelId="{92FEFBBF-C00D-4E26-88C4-0BEA19210CBA}" srcId="{F981E17D-69DB-4A4C-B9BF-CB4394426E7E}" destId="{AC5F506C-F93A-45D1-938F-79AE53365034}" srcOrd="0" destOrd="0" parTransId="{2658110A-A324-469F-AD41-31C8784DCB59}" sibTransId="{2A038657-71C9-4FE0-9B75-C5AB8A8B8490}"/>
    <dgm:cxn modelId="{92CE12F2-107A-45FB-813B-B52EF39A57AE}" type="presOf" srcId="{C6D9807D-0BBE-4497-9338-30EBEDEA0C33}" destId="{ACC3C81B-0978-4A5F-A713-AF304CAE2058}" srcOrd="1" destOrd="0" presId="urn:microsoft.com/office/officeart/2005/8/layout/hierarchy2"/>
    <dgm:cxn modelId="{64A51532-1B0E-4D1F-B4F4-3B6AEBC9F2A8}" type="presParOf" srcId="{0D9EE60A-AC8A-402A-A98B-753979B1831E}" destId="{58392739-0A08-45B5-90A6-7F37306397D0}" srcOrd="0" destOrd="0" presId="urn:microsoft.com/office/officeart/2005/8/layout/hierarchy2"/>
    <dgm:cxn modelId="{B6B4D687-638C-4D7B-A83D-9EBB6737795A}" type="presParOf" srcId="{58392739-0A08-45B5-90A6-7F37306397D0}" destId="{8A62007C-CAEA-48B8-8E59-6B39F49CDCE3}" srcOrd="0" destOrd="0" presId="urn:microsoft.com/office/officeart/2005/8/layout/hierarchy2"/>
    <dgm:cxn modelId="{E72645C1-FE2C-4F2E-90EA-07609E5B0C85}" type="presParOf" srcId="{58392739-0A08-45B5-90A6-7F37306397D0}" destId="{B3CA4FDD-612C-41F8-A515-ECA282FA91D5}" srcOrd="1" destOrd="0" presId="urn:microsoft.com/office/officeart/2005/8/layout/hierarchy2"/>
    <dgm:cxn modelId="{D96EE86C-2ABB-4AE2-8A07-D49EA57E53D5}" type="presParOf" srcId="{B3CA4FDD-612C-41F8-A515-ECA282FA91D5}" destId="{2613A04F-FEFA-48E7-A297-B3C889D0CBC1}" srcOrd="0" destOrd="0" presId="urn:microsoft.com/office/officeart/2005/8/layout/hierarchy2"/>
    <dgm:cxn modelId="{E299B646-89F5-42C6-8721-CBEC431B378D}" type="presParOf" srcId="{2613A04F-FEFA-48E7-A297-B3C889D0CBC1}" destId="{393D599C-D6EF-42A9-AF89-28FA8C369EF1}" srcOrd="0" destOrd="0" presId="urn:microsoft.com/office/officeart/2005/8/layout/hierarchy2"/>
    <dgm:cxn modelId="{4C7F553A-70D0-4358-9B75-B5E079FBB935}" type="presParOf" srcId="{B3CA4FDD-612C-41F8-A515-ECA282FA91D5}" destId="{2B944088-28B6-4EEE-BD2B-6269D047950B}" srcOrd="1" destOrd="0" presId="urn:microsoft.com/office/officeart/2005/8/layout/hierarchy2"/>
    <dgm:cxn modelId="{3D5C9FC7-C4A2-40E6-81C3-93A5026661D7}" type="presParOf" srcId="{2B944088-28B6-4EEE-BD2B-6269D047950B}" destId="{B28AA50D-5BF7-4C34-A793-313CC114417C}" srcOrd="0" destOrd="0" presId="urn:microsoft.com/office/officeart/2005/8/layout/hierarchy2"/>
    <dgm:cxn modelId="{026B56CC-51E1-4EA0-841D-900630FA93E1}" type="presParOf" srcId="{2B944088-28B6-4EEE-BD2B-6269D047950B}" destId="{6858CDC6-0FF6-452F-80B4-0DC4903D1DDD}" srcOrd="1" destOrd="0" presId="urn:microsoft.com/office/officeart/2005/8/layout/hierarchy2"/>
    <dgm:cxn modelId="{0903CF4A-6255-4E7B-9D7B-066D4E81B16B}" type="presParOf" srcId="{B3CA4FDD-612C-41F8-A515-ECA282FA91D5}" destId="{928F3F34-DEE7-4B68-97CC-C0301BE44F05}" srcOrd="2" destOrd="0" presId="urn:microsoft.com/office/officeart/2005/8/layout/hierarchy2"/>
    <dgm:cxn modelId="{A778499D-4595-49B0-8511-A799DE82DAA5}" type="presParOf" srcId="{928F3F34-DEE7-4B68-97CC-C0301BE44F05}" destId="{ACC3C81B-0978-4A5F-A713-AF304CAE2058}" srcOrd="0" destOrd="0" presId="urn:microsoft.com/office/officeart/2005/8/layout/hierarchy2"/>
    <dgm:cxn modelId="{B698CD10-6D8B-4927-A3ED-7DE0B27AAFE9}" type="presParOf" srcId="{B3CA4FDD-612C-41F8-A515-ECA282FA91D5}" destId="{F65D44D1-E9CB-4970-A520-3D6F737775F3}" srcOrd="3" destOrd="0" presId="urn:microsoft.com/office/officeart/2005/8/layout/hierarchy2"/>
    <dgm:cxn modelId="{24F894E5-FB2C-4B81-B21A-5D92542EC38E}" type="presParOf" srcId="{F65D44D1-E9CB-4970-A520-3D6F737775F3}" destId="{047FD32B-C394-474F-A95B-08BF44E6C680}" srcOrd="0" destOrd="0" presId="urn:microsoft.com/office/officeart/2005/8/layout/hierarchy2"/>
    <dgm:cxn modelId="{BC3FFF5C-76CC-4639-8E23-C53B8CA185E0}" type="presParOf" srcId="{F65D44D1-E9CB-4970-A520-3D6F737775F3}" destId="{342D62A6-E474-404C-B238-A8BD7890616A}" srcOrd="1" destOrd="0" presId="urn:microsoft.com/office/officeart/2005/8/layout/hierarchy2"/>
    <dgm:cxn modelId="{6BC3740D-509A-4C95-8EC2-756718655325}" type="presParOf" srcId="{B3CA4FDD-612C-41F8-A515-ECA282FA91D5}" destId="{0BE6C421-E22C-4633-AFFE-FC6A7A00066D}" srcOrd="4" destOrd="0" presId="urn:microsoft.com/office/officeart/2005/8/layout/hierarchy2"/>
    <dgm:cxn modelId="{31F4897E-7883-4C1E-B203-42BBE8ED16A5}" type="presParOf" srcId="{0BE6C421-E22C-4633-AFFE-FC6A7A00066D}" destId="{69261C9E-0397-407B-B7FC-9B7D3EBB9AE9}" srcOrd="0" destOrd="0" presId="urn:microsoft.com/office/officeart/2005/8/layout/hierarchy2"/>
    <dgm:cxn modelId="{A123BFEF-5F39-4456-98FD-E46EA19E53D6}" type="presParOf" srcId="{B3CA4FDD-612C-41F8-A515-ECA282FA91D5}" destId="{E521BED7-8E62-4A54-BB1C-9683A0729A2C}" srcOrd="5" destOrd="0" presId="urn:microsoft.com/office/officeart/2005/8/layout/hierarchy2"/>
    <dgm:cxn modelId="{932982AD-6C26-4DA7-84A1-96AB6670BE73}" type="presParOf" srcId="{E521BED7-8E62-4A54-BB1C-9683A0729A2C}" destId="{DA1133E9-322E-4132-B560-A73A9E214222}" srcOrd="0" destOrd="0" presId="urn:microsoft.com/office/officeart/2005/8/layout/hierarchy2"/>
    <dgm:cxn modelId="{7B69503C-0367-4609-AB16-71A18E028D15}" type="presParOf" srcId="{E521BED7-8E62-4A54-BB1C-9683A0729A2C}" destId="{C7DEDF73-91E2-4F17-A53C-2895A2A9111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981E17D-69DB-4A4C-B9BF-CB4394426E7E}" type="doc">
      <dgm:prSet loTypeId="urn:microsoft.com/office/officeart/2005/8/layout/hierarchy2" loCatId="hierarchy" qsTypeId="urn:microsoft.com/office/officeart/2005/8/quickstyle/simple3" qsCatId="simple" csTypeId="urn:microsoft.com/office/officeart/2005/8/colors/accent2_3" csCatId="accent2" phldr="1"/>
      <dgm:spPr/>
      <dgm:t>
        <a:bodyPr/>
        <a:lstStyle/>
        <a:p>
          <a:endParaRPr lang="en-US"/>
        </a:p>
      </dgm:t>
    </dgm:pt>
    <dgm:pt modelId="{DE05C769-E042-4CF0-A431-D13021414D2B}">
      <dgm:prSet phldrT="[Text]" custT="1"/>
      <dgm:spPr/>
      <dgm:t>
        <a:bodyPr/>
        <a:lstStyle/>
        <a:p>
          <a:pPr rtl="0"/>
          <a:r>
            <a:rPr lang="fa-IR" sz="1800" dirty="0">
              <a:cs typeface="B Homa" pitchFamily="2" charset="-78"/>
            </a:rPr>
            <a:t>1,200 = 30 × 40</a:t>
          </a:r>
          <a:endParaRPr lang="en-US" sz="1800" dirty="0">
            <a:cs typeface="B Homa" pitchFamily="2" charset="-78"/>
          </a:endParaRPr>
        </a:p>
      </dgm:t>
    </dgm:pt>
    <dgm:pt modelId="{B10E06D1-A7F4-4FBE-945B-445E01AED874}" type="parTrans" cxnId="{8672CDB7-F8C9-4DBB-8FB1-846D70A461DD}">
      <dgm:prSet/>
      <dgm:spPr/>
      <dgm:t>
        <a:bodyPr/>
        <a:lstStyle/>
        <a:p>
          <a:endParaRPr lang="en-US"/>
        </a:p>
      </dgm:t>
    </dgm:pt>
    <dgm:pt modelId="{20BD488C-4BDE-4D4E-B90A-F2F5A9B51848}" type="sibTrans" cxnId="{8672CDB7-F8C9-4DBB-8FB1-846D70A461DD}">
      <dgm:prSet/>
      <dgm:spPr/>
      <dgm:t>
        <a:bodyPr/>
        <a:lstStyle/>
        <a:p>
          <a:endParaRPr lang="en-US"/>
        </a:p>
      </dgm:t>
    </dgm:pt>
    <dgm:pt modelId="{A02E4158-0E8E-4152-B25E-A51F917D793B}">
      <dgm:prSet phldrT="[Text]"/>
      <dgm:spPr/>
      <dgm:t>
        <a:bodyPr/>
        <a:lstStyle/>
        <a:p>
          <a:pPr rtl="0"/>
          <a:r>
            <a:rPr lang="fa-IR" dirty="0">
              <a:cs typeface="B Homa" pitchFamily="2" charset="-78"/>
            </a:rPr>
            <a:t>2,800 = 35 × 80</a:t>
          </a:r>
          <a:endParaRPr lang="en-US" dirty="0">
            <a:cs typeface="B Homa" pitchFamily="2" charset="-78"/>
          </a:endParaRPr>
        </a:p>
      </dgm:t>
    </dgm:pt>
    <dgm:pt modelId="{C6D9807D-0BBE-4497-9338-30EBEDEA0C33}" type="parTrans" cxnId="{077C260D-A982-44B3-93C7-7F1F0749EF81}">
      <dgm:prSet/>
      <dgm:spPr/>
      <dgm:t>
        <a:bodyPr/>
        <a:lstStyle/>
        <a:p>
          <a:endParaRPr lang="en-US"/>
        </a:p>
      </dgm:t>
    </dgm:pt>
    <dgm:pt modelId="{AEF7732E-49DA-424F-A5DF-E8D73E8E0D32}" type="sibTrans" cxnId="{077C260D-A982-44B3-93C7-7F1F0749EF81}">
      <dgm:prSet/>
      <dgm:spPr/>
      <dgm:t>
        <a:bodyPr/>
        <a:lstStyle/>
        <a:p>
          <a:endParaRPr lang="en-US"/>
        </a:p>
      </dgm:t>
    </dgm:pt>
    <dgm:pt modelId="{AC5F506C-F93A-45D1-938F-79AE53365034}">
      <dgm:prSet phldrT="[Text]" custT="1"/>
      <dgm:spPr/>
      <dgm:t>
        <a:bodyPr/>
        <a:lstStyle/>
        <a:p>
          <a:r>
            <a:rPr lang="fa-IR" sz="1800" dirty="0">
              <a:cs typeface="B Homa" pitchFamily="2" charset="-78"/>
            </a:rPr>
            <a:t>120 واحد پایان دوره</a:t>
          </a:r>
          <a:endParaRPr lang="en-US" sz="1800" dirty="0">
            <a:cs typeface="B Homa" pitchFamily="2" charset="-78"/>
          </a:endParaRPr>
        </a:p>
      </dgm:t>
    </dgm:pt>
    <dgm:pt modelId="{2A038657-71C9-4FE0-9B75-C5AB8A8B8490}" type="sibTrans" cxnId="{92FEFBBF-C00D-4E26-88C4-0BEA19210CBA}">
      <dgm:prSet/>
      <dgm:spPr/>
      <dgm:t>
        <a:bodyPr/>
        <a:lstStyle/>
        <a:p>
          <a:endParaRPr lang="en-US"/>
        </a:p>
      </dgm:t>
    </dgm:pt>
    <dgm:pt modelId="{2658110A-A324-469F-AD41-31C8784DCB59}" type="parTrans" cxnId="{92FEFBBF-C00D-4E26-88C4-0BEA19210CBA}">
      <dgm:prSet/>
      <dgm:spPr/>
      <dgm:t>
        <a:bodyPr/>
        <a:lstStyle/>
        <a:p>
          <a:endParaRPr lang="en-US"/>
        </a:p>
      </dgm:t>
    </dgm:pt>
    <dgm:pt modelId="{0D9EE60A-AC8A-402A-A98B-753979B1831E}" type="pres">
      <dgm:prSet presAssocID="{F981E17D-69DB-4A4C-B9BF-CB4394426E7E}" presName="diagram" presStyleCnt="0">
        <dgm:presLayoutVars>
          <dgm:chPref val="1"/>
          <dgm:dir/>
          <dgm:animOne val="branch"/>
          <dgm:animLvl val="lvl"/>
          <dgm:resizeHandles val="exact"/>
        </dgm:presLayoutVars>
      </dgm:prSet>
      <dgm:spPr/>
    </dgm:pt>
    <dgm:pt modelId="{58392739-0A08-45B5-90A6-7F37306397D0}" type="pres">
      <dgm:prSet presAssocID="{AC5F506C-F93A-45D1-938F-79AE53365034}" presName="root1" presStyleCnt="0"/>
      <dgm:spPr/>
    </dgm:pt>
    <dgm:pt modelId="{8A62007C-CAEA-48B8-8E59-6B39F49CDCE3}" type="pres">
      <dgm:prSet presAssocID="{AC5F506C-F93A-45D1-938F-79AE53365034}" presName="LevelOneTextNode" presStyleLbl="node0" presStyleIdx="0" presStyleCnt="1" custScaleY="38690">
        <dgm:presLayoutVars>
          <dgm:chPref val="3"/>
        </dgm:presLayoutVars>
      </dgm:prSet>
      <dgm:spPr/>
    </dgm:pt>
    <dgm:pt modelId="{B3CA4FDD-612C-41F8-A515-ECA282FA91D5}" type="pres">
      <dgm:prSet presAssocID="{AC5F506C-F93A-45D1-938F-79AE53365034}" presName="level2hierChild" presStyleCnt="0"/>
      <dgm:spPr/>
    </dgm:pt>
    <dgm:pt modelId="{2613A04F-FEFA-48E7-A297-B3C889D0CBC1}" type="pres">
      <dgm:prSet presAssocID="{B10E06D1-A7F4-4FBE-945B-445E01AED874}" presName="conn2-1" presStyleLbl="parChTrans1D2" presStyleIdx="0" presStyleCnt="2"/>
      <dgm:spPr/>
    </dgm:pt>
    <dgm:pt modelId="{393D599C-D6EF-42A9-AF89-28FA8C369EF1}" type="pres">
      <dgm:prSet presAssocID="{B10E06D1-A7F4-4FBE-945B-445E01AED874}" presName="connTx" presStyleLbl="parChTrans1D2" presStyleIdx="0" presStyleCnt="2"/>
      <dgm:spPr/>
    </dgm:pt>
    <dgm:pt modelId="{2B944088-28B6-4EEE-BD2B-6269D047950B}" type="pres">
      <dgm:prSet presAssocID="{DE05C769-E042-4CF0-A431-D13021414D2B}" presName="root2" presStyleCnt="0"/>
      <dgm:spPr/>
    </dgm:pt>
    <dgm:pt modelId="{B28AA50D-5BF7-4C34-A793-313CC114417C}" type="pres">
      <dgm:prSet presAssocID="{DE05C769-E042-4CF0-A431-D13021414D2B}" presName="LevelTwoTextNode" presStyleLbl="node2" presStyleIdx="0" presStyleCnt="2" custScaleX="64230" custScaleY="30141" custLinFactNeighborX="-12861" custLinFactNeighborY="-2728">
        <dgm:presLayoutVars>
          <dgm:chPref val="3"/>
        </dgm:presLayoutVars>
      </dgm:prSet>
      <dgm:spPr/>
    </dgm:pt>
    <dgm:pt modelId="{6858CDC6-0FF6-452F-80B4-0DC4903D1DDD}" type="pres">
      <dgm:prSet presAssocID="{DE05C769-E042-4CF0-A431-D13021414D2B}" presName="level3hierChild" presStyleCnt="0"/>
      <dgm:spPr/>
    </dgm:pt>
    <dgm:pt modelId="{928F3F34-DEE7-4B68-97CC-C0301BE44F05}" type="pres">
      <dgm:prSet presAssocID="{C6D9807D-0BBE-4497-9338-30EBEDEA0C33}" presName="conn2-1" presStyleLbl="parChTrans1D2" presStyleIdx="1" presStyleCnt="2"/>
      <dgm:spPr/>
    </dgm:pt>
    <dgm:pt modelId="{ACC3C81B-0978-4A5F-A713-AF304CAE2058}" type="pres">
      <dgm:prSet presAssocID="{C6D9807D-0BBE-4497-9338-30EBEDEA0C33}" presName="connTx" presStyleLbl="parChTrans1D2" presStyleIdx="1" presStyleCnt="2"/>
      <dgm:spPr/>
    </dgm:pt>
    <dgm:pt modelId="{F65D44D1-E9CB-4970-A520-3D6F737775F3}" type="pres">
      <dgm:prSet presAssocID="{A02E4158-0E8E-4152-B25E-A51F917D793B}" presName="root2" presStyleCnt="0"/>
      <dgm:spPr/>
    </dgm:pt>
    <dgm:pt modelId="{047FD32B-C394-474F-A95B-08BF44E6C680}" type="pres">
      <dgm:prSet presAssocID="{A02E4158-0E8E-4152-B25E-A51F917D793B}" presName="LevelTwoTextNode" presStyleLbl="node2" presStyleIdx="1" presStyleCnt="2" custScaleX="64230" custScaleY="30141" custLinFactNeighborX="-12861" custLinFactNeighborY="-2728">
        <dgm:presLayoutVars>
          <dgm:chPref val="3"/>
        </dgm:presLayoutVars>
      </dgm:prSet>
      <dgm:spPr/>
    </dgm:pt>
    <dgm:pt modelId="{342D62A6-E474-404C-B238-A8BD7890616A}" type="pres">
      <dgm:prSet presAssocID="{A02E4158-0E8E-4152-B25E-A51F917D793B}" presName="level3hierChild" presStyleCnt="0"/>
      <dgm:spPr/>
    </dgm:pt>
  </dgm:ptLst>
  <dgm:cxnLst>
    <dgm:cxn modelId="{457FFE0A-3644-422F-8284-192589F66BEC}" type="presOf" srcId="{B10E06D1-A7F4-4FBE-945B-445E01AED874}" destId="{393D599C-D6EF-42A9-AF89-28FA8C369EF1}" srcOrd="1" destOrd="0" presId="urn:microsoft.com/office/officeart/2005/8/layout/hierarchy2"/>
    <dgm:cxn modelId="{077C260D-A982-44B3-93C7-7F1F0749EF81}" srcId="{AC5F506C-F93A-45D1-938F-79AE53365034}" destId="{A02E4158-0E8E-4152-B25E-A51F917D793B}" srcOrd="1" destOrd="0" parTransId="{C6D9807D-0BBE-4497-9338-30EBEDEA0C33}" sibTransId="{AEF7732E-49DA-424F-A5DF-E8D73E8E0D32}"/>
    <dgm:cxn modelId="{EF119A18-195D-4F9D-B515-55E362DC1E81}" type="presOf" srcId="{AC5F506C-F93A-45D1-938F-79AE53365034}" destId="{8A62007C-CAEA-48B8-8E59-6B39F49CDCE3}" srcOrd="0" destOrd="0" presId="urn:microsoft.com/office/officeart/2005/8/layout/hierarchy2"/>
    <dgm:cxn modelId="{A8C59C27-F047-4F59-88FD-FC45CBADED07}" type="presOf" srcId="{C6D9807D-0BBE-4497-9338-30EBEDEA0C33}" destId="{ACC3C81B-0978-4A5F-A713-AF304CAE2058}" srcOrd="1" destOrd="0" presId="urn:microsoft.com/office/officeart/2005/8/layout/hierarchy2"/>
    <dgm:cxn modelId="{79E9BD7E-5F4E-4385-9812-6E217C5AD7B8}" type="presOf" srcId="{C6D9807D-0BBE-4497-9338-30EBEDEA0C33}" destId="{928F3F34-DEE7-4B68-97CC-C0301BE44F05}" srcOrd="0" destOrd="0" presId="urn:microsoft.com/office/officeart/2005/8/layout/hierarchy2"/>
    <dgm:cxn modelId="{8672CDB7-F8C9-4DBB-8FB1-846D70A461DD}" srcId="{AC5F506C-F93A-45D1-938F-79AE53365034}" destId="{DE05C769-E042-4CF0-A431-D13021414D2B}" srcOrd="0" destOrd="0" parTransId="{B10E06D1-A7F4-4FBE-945B-445E01AED874}" sibTransId="{20BD488C-4BDE-4D4E-B90A-F2F5A9B51848}"/>
    <dgm:cxn modelId="{CB719ABD-6C39-4CAD-B0FC-A4B4B10D0E11}" type="presOf" srcId="{F981E17D-69DB-4A4C-B9BF-CB4394426E7E}" destId="{0D9EE60A-AC8A-402A-A98B-753979B1831E}" srcOrd="0" destOrd="0" presId="urn:microsoft.com/office/officeart/2005/8/layout/hierarchy2"/>
    <dgm:cxn modelId="{92FEFBBF-C00D-4E26-88C4-0BEA19210CBA}" srcId="{F981E17D-69DB-4A4C-B9BF-CB4394426E7E}" destId="{AC5F506C-F93A-45D1-938F-79AE53365034}" srcOrd="0" destOrd="0" parTransId="{2658110A-A324-469F-AD41-31C8784DCB59}" sibTransId="{2A038657-71C9-4FE0-9B75-C5AB8A8B8490}"/>
    <dgm:cxn modelId="{5EF714C4-228C-4729-BA67-12433E53934B}" type="presOf" srcId="{B10E06D1-A7F4-4FBE-945B-445E01AED874}" destId="{2613A04F-FEFA-48E7-A297-B3C889D0CBC1}" srcOrd="0" destOrd="0" presId="urn:microsoft.com/office/officeart/2005/8/layout/hierarchy2"/>
    <dgm:cxn modelId="{1AC422D5-696D-4955-B749-FD3CA2C06865}" type="presOf" srcId="{DE05C769-E042-4CF0-A431-D13021414D2B}" destId="{B28AA50D-5BF7-4C34-A793-313CC114417C}" srcOrd="0" destOrd="0" presId="urn:microsoft.com/office/officeart/2005/8/layout/hierarchy2"/>
    <dgm:cxn modelId="{F53B5FF5-16B0-4410-8534-C90E08CE9853}" type="presOf" srcId="{A02E4158-0E8E-4152-B25E-A51F917D793B}" destId="{047FD32B-C394-474F-A95B-08BF44E6C680}" srcOrd="0" destOrd="0" presId="urn:microsoft.com/office/officeart/2005/8/layout/hierarchy2"/>
    <dgm:cxn modelId="{1FC83532-B563-4357-A90F-0453773E6F43}" type="presParOf" srcId="{0D9EE60A-AC8A-402A-A98B-753979B1831E}" destId="{58392739-0A08-45B5-90A6-7F37306397D0}" srcOrd="0" destOrd="0" presId="urn:microsoft.com/office/officeart/2005/8/layout/hierarchy2"/>
    <dgm:cxn modelId="{D139D2EE-0C83-441E-9444-1867414043B0}" type="presParOf" srcId="{58392739-0A08-45B5-90A6-7F37306397D0}" destId="{8A62007C-CAEA-48B8-8E59-6B39F49CDCE3}" srcOrd="0" destOrd="0" presId="urn:microsoft.com/office/officeart/2005/8/layout/hierarchy2"/>
    <dgm:cxn modelId="{B8875160-C4A6-4B8A-9241-A6C9EA3281DE}" type="presParOf" srcId="{58392739-0A08-45B5-90A6-7F37306397D0}" destId="{B3CA4FDD-612C-41F8-A515-ECA282FA91D5}" srcOrd="1" destOrd="0" presId="urn:microsoft.com/office/officeart/2005/8/layout/hierarchy2"/>
    <dgm:cxn modelId="{3750332B-CDAC-46B2-80C1-CAE6735D39D0}" type="presParOf" srcId="{B3CA4FDD-612C-41F8-A515-ECA282FA91D5}" destId="{2613A04F-FEFA-48E7-A297-B3C889D0CBC1}" srcOrd="0" destOrd="0" presId="urn:microsoft.com/office/officeart/2005/8/layout/hierarchy2"/>
    <dgm:cxn modelId="{27306D05-AC40-4AC1-B8E2-5C84D9D32FC7}" type="presParOf" srcId="{2613A04F-FEFA-48E7-A297-B3C889D0CBC1}" destId="{393D599C-D6EF-42A9-AF89-28FA8C369EF1}" srcOrd="0" destOrd="0" presId="urn:microsoft.com/office/officeart/2005/8/layout/hierarchy2"/>
    <dgm:cxn modelId="{75CF00C4-8569-4D5D-95AD-ADF1FCAC1CB9}" type="presParOf" srcId="{B3CA4FDD-612C-41F8-A515-ECA282FA91D5}" destId="{2B944088-28B6-4EEE-BD2B-6269D047950B}" srcOrd="1" destOrd="0" presId="urn:microsoft.com/office/officeart/2005/8/layout/hierarchy2"/>
    <dgm:cxn modelId="{65DEDC09-8C94-41A9-A71D-860E92A511FE}" type="presParOf" srcId="{2B944088-28B6-4EEE-BD2B-6269D047950B}" destId="{B28AA50D-5BF7-4C34-A793-313CC114417C}" srcOrd="0" destOrd="0" presId="urn:microsoft.com/office/officeart/2005/8/layout/hierarchy2"/>
    <dgm:cxn modelId="{9C62805D-3ADC-4D07-9658-2D443453A85B}" type="presParOf" srcId="{2B944088-28B6-4EEE-BD2B-6269D047950B}" destId="{6858CDC6-0FF6-452F-80B4-0DC4903D1DDD}" srcOrd="1" destOrd="0" presId="urn:microsoft.com/office/officeart/2005/8/layout/hierarchy2"/>
    <dgm:cxn modelId="{32E9D3BD-980D-44C8-9121-E232C58E449B}" type="presParOf" srcId="{B3CA4FDD-612C-41F8-A515-ECA282FA91D5}" destId="{928F3F34-DEE7-4B68-97CC-C0301BE44F05}" srcOrd="2" destOrd="0" presId="urn:microsoft.com/office/officeart/2005/8/layout/hierarchy2"/>
    <dgm:cxn modelId="{4D2C2A22-EDDB-4496-8449-51A21991B763}" type="presParOf" srcId="{928F3F34-DEE7-4B68-97CC-C0301BE44F05}" destId="{ACC3C81B-0978-4A5F-A713-AF304CAE2058}" srcOrd="0" destOrd="0" presId="urn:microsoft.com/office/officeart/2005/8/layout/hierarchy2"/>
    <dgm:cxn modelId="{EC6753C2-72B5-4709-9D10-C1B01B7CCA69}" type="presParOf" srcId="{B3CA4FDD-612C-41F8-A515-ECA282FA91D5}" destId="{F65D44D1-E9CB-4970-A520-3D6F737775F3}" srcOrd="3" destOrd="0" presId="urn:microsoft.com/office/officeart/2005/8/layout/hierarchy2"/>
    <dgm:cxn modelId="{5D2C1FDD-933C-4970-814D-38D19FDF150B}" type="presParOf" srcId="{F65D44D1-E9CB-4970-A520-3D6F737775F3}" destId="{047FD32B-C394-474F-A95B-08BF44E6C680}" srcOrd="0" destOrd="0" presId="urn:microsoft.com/office/officeart/2005/8/layout/hierarchy2"/>
    <dgm:cxn modelId="{DE72285A-F528-4CC7-81F9-C359993E3697}" type="presParOf" srcId="{F65D44D1-E9CB-4970-A520-3D6F737775F3}" destId="{342D62A6-E474-404C-B238-A8BD7890616A}"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81E17D-69DB-4A4C-B9BF-CB4394426E7E}" type="doc">
      <dgm:prSet loTypeId="urn:microsoft.com/office/officeart/2005/8/layout/hierarchy2" loCatId="hierarchy" qsTypeId="urn:microsoft.com/office/officeart/2005/8/quickstyle/simple3" qsCatId="simple" csTypeId="urn:microsoft.com/office/officeart/2005/8/colors/accent2_3" csCatId="accent2" phldr="1"/>
      <dgm:spPr/>
      <dgm:t>
        <a:bodyPr/>
        <a:lstStyle/>
        <a:p>
          <a:endParaRPr lang="en-US"/>
        </a:p>
      </dgm:t>
    </dgm:pt>
    <dgm:pt modelId="{DE05C769-E042-4CF0-A431-D13021414D2B}">
      <dgm:prSet phldrT="[Text]" custT="1"/>
      <dgm:spPr/>
      <dgm:t>
        <a:bodyPr/>
        <a:lstStyle/>
        <a:p>
          <a:pPr rtl="0"/>
          <a:r>
            <a:rPr lang="fa-IR" sz="1800" dirty="0">
              <a:cs typeface="B Homa" pitchFamily="2" charset="-78"/>
            </a:rPr>
            <a:t>2,800 = 35 × 80</a:t>
          </a:r>
          <a:endParaRPr lang="en-US" sz="1800" dirty="0">
            <a:cs typeface="B Homa" pitchFamily="2" charset="-78"/>
          </a:endParaRPr>
        </a:p>
      </dgm:t>
    </dgm:pt>
    <dgm:pt modelId="{B10E06D1-A7F4-4FBE-945B-445E01AED874}" type="parTrans" cxnId="{8672CDB7-F8C9-4DBB-8FB1-846D70A461DD}">
      <dgm:prSet/>
      <dgm:spPr/>
      <dgm:t>
        <a:bodyPr/>
        <a:lstStyle/>
        <a:p>
          <a:endParaRPr lang="en-US"/>
        </a:p>
      </dgm:t>
    </dgm:pt>
    <dgm:pt modelId="{20BD488C-4BDE-4D4E-B90A-F2F5A9B51848}" type="sibTrans" cxnId="{8672CDB7-F8C9-4DBB-8FB1-846D70A461DD}">
      <dgm:prSet/>
      <dgm:spPr/>
      <dgm:t>
        <a:bodyPr/>
        <a:lstStyle/>
        <a:p>
          <a:endParaRPr lang="en-US"/>
        </a:p>
      </dgm:t>
    </dgm:pt>
    <dgm:pt modelId="{A02E4158-0E8E-4152-B25E-A51F917D793B}">
      <dgm:prSet phldrT="[Text]"/>
      <dgm:spPr/>
      <dgm:t>
        <a:bodyPr/>
        <a:lstStyle/>
        <a:p>
          <a:pPr rtl="0"/>
          <a:r>
            <a:rPr lang="fa-IR" dirty="0">
              <a:cs typeface="B Homa" pitchFamily="2" charset="-78"/>
            </a:rPr>
            <a:t>2,100 = 30 × 70</a:t>
          </a:r>
          <a:endParaRPr lang="en-US" dirty="0">
            <a:cs typeface="B Homa" pitchFamily="2" charset="-78"/>
          </a:endParaRPr>
        </a:p>
      </dgm:t>
    </dgm:pt>
    <dgm:pt modelId="{C6D9807D-0BBE-4497-9338-30EBEDEA0C33}" type="parTrans" cxnId="{077C260D-A982-44B3-93C7-7F1F0749EF81}">
      <dgm:prSet/>
      <dgm:spPr/>
      <dgm:t>
        <a:bodyPr/>
        <a:lstStyle/>
        <a:p>
          <a:endParaRPr lang="en-US"/>
        </a:p>
      </dgm:t>
    </dgm:pt>
    <dgm:pt modelId="{AEF7732E-49DA-424F-A5DF-E8D73E8E0D32}" type="sibTrans" cxnId="{077C260D-A982-44B3-93C7-7F1F0749EF81}">
      <dgm:prSet/>
      <dgm:spPr/>
      <dgm:t>
        <a:bodyPr/>
        <a:lstStyle/>
        <a:p>
          <a:endParaRPr lang="en-US"/>
        </a:p>
      </dgm:t>
    </dgm:pt>
    <dgm:pt modelId="{4BF9942D-EC17-4E62-93F1-CDD151CC883C}">
      <dgm:prSet phldrT="[Text]"/>
      <dgm:spPr/>
      <dgm:t>
        <a:bodyPr/>
        <a:lstStyle/>
        <a:p>
          <a:pPr rtl="0"/>
          <a:r>
            <a:rPr lang="fa-IR" dirty="0">
              <a:cs typeface="B Homa" pitchFamily="2" charset="-78"/>
            </a:rPr>
            <a:t>750 = 25 × 30</a:t>
          </a:r>
          <a:endParaRPr lang="en-US" dirty="0">
            <a:cs typeface="B Homa" pitchFamily="2" charset="-78"/>
          </a:endParaRPr>
        </a:p>
      </dgm:t>
    </dgm:pt>
    <dgm:pt modelId="{44E734FF-03B7-405E-9B13-446262FA0AE9}" type="parTrans" cxnId="{9B0DF25B-2D46-4B90-9DFA-5672B7D3025A}">
      <dgm:prSet/>
      <dgm:spPr/>
      <dgm:t>
        <a:bodyPr/>
        <a:lstStyle/>
        <a:p>
          <a:endParaRPr lang="en-US"/>
        </a:p>
      </dgm:t>
    </dgm:pt>
    <dgm:pt modelId="{EEAE9528-8C1A-4CA9-A404-566857C1EA45}" type="sibTrans" cxnId="{9B0DF25B-2D46-4B90-9DFA-5672B7D3025A}">
      <dgm:prSet/>
      <dgm:spPr/>
      <dgm:t>
        <a:bodyPr/>
        <a:lstStyle/>
        <a:p>
          <a:endParaRPr lang="en-US"/>
        </a:p>
      </dgm:t>
    </dgm:pt>
    <dgm:pt modelId="{AC5F506C-F93A-45D1-938F-79AE53365034}">
      <dgm:prSet phldrT="[Text]" custT="1"/>
      <dgm:spPr/>
      <dgm:t>
        <a:bodyPr/>
        <a:lstStyle/>
        <a:p>
          <a:r>
            <a:rPr lang="fa-IR" sz="1800" dirty="0">
              <a:cs typeface="B Homa" pitchFamily="2" charset="-78"/>
            </a:rPr>
            <a:t>180 واحد فروش رفته</a:t>
          </a:r>
          <a:endParaRPr lang="en-US" sz="1800" dirty="0">
            <a:cs typeface="B Homa" pitchFamily="2" charset="-78"/>
          </a:endParaRPr>
        </a:p>
      </dgm:t>
    </dgm:pt>
    <dgm:pt modelId="{2A038657-71C9-4FE0-9B75-C5AB8A8B8490}" type="sibTrans" cxnId="{92FEFBBF-C00D-4E26-88C4-0BEA19210CBA}">
      <dgm:prSet/>
      <dgm:spPr/>
      <dgm:t>
        <a:bodyPr/>
        <a:lstStyle/>
        <a:p>
          <a:endParaRPr lang="en-US"/>
        </a:p>
      </dgm:t>
    </dgm:pt>
    <dgm:pt modelId="{2658110A-A324-469F-AD41-31C8784DCB59}" type="parTrans" cxnId="{92FEFBBF-C00D-4E26-88C4-0BEA19210CBA}">
      <dgm:prSet/>
      <dgm:spPr/>
      <dgm:t>
        <a:bodyPr/>
        <a:lstStyle/>
        <a:p>
          <a:endParaRPr lang="en-US"/>
        </a:p>
      </dgm:t>
    </dgm:pt>
    <dgm:pt modelId="{0D9EE60A-AC8A-402A-A98B-753979B1831E}" type="pres">
      <dgm:prSet presAssocID="{F981E17D-69DB-4A4C-B9BF-CB4394426E7E}" presName="diagram" presStyleCnt="0">
        <dgm:presLayoutVars>
          <dgm:chPref val="1"/>
          <dgm:dir/>
          <dgm:animOne val="branch"/>
          <dgm:animLvl val="lvl"/>
          <dgm:resizeHandles val="exact"/>
        </dgm:presLayoutVars>
      </dgm:prSet>
      <dgm:spPr/>
    </dgm:pt>
    <dgm:pt modelId="{58392739-0A08-45B5-90A6-7F37306397D0}" type="pres">
      <dgm:prSet presAssocID="{AC5F506C-F93A-45D1-938F-79AE53365034}" presName="root1" presStyleCnt="0"/>
      <dgm:spPr/>
    </dgm:pt>
    <dgm:pt modelId="{8A62007C-CAEA-48B8-8E59-6B39F49CDCE3}" type="pres">
      <dgm:prSet presAssocID="{AC5F506C-F93A-45D1-938F-79AE53365034}" presName="LevelOneTextNode" presStyleLbl="node0" presStyleIdx="0" presStyleCnt="1" custScaleY="38690">
        <dgm:presLayoutVars>
          <dgm:chPref val="3"/>
        </dgm:presLayoutVars>
      </dgm:prSet>
      <dgm:spPr/>
    </dgm:pt>
    <dgm:pt modelId="{B3CA4FDD-612C-41F8-A515-ECA282FA91D5}" type="pres">
      <dgm:prSet presAssocID="{AC5F506C-F93A-45D1-938F-79AE53365034}" presName="level2hierChild" presStyleCnt="0"/>
      <dgm:spPr/>
    </dgm:pt>
    <dgm:pt modelId="{2613A04F-FEFA-48E7-A297-B3C889D0CBC1}" type="pres">
      <dgm:prSet presAssocID="{B10E06D1-A7F4-4FBE-945B-445E01AED874}" presName="conn2-1" presStyleLbl="parChTrans1D2" presStyleIdx="0" presStyleCnt="3"/>
      <dgm:spPr/>
    </dgm:pt>
    <dgm:pt modelId="{393D599C-D6EF-42A9-AF89-28FA8C369EF1}" type="pres">
      <dgm:prSet presAssocID="{B10E06D1-A7F4-4FBE-945B-445E01AED874}" presName="connTx" presStyleLbl="parChTrans1D2" presStyleIdx="0" presStyleCnt="3"/>
      <dgm:spPr/>
    </dgm:pt>
    <dgm:pt modelId="{2B944088-28B6-4EEE-BD2B-6269D047950B}" type="pres">
      <dgm:prSet presAssocID="{DE05C769-E042-4CF0-A431-D13021414D2B}" presName="root2" presStyleCnt="0"/>
      <dgm:spPr/>
    </dgm:pt>
    <dgm:pt modelId="{B28AA50D-5BF7-4C34-A793-313CC114417C}" type="pres">
      <dgm:prSet presAssocID="{DE05C769-E042-4CF0-A431-D13021414D2B}" presName="LevelTwoTextNode" presStyleLbl="node2" presStyleIdx="0" presStyleCnt="3" custScaleX="64230" custScaleY="30141" custLinFactNeighborX="-12861" custLinFactNeighborY="-2728">
        <dgm:presLayoutVars>
          <dgm:chPref val="3"/>
        </dgm:presLayoutVars>
      </dgm:prSet>
      <dgm:spPr/>
    </dgm:pt>
    <dgm:pt modelId="{6858CDC6-0FF6-452F-80B4-0DC4903D1DDD}" type="pres">
      <dgm:prSet presAssocID="{DE05C769-E042-4CF0-A431-D13021414D2B}" presName="level3hierChild" presStyleCnt="0"/>
      <dgm:spPr/>
    </dgm:pt>
    <dgm:pt modelId="{928F3F34-DEE7-4B68-97CC-C0301BE44F05}" type="pres">
      <dgm:prSet presAssocID="{C6D9807D-0BBE-4497-9338-30EBEDEA0C33}" presName="conn2-1" presStyleLbl="parChTrans1D2" presStyleIdx="1" presStyleCnt="3"/>
      <dgm:spPr/>
    </dgm:pt>
    <dgm:pt modelId="{ACC3C81B-0978-4A5F-A713-AF304CAE2058}" type="pres">
      <dgm:prSet presAssocID="{C6D9807D-0BBE-4497-9338-30EBEDEA0C33}" presName="connTx" presStyleLbl="parChTrans1D2" presStyleIdx="1" presStyleCnt="3"/>
      <dgm:spPr/>
    </dgm:pt>
    <dgm:pt modelId="{F65D44D1-E9CB-4970-A520-3D6F737775F3}" type="pres">
      <dgm:prSet presAssocID="{A02E4158-0E8E-4152-B25E-A51F917D793B}" presName="root2" presStyleCnt="0"/>
      <dgm:spPr/>
    </dgm:pt>
    <dgm:pt modelId="{047FD32B-C394-474F-A95B-08BF44E6C680}" type="pres">
      <dgm:prSet presAssocID="{A02E4158-0E8E-4152-B25E-A51F917D793B}" presName="LevelTwoTextNode" presStyleLbl="node2" presStyleIdx="1" presStyleCnt="3" custScaleX="64230" custScaleY="30141" custLinFactNeighborX="-12861" custLinFactNeighborY="-2728">
        <dgm:presLayoutVars>
          <dgm:chPref val="3"/>
        </dgm:presLayoutVars>
      </dgm:prSet>
      <dgm:spPr/>
    </dgm:pt>
    <dgm:pt modelId="{342D62A6-E474-404C-B238-A8BD7890616A}" type="pres">
      <dgm:prSet presAssocID="{A02E4158-0E8E-4152-B25E-A51F917D793B}" presName="level3hierChild" presStyleCnt="0"/>
      <dgm:spPr/>
    </dgm:pt>
    <dgm:pt modelId="{0BE6C421-E22C-4633-AFFE-FC6A7A00066D}" type="pres">
      <dgm:prSet presAssocID="{44E734FF-03B7-405E-9B13-446262FA0AE9}" presName="conn2-1" presStyleLbl="parChTrans1D2" presStyleIdx="2" presStyleCnt="3"/>
      <dgm:spPr/>
    </dgm:pt>
    <dgm:pt modelId="{69261C9E-0397-407B-B7FC-9B7D3EBB9AE9}" type="pres">
      <dgm:prSet presAssocID="{44E734FF-03B7-405E-9B13-446262FA0AE9}" presName="connTx" presStyleLbl="parChTrans1D2" presStyleIdx="2" presStyleCnt="3"/>
      <dgm:spPr/>
    </dgm:pt>
    <dgm:pt modelId="{E521BED7-8E62-4A54-BB1C-9683A0729A2C}" type="pres">
      <dgm:prSet presAssocID="{4BF9942D-EC17-4E62-93F1-CDD151CC883C}" presName="root2" presStyleCnt="0"/>
      <dgm:spPr/>
    </dgm:pt>
    <dgm:pt modelId="{DA1133E9-322E-4132-B560-A73A9E214222}" type="pres">
      <dgm:prSet presAssocID="{4BF9942D-EC17-4E62-93F1-CDD151CC883C}" presName="LevelTwoTextNode" presStyleLbl="node2" presStyleIdx="2" presStyleCnt="3" custScaleX="64230" custScaleY="30141" custLinFactNeighborX="-12861" custLinFactNeighborY="-2728">
        <dgm:presLayoutVars>
          <dgm:chPref val="3"/>
        </dgm:presLayoutVars>
      </dgm:prSet>
      <dgm:spPr/>
    </dgm:pt>
    <dgm:pt modelId="{C7DEDF73-91E2-4F17-A53C-2895A2A91110}" type="pres">
      <dgm:prSet presAssocID="{4BF9942D-EC17-4E62-93F1-CDD151CC883C}" presName="level3hierChild" presStyleCnt="0"/>
      <dgm:spPr/>
    </dgm:pt>
  </dgm:ptLst>
  <dgm:cxnLst>
    <dgm:cxn modelId="{BE896304-C431-4293-B331-9C3B4C16BDAB}" type="presOf" srcId="{C6D9807D-0BBE-4497-9338-30EBEDEA0C33}" destId="{ACC3C81B-0978-4A5F-A713-AF304CAE2058}" srcOrd="1" destOrd="0" presId="urn:microsoft.com/office/officeart/2005/8/layout/hierarchy2"/>
    <dgm:cxn modelId="{077C260D-A982-44B3-93C7-7F1F0749EF81}" srcId="{AC5F506C-F93A-45D1-938F-79AE53365034}" destId="{A02E4158-0E8E-4152-B25E-A51F917D793B}" srcOrd="1" destOrd="0" parTransId="{C6D9807D-0BBE-4497-9338-30EBEDEA0C33}" sibTransId="{AEF7732E-49DA-424F-A5DF-E8D73E8E0D32}"/>
    <dgm:cxn modelId="{F426AB2A-D088-434B-A5E5-2E9E46D12178}" type="presOf" srcId="{4BF9942D-EC17-4E62-93F1-CDD151CC883C}" destId="{DA1133E9-322E-4132-B560-A73A9E214222}" srcOrd="0" destOrd="0" presId="urn:microsoft.com/office/officeart/2005/8/layout/hierarchy2"/>
    <dgm:cxn modelId="{388C7C39-BB0C-4E90-A090-F2078235626B}" type="presOf" srcId="{C6D9807D-0BBE-4497-9338-30EBEDEA0C33}" destId="{928F3F34-DEE7-4B68-97CC-C0301BE44F05}" srcOrd="0" destOrd="0" presId="urn:microsoft.com/office/officeart/2005/8/layout/hierarchy2"/>
    <dgm:cxn modelId="{9B0DF25B-2D46-4B90-9DFA-5672B7D3025A}" srcId="{AC5F506C-F93A-45D1-938F-79AE53365034}" destId="{4BF9942D-EC17-4E62-93F1-CDD151CC883C}" srcOrd="2" destOrd="0" parTransId="{44E734FF-03B7-405E-9B13-446262FA0AE9}" sibTransId="{EEAE9528-8C1A-4CA9-A404-566857C1EA45}"/>
    <dgm:cxn modelId="{E0696856-C29A-44B9-992F-2DAB95BB1BD3}" type="presOf" srcId="{AC5F506C-F93A-45D1-938F-79AE53365034}" destId="{8A62007C-CAEA-48B8-8E59-6B39F49CDCE3}" srcOrd="0" destOrd="0" presId="urn:microsoft.com/office/officeart/2005/8/layout/hierarchy2"/>
    <dgm:cxn modelId="{D9DA4C86-CC1E-4B82-8D1A-CCBFDAC56B3C}" type="presOf" srcId="{44E734FF-03B7-405E-9B13-446262FA0AE9}" destId="{0BE6C421-E22C-4633-AFFE-FC6A7A00066D}" srcOrd="0" destOrd="0" presId="urn:microsoft.com/office/officeart/2005/8/layout/hierarchy2"/>
    <dgm:cxn modelId="{8672CDB7-F8C9-4DBB-8FB1-846D70A461DD}" srcId="{AC5F506C-F93A-45D1-938F-79AE53365034}" destId="{DE05C769-E042-4CF0-A431-D13021414D2B}" srcOrd="0" destOrd="0" parTransId="{B10E06D1-A7F4-4FBE-945B-445E01AED874}" sibTransId="{20BD488C-4BDE-4D4E-B90A-F2F5A9B51848}"/>
    <dgm:cxn modelId="{92FEFBBF-C00D-4E26-88C4-0BEA19210CBA}" srcId="{F981E17D-69DB-4A4C-B9BF-CB4394426E7E}" destId="{AC5F506C-F93A-45D1-938F-79AE53365034}" srcOrd="0" destOrd="0" parTransId="{2658110A-A324-469F-AD41-31C8784DCB59}" sibTransId="{2A038657-71C9-4FE0-9B75-C5AB8A8B8490}"/>
    <dgm:cxn modelId="{F7CCC2C1-F943-4859-8DD8-F1835C6E30A5}" type="presOf" srcId="{DE05C769-E042-4CF0-A431-D13021414D2B}" destId="{B28AA50D-5BF7-4C34-A793-313CC114417C}" srcOrd="0" destOrd="0" presId="urn:microsoft.com/office/officeart/2005/8/layout/hierarchy2"/>
    <dgm:cxn modelId="{EFC1FCC4-207F-46B9-A182-C72DC0712F26}" type="presOf" srcId="{44E734FF-03B7-405E-9B13-446262FA0AE9}" destId="{69261C9E-0397-407B-B7FC-9B7D3EBB9AE9}" srcOrd="1" destOrd="0" presId="urn:microsoft.com/office/officeart/2005/8/layout/hierarchy2"/>
    <dgm:cxn modelId="{C2E414CC-96CA-471E-8294-BBF2D5647837}" type="presOf" srcId="{B10E06D1-A7F4-4FBE-945B-445E01AED874}" destId="{2613A04F-FEFA-48E7-A297-B3C889D0CBC1}" srcOrd="0" destOrd="0" presId="urn:microsoft.com/office/officeart/2005/8/layout/hierarchy2"/>
    <dgm:cxn modelId="{EC8537DC-97AC-43C8-8607-C12C708112F2}" type="presOf" srcId="{F981E17D-69DB-4A4C-B9BF-CB4394426E7E}" destId="{0D9EE60A-AC8A-402A-A98B-753979B1831E}" srcOrd="0" destOrd="0" presId="urn:microsoft.com/office/officeart/2005/8/layout/hierarchy2"/>
    <dgm:cxn modelId="{B69540E7-C736-495E-B6DB-86AD480AA39A}" type="presOf" srcId="{A02E4158-0E8E-4152-B25E-A51F917D793B}" destId="{047FD32B-C394-474F-A95B-08BF44E6C680}" srcOrd="0" destOrd="0" presId="urn:microsoft.com/office/officeart/2005/8/layout/hierarchy2"/>
    <dgm:cxn modelId="{41C351FC-8834-4525-9534-26E39292BEC0}" type="presOf" srcId="{B10E06D1-A7F4-4FBE-945B-445E01AED874}" destId="{393D599C-D6EF-42A9-AF89-28FA8C369EF1}" srcOrd="1" destOrd="0" presId="urn:microsoft.com/office/officeart/2005/8/layout/hierarchy2"/>
    <dgm:cxn modelId="{6738140D-8C01-47C2-8016-756AB289EF45}" type="presParOf" srcId="{0D9EE60A-AC8A-402A-A98B-753979B1831E}" destId="{58392739-0A08-45B5-90A6-7F37306397D0}" srcOrd="0" destOrd="0" presId="urn:microsoft.com/office/officeart/2005/8/layout/hierarchy2"/>
    <dgm:cxn modelId="{4FAFCE78-13B7-4452-A53A-F7BB07D41E2C}" type="presParOf" srcId="{58392739-0A08-45B5-90A6-7F37306397D0}" destId="{8A62007C-CAEA-48B8-8E59-6B39F49CDCE3}" srcOrd="0" destOrd="0" presId="urn:microsoft.com/office/officeart/2005/8/layout/hierarchy2"/>
    <dgm:cxn modelId="{FBAFC42E-75E2-4248-AA9E-6DDF8D7C6BB3}" type="presParOf" srcId="{58392739-0A08-45B5-90A6-7F37306397D0}" destId="{B3CA4FDD-612C-41F8-A515-ECA282FA91D5}" srcOrd="1" destOrd="0" presId="urn:microsoft.com/office/officeart/2005/8/layout/hierarchy2"/>
    <dgm:cxn modelId="{05443092-B69F-4FEF-8824-6558BA50806E}" type="presParOf" srcId="{B3CA4FDD-612C-41F8-A515-ECA282FA91D5}" destId="{2613A04F-FEFA-48E7-A297-B3C889D0CBC1}" srcOrd="0" destOrd="0" presId="urn:microsoft.com/office/officeart/2005/8/layout/hierarchy2"/>
    <dgm:cxn modelId="{5BD770B0-E9B4-444B-A6E4-EAF811F32486}" type="presParOf" srcId="{2613A04F-FEFA-48E7-A297-B3C889D0CBC1}" destId="{393D599C-D6EF-42A9-AF89-28FA8C369EF1}" srcOrd="0" destOrd="0" presId="urn:microsoft.com/office/officeart/2005/8/layout/hierarchy2"/>
    <dgm:cxn modelId="{51A442DC-BD5E-46D7-BC0D-3A6BAF2FACED}" type="presParOf" srcId="{B3CA4FDD-612C-41F8-A515-ECA282FA91D5}" destId="{2B944088-28B6-4EEE-BD2B-6269D047950B}" srcOrd="1" destOrd="0" presId="urn:microsoft.com/office/officeart/2005/8/layout/hierarchy2"/>
    <dgm:cxn modelId="{6C9C2B27-6259-401E-90C6-EAF00ADB2875}" type="presParOf" srcId="{2B944088-28B6-4EEE-BD2B-6269D047950B}" destId="{B28AA50D-5BF7-4C34-A793-313CC114417C}" srcOrd="0" destOrd="0" presId="urn:microsoft.com/office/officeart/2005/8/layout/hierarchy2"/>
    <dgm:cxn modelId="{9B4939B2-DB61-4C28-B2A9-D5FF201884E7}" type="presParOf" srcId="{2B944088-28B6-4EEE-BD2B-6269D047950B}" destId="{6858CDC6-0FF6-452F-80B4-0DC4903D1DDD}" srcOrd="1" destOrd="0" presId="urn:microsoft.com/office/officeart/2005/8/layout/hierarchy2"/>
    <dgm:cxn modelId="{F65F2287-C081-4A58-8C2C-9832B17829D2}" type="presParOf" srcId="{B3CA4FDD-612C-41F8-A515-ECA282FA91D5}" destId="{928F3F34-DEE7-4B68-97CC-C0301BE44F05}" srcOrd="2" destOrd="0" presId="urn:microsoft.com/office/officeart/2005/8/layout/hierarchy2"/>
    <dgm:cxn modelId="{6D21FD7F-C0A5-4E5A-BCCF-868AF6BD7AC4}" type="presParOf" srcId="{928F3F34-DEE7-4B68-97CC-C0301BE44F05}" destId="{ACC3C81B-0978-4A5F-A713-AF304CAE2058}" srcOrd="0" destOrd="0" presId="urn:microsoft.com/office/officeart/2005/8/layout/hierarchy2"/>
    <dgm:cxn modelId="{4E642C1A-1EBE-454C-A506-E63097A82894}" type="presParOf" srcId="{B3CA4FDD-612C-41F8-A515-ECA282FA91D5}" destId="{F65D44D1-E9CB-4970-A520-3D6F737775F3}" srcOrd="3" destOrd="0" presId="urn:microsoft.com/office/officeart/2005/8/layout/hierarchy2"/>
    <dgm:cxn modelId="{0C833BCA-036C-4F7C-A649-6135E6D4DA8F}" type="presParOf" srcId="{F65D44D1-E9CB-4970-A520-3D6F737775F3}" destId="{047FD32B-C394-474F-A95B-08BF44E6C680}" srcOrd="0" destOrd="0" presId="urn:microsoft.com/office/officeart/2005/8/layout/hierarchy2"/>
    <dgm:cxn modelId="{E4B44003-2434-4F22-8566-758EEB0096FD}" type="presParOf" srcId="{F65D44D1-E9CB-4970-A520-3D6F737775F3}" destId="{342D62A6-E474-404C-B238-A8BD7890616A}" srcOrd="1" destOrd="0" presId="urn:microsoft.com/office/officeart/2005/8/layout/hierarchy2"/>
    <dgm:cxn modelId="{E41799F9-CEC8-46CC-9A0D-38E378D00534}" type="presParOf" srcId="{B3CA4FDD-612C-41F8-A515-ECA282FA91D5}" destId="{0BE6C421-E22C-4633-AFFE-FC6A7A00066D}" srcOrd="4" destOrd="0" presId="urn:microsoft.com/office/officeart/2005/8/layout/hierarchy2"/>
    <dgm:cxn modelId="{1BD38FB2-1891-4942-9B8D-6D3668E839FE}" type="presParOf" srcId="{0BE6C421-E22C-4633-AFFE-FC6A7A00066D}" destId="{69261C9E-0397-407B-B7FC-9B7D3EBB9AE9}" srcOrd="0" destOrd="0" presId="urn:microsoft.com/office/officeart/2005/8/layout/hierarchy2"/>
    <dgm:cxn modelId="{4C00E41F-BB3A-4C3A-BE85-AE3D4EFE8F47}" type="presParOf" srcId="{B3CA4FDD-612C-41F8-A515-ECA282FA91D5}" destId="{E521BED7-8E62-4A54-BB1C-9683A0729A2C}" srcOrd="5" destOrd="0" presId="urn:microsoft.com/office/officeart/2005/8/layout/hierarchy2"/>
    <dgm:cxn modelId="{2AA94199-006F-4DE2-B6ED-3BEE069C439A}" type="presParOf" srcId="{E521BED7-8E62-4A54-BB1C-9683A0729A2C}" destId="{DA1133E9-322E-4132-B560-A73A9E214222}" srcOrd="0" destOrd="0" presId="urn:microsoft.com/office/officeart/2005/8/layout/hierarchy2"/>
    <dgm:cxn modelId="{E1F1B04A-292F-4B3B-96C1-E89B9651E1E5}" type="presParOf" srcId="{E521BED7-8E62-4A54-BB1C-9683A0729A2C}" destId="{C7DEDF73-91E2-4F17-A53C-2895A2A9111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81E17D-69DB-4A4C-B9BF-CB4394426E7E}" type="doc">
      <dgm:prSet loTypeId="urn:microsoft.com/office/officeart/2005/8/layout/hierarchy2" loCatId="hierarchy" qsTypeId="urn:microsoft.com/office/officeart/2005/8/quickstyle/simple3" qsCatId="simple" csTypeId="urn:microsoft.com/office/officeart/2005/8/colors/accent2_3" csCatId="accent2" phldr="1"/>
      <dgm:spPr/>
      <dgm:t>
        <a:bodyPr/>
        <a:lstStyle/>
        <a:p>
          <a:endParaRPr lang="en-US"/>
        </a:p>
      </dgm:t>
    </dgm:pt>
    <dgm:pt modelId="{DE05C769-E042-4CF0-A431-D13021414D2B}">
      <dgm:prSet phldrT="[Text]" custT="1"/>
      <dgm:spPr/>
      <dgm:t>
        <a:bodyPr/>
        <a:lstStyle/>
        <a:p>
          <a:pPr rtl="0"/>
          <a:r>
            <a:rPr lang="fa-IR" sz="1800" dirty="0">
              <a:cs typeface="B Homa" pitchFamily="2" charset="-78"/>
            </a:rPr>
            <a:t>500 = 25 × 20</a:t>
          </a:r>
          <a:endParaRPr lang="en-US" sz="1800" dirty="0">
            <a:cs typeface="B Homa" pitchFamily="2" charset="-78"/>
          </a:endParaRPr>
        </a:p>
      </dgm:t>
    </dgm:pt>
    <dgm:pt modelId="{B10E06D1-A7F4-4FBE-945B-445E01AED874}" type="parTrans" cxnId="{8672CDB7-F8C9-4DBB-8FB1-846D70A461DD}">
      <dgm:prSet/>
      <dgm:spPr/>
      <dgm:t>
        <a:bodyPr/>
        <a:lstStyle/>
        <a:p>
          <a:endParaRPr lang="en-US"/>
        </a:p>
      </dgm:t>
    </dgm:pt>
    <dgm:pt modelId="{20BD488C-4BDE-4D4E-B90A-F2F5A9B51848}" type="sibTrans" cxnId="{8672CDB7-F8C9-4DBB-8FB1-846D70A461DD}">
      <dgm:prSet/>
      <dgm:spPr/>
      <dgm:t>
        <a:bodyPr/>
        <a:lstStyle/>
        <a:p>
          <a:endParaRPr lang="en-US"/>
        </a:p>
      </dgm:t>
    </dgm:pt>
    <dgm:pt modelId="{A02E4158-0E8E-4152-B25E-A51F917D793B}">
      <dgm:prSet phldrT="[Text]"/>
      <dgm:spPr/>
      <dgm:t>
        <a:bodyPr/>
        <a:lstStyle/>
        <a:p>
          <a:pPr rtl="0"/>
          <a:r>
            <a:rPr lang="fa-IR" dirty="0">
              <a:cs typeface="B Homa" pitchFamily="2" charset="-78"/>
            </a:rPr>
            <a:t>2,000 = 20 × 100</a:t>
          </a:r>
          <a:endParaRPr lang="en-US" dirty="0">
            <a:cs typeface="B Homa" pitchFamily="2" charset="-78"/>
          </a:endParaRPr>
        </a:p>
      </dgm:t>
    </dgm:pt>
    <dgm:pt modelId="{C6D9807D-0BBE-4497-9338-30EBEDEA0C33}" type="parTrans" cxnId="{077C260D-A982-44B3-93C7-7F1F0749EF81}">
      <dgm:prSet/>
      <dgm:spPr/>
      <dgm:t>
        <a:bodyPr/>
        <a:lstStyle/>
        <a:p>
          <a:endParaRPr lang="en-US"/>
        </a:p>
      </dgm:t>
    </dgm:pt>
    <dgm:pt modelId="{AEF7732E-49DA-424F-A5DF-E8D73E8E0D32}" type="sibTrans" cxnId="{077C260D-A982-44B3-93C7-7F1F0749EF81}">
      <dgm:prSet/>
      <dgm:spPr/>
      <dgm:t>
        <a:bodyPr/>
        <a:lstStyle/>
        <a:p>
          <a:endParaRPr lang="en-US"/>
        </a:p>
      </dgm:t>
    </dgm:pt>
    <dgm:pt modelId="{AC5F506C-F93A-45D1-938F-79AE53365034}">
      <dgm:prSet phldrT="[Text]" custT="1"/>
      <dgm:spPr/>
      <dgm:t>
        <a:bodyPr/>
        <a:lstStyle/>
        <a:p>
          <a:r>
            <a:rPr lang="fa-IR" sz="1800" dirty="0">
              <a:cs typeface="B Homa" pitchFamily="2" charset="-78"/>
            </a:rPr>
            <a:t>120 واحد پایان دوره</a:t>
          </a:r>
          <a:endParaRPr lang="en-US" sz="1800" dirty="0">
            <a:cs typeface="B Homa" pitchFamily="2" charset="-78"/>
          </a:endParaRPr>
        </a:p>
      </dgm:t>
    </dgm:pt>
    <dgm:pt modelId="{2A038657-71C9-4FE0-9B75-C5AB8A8B8490}" type="sibTrans" cxnId="{92FEFBBF-C00D-4E26-88C4-0BEA19210CBA}">
      <dgm:prSet/>
      <dgm:spPr/>
      <dgm:t>
        <a:bodyPr/>
        <a:lstStyle/>
        <a:p>
          <a:endParaRPr lang="en-US"/>
        </a:p>
      </dgm:t>
    </dgm:pt>
    <dgm:pt modelId="{2658110A-A324-469F-AD41-31C8784DCB59}" type="parTrans" cxnId="{92FEFBBF-C00D-4E26-88C4-0BEA19210CBA}">
      <dgm:prSet/>
      <dgm:spPr/>
      <dgm:t>
        <a:bodyPr/>
        <a:lstStyle/>
        <a:p>
          <a:endParaRPr lang="en-US"/>
        </a:p>
      </dgm:t>
    </dgm:pt>
    <dgm:pt modelId="{0D9EE60A-AC8A-402A-A98B-753979B1831E}" type="pres">
      <dgm:prSet presAssocID="{F981E17D-69DB-4A4C-B9BF-CB4394426E7E}" presName="diagram" presStyleCnt="0">
        <dgm:presLayoutVars>
          <dgm:chPref val="1"/>
          <dgm:dir/>
          <dgm:animOne val="branch"/>
          <dgm:animLvl val="lvl"/>
          <dgm:resizeHandles val="exact"/>
        </dgm:presLayoutVars>
      </dgm:prSet>
      <dgm:spPr/>
    </dgm:pt>
    <dgm:pt modelId="{58392739-0A08-45B5-90A6-7F37306397D0}" type="pres">
      <dgm:prSet presAssocID="{AC5F506C-F93A-45D1-938F-79AE53365034}" presName="root1" presStyleCnt="0"/>
      <dgm:spPr/>
    </dgm:pt>
    <dgm:pt modelId="{8A62007C-CAEA-48B8-8E59-6B39F49CDCE3}" type="pres">
      <dgm:prSet presAssocID="{AC5F506C-F93A-45D1-938F-79AE53365034}" presName="LevelOneTextNode" presStyleLbl="node0" presStyleIdx="0" presStyleCnt="1" custScaleY="38690">
        <dgm:presLayoutVars>
          <dgm:chPref val="3"/>
        </dgm:presLayoutVars>
      </dgm:prSet>
      <dgm:spPr/>
    </dgm:pt>
    <dgm:pt modelId="{B3CA4FDD-612C-41F8-A515-ECA282FA91D5}" type="pres">
      <dgm:prSet presAssocID="{AC5F506C-F93A-45D1-938F-79AE53365034}" presName="level2hierChild" presStyleCnt="0"/>
      <dgm:spPr/>
    </dgm:pt>
    <dgm:pt modelId="{2613A04F-FEFA-48E7-A297-B3C889D0CBC1}" type="pres">
      <dgm:prSet presAssocID="{B10E06D1-A7F4-4FBE-945B-445E01AED874}" presName="conn2-1" presStyleLbl="parChTrans1D2" presStyleIdx="0" presStyleCnt="2"/>
      <dgm:spPr/>
    </dgm:pt>
    <dgm:pt modelId="{393D599C-D6EF-42A9-AF89-28FA8C369EF1}" type="pres">
      <dgm:prSet presAssocID="{B10E06D1-A7F4-4FBE-945B-445E01AED874}" presName="connTx" presStyleLbl="parChTrans1D2" presStyleIdx="0" presStyleCnt="2"/>
      <dgm:spPr/>
    </dgm:pt>
    <dgm:pt modelId="{2B944088-28B6-4EEE-BD2B-6269D047950B}" type="pres">
      <dgm:prSet presAssocID="{DE05C769-E042-4CF0-A431-D13021414D2B}" presName="root2" presStyleCnt="0"/>
      <dgm:spPr/>
    </dgm:pt>
    <dgm:pt modelId="{B28AA50D-5BF7-4C34-A793-313CC114417C}" type="pres">
      <dgm:prSet presAssocID="{DE05C769-E042-4CF0-A431-D13021414D2B}" presName="LevelTwoTextNode" presStyleLbl="node2" presStyleIdx="0" presStyleCnt="2" custScaleX="64230" custScaleY="30141" custLinFactNeighborX="-12861" custLinFactNeighborY="-2728">
        <dgm:presLayoutVars>
          <dgm:chPref val="3"/>
        </dgm:presLayoutVars>
      </dgm:prSet>
      <dgm:spPr/>
    </dgm:pt>
    <dgm:pt modelId="{6858CDC6-0FF6-452F-80B4-0DC4903D1DDD}" type="pres">
      <dgm:prSet presAssocID="{DE05C769-E042-4CF0-A431-D13021414D2B}" presName="level3hierChild" presStyleCnt="0"/>
      <dgm:spPr/>
    </dgm:pt>
    <dgm:pt modelId="{928F3F34-DEE7-4B68-97CC-C0301BE44F05}" type="pres">
      <dgm:prSet presAssocID="{C6D9807D-0BBE-4497-9338-30EBEDEA0C33}" presName="conn2-1" presStyleLbl="parChTrans1D2" presStyleIdx="1" presStyleCnt="2"/>
      <dgm:spPr/>
    </dgm:pt>
    <dgm:pt modelId="{ACC3C81B-0978-4A5F-A713-AF304CAE2058}" type="pres">
      <dgm:prSet presAssocID="{C6D9807D-0BBE-4497-9338-30EBEDEA0C33}" presName="connTx" presStyleLbl="parChTrans1D2" presStyleIdx="1" presStyleCnt="2"/>
      <dgm:spPr/>
    </dgm:pt>
    <dgm:pt modelId="{F65D44D1-E9CB-4970-A520-3D6F737775F3}" type="pres">
      <dgm:prSet presAssocID="{A02E4158-0E8E-4152-B25E-A51F917D793B}" presName="root2" presStyleCnt="0"/>
      <dgm:spPr/>
    </dgm:pt>
    <dgm:pt modelId="{047FD32B-C394-474F-A95B-08BF44E6C680}" type="pres">
      <dgm:prSet presAssocID="{A02E4158-0E8E-4152-B25E-A51F917D793B}" presName="LevelTwoTextNode" presStyleLbl="node2" presStyleIdx="1" presStyleCnt="2" custScaleX="64230" custScaleY="30141" custLinFactNeighborX="-12861" custLinFactNeighborY="-2728">
        <dgm:presLayoutVars>
          <dgm:chPref val="3"/>
        </dgm:presLayoutVars>
      </dgm:prSet>
      <dgm:spPr/>
    </dgm:pt>
    <dgm:pt modelId="{342D62A6-E474-404C-B238-A8BD7890616A}" type="pres">
      <dgm:prSet presAssocID="{A02E4158-0E8E-4152-B25E-A51F917D793B}" presName="level3hierChild" presStyleCnt="0"/>
      <dgm:spPr/>
    </dgm:pt>
  </dgm:ptLst>
  <dgm:cxnLst>
    <dgm:cxn modelId="{376CF808-BE84-4AA9-B075-E618587D3FD2}" type="presOf" srcId="{B10E06D1-A7F4-4FBE-945B-445E01AED874}" destId="{2613A04F-FEFA-48E7-A297-B3C889D0CBC1}" srcOrd="0" destOrd="0" presId="urn:microsoft.com/office/officeart/2005/8/layout/hierarchy2"/>
    <dgm:cxn modelId="{077C260D-A982-44B3-93C7-7F1F0749EF81}" srcId="{AC5F506C-F93A-45D1-938F-79AE53365034}" destId="{A02E4158-0E8E-4152-B25E-A51F917D793B}" srcOrd="1" destOrd="0" parTransId="{C6D9807D-0BBE-4497-9338-30EBEDEA0C33}" sibTransId="{AEF7732E-49DA-424F-A5DF-E8D73E8E0D32}"/>
    <dgm:cxn modelId="{4DA00610-634D-4B21-A342-7478BA45BEB8}" type="presOf" srcId="{B10E06D1-A7F4-4FBE-945B-445E01AED874}" destId="{393D599C-D6EF-42A9-AF89-28FA8C369EF1}" srcOrd="1" destOrd="0" presId="urn:microsoft.com/office/officeart/2005/8/layout/hierarchy2"/>
    <dgm:cxn modelId="{1ACDBC12-5178-44B5-B89D-2CA5003023CB}" type="presOf" srcId="{F981E17D-69DB-4A4C-B9BF-CB4394426E7E}" destId="{0D9EE60A-AC8A-402A-A98B-753979B1831E}" srcOrd="0" destOrd="0" presId="urn:microsoft.com/office/officeart/2005/8/layout/hierarchy2"/>
    <dgm:cxn modelId="{94E8AA38-7E1C-4629-A1AF-39909EE5E7A3}" type="presOf" srcId="{DE05C769-E042-4CF0-A431-D13021414D2B}" destId="{B28AA50D-5BF7-4C34-A793-313CC114417C}" srcOrd="0" destOrd="0" presId="urn:microsoft.com/office/officeart/2005/8/layout/hierarchy2"/>
    <dgm:cxn modelId="{491E227A-2623-4E5B-94D8-150D507A77FE}" type="presOf" srcId="{C6D9807D-0BBE-4497-9338-30EBEDEA0C33}" destId="{ACC3C81B-0978-4A5F-A713-AF304CAE2058}" srcOrd="1" destOrd="0" presId="urn:microsoft.com/office/officeart/2005/8/layout/hierarchy2"/>
    <dgm:cxn modelId="{6498348A-F345-40F2-A65E-8304F0139608}" type="presOf" srcId="{AC5F506C-F93A-45D1-938F-79AE53365034}" destId="{8A62007C-CAEA-48B8-8E59-6B39F49CDCE3}" srcOrd="0" destOrd="0" presId="urn:microsoft.com/office/officeart/2005/8/layout/hierarchy2"/>
    <dgm:cxn modelId="{93A014A3-D666-4D06-8D13-821BC301953C}" type="presOf" srcId="{A02E4158-0E8E-4152-B25E-A51F917D793B}" destId="{047FD32B-C394-474F-A95B-08BF44E6C680}" srcOrd="0" destOrd="0" presId="urn:microsoft.com/office/officeart/2005/8/layout/hierarchy2"/>
    <dgm:cxn modelId="{8672CDB7-F8C9-4DBB-8FB1-846D70A461DD}" srcId="{AC5F506C-F93A-45D1-938F-79AE53365034}" destId="{DE05C769-E042-4CF0-A431-D13021414D2B}" srcOrd="0" destOrd="0" parTransId="{B10E06D1-A7F4-4FBE-945B-445E01AED874}" sibTransId="{20BD488C-4BDE-4D4E-B90A-F2F5A9B51848}"/>
    <dgm:cxn modelId="{92FEFBBF-C00D-4E26-88C4-0BEA19210CBA}" srcId="{F981E17D-69DB-4A4C-B9BF-CB4394426E7E}" destId="{AC5F506C-F93A-45D1-938F-79AE53365034}" srcOrd="0" destOrd="0" parTransId="{2658110A-A324-469F-AD41-31C8784DCB59}" sibTransId="{2A038657-71C9-4FE0-9B75-C5AB8A8B8490}"/>
    <dgm:cxn modelId="{D548F5C5-122C-46C1-AC81-08391918C2F1}" type="presOf" srcId="{C6D9807D-0BBE-4497-9338-30EBEDEA0C33}" destId="{928F3F34-DEE7-4B68-97CC-C0301BE44F05}" srcOrd="0" destOrd="0" presId="urn:microsoft.com/office/officeart/2005/8/layout/hierarchy2"/>
    <dgm:cxn modelId="{6EED5AF1-8AD0-4D24-B108-5F2AA73F9346}" type="presParOf" srcId="{0D9EE60A-AC8A-402A-A98B-753979B1831E}" destId="{58392739-0A08-45B5-90A6-7F37306397D0}" srcOrd="0" destOrd="0" presId="urn:microsoft.com/office/officeart/2005/8/layout/hierarchy2"/>
    <dgm:cxn modelId="{AE4EE30E-D986-4089-A13C-BECDC1EB6758}" type="presParOf" srcId="{58392739-0A08-45B5-90A6-7F37306397D0}" destId="{8A62007C-CAEA-48B8-8E59-6B39F49CDCE3}" srcOrd="0" destOrd="0" presId="urn:microsoft.com/office/officeart/2005/8/layout/hierarchy2"/>
    <dgm:cxn modelId="{4F07D158-1CA3-48F5-90AC-F9088DB165F4}" type="presParOf" srcId="{58392739-0A08-45B5-90A6-7F37306397D0}" destId="{B3CA4FDD-612C-41F8-A515-ECA282FA91D5}" srcOrd="1" destOrd="0" presId="urn:microsoft.com/office/officeart/2005/8/layout/hierarchy2"/>
    <dgm:cxn modelId="{1923A720-2C45-4F19-B873-1635F5B5C9FE}" type="presParOf" srcId="{B3CA4FDD-612C-41F8-A515-ECA282FA91D5}" destId="{2613A04F-FEFA-48E7-A297-B3C889D0CBC1}" srcOrd="0" destOrd="0" presId="urn:microsoft.com/office/officeart/2005/8/layout/hierarchy2"/>
    <dgm:cxn modelId="{2C024990-F623-4821-B9A2-42FAA78086F4}" type="presParOf" srcId="{2613A04F-FEFA-48E7-A297-B3C889D0CBC1}" destId="{393D599C-D6EF-42A9-AF89-28FA8C369EF1}" srcOrd="0" destOrd="0" presId="urn:microsoft.com/office/officeart/2005/8/layout/hierarchy2"/>
    <dgm:cxn modelId="{20AADD5D-5292-4AAE-8464-229B40BD6C71}" type="presParOf" srcId="{B3CA4FDD-612C-41F8-A515-ECA282FA91D5}" destId="{2B944088-28B6-4EEE-BD2B-6269D047950B}" srcOrd="1" destOrd="0" presId="urn:microsoft.com/office/officeart/2005/8/layout/hierarchy2"/>
    <dgm:cxn modelId="{46A990A0-139C-4B7D-9CB5-AF82B9169D40}" type="presParOf" srcId="{2B944088-28B6-4EEE-BD2B-6269D047950B}" destId="{B28AA50D-5BF7-4C34-A793-313CC114417C}" srcOrd="0" destOrd="0" presId="urn:microsoft.com/office/officeart/2005/8/layout/hierarchy2"/>
    <dgm:cxn modelId="{EBBA8626-FA63-49D3-9B06-AD27D49965FE}" type="presParOf" srcId="{2B944088-28B6-4EEE-BD2B-6269D047950B}" destId="{6858CDC6-0FF6-452F-80B4-0DC4903D1DDD}" srcOrd="1" destOrd="0" presId="urn:microsoft.com/office/officeart/2005/8/layout/hierarchy2"/>
    <dgm:cxn modelId="{ED822BC8-CDBB-474C-9FCE-B83CD0085DCC}" type="presParOf" srcId="{B3CA4FDD-612C-41F8-A515-ECA282FA91D5}" destId="{928F3F34-DEE7-4B68-97CC-C0301BE44F05}" srcOrd="2" destOrd="0" presId="urn:microsoft.com/office/officeart/2005/8/layout/hierarchy2"/>
    <dgm:cxn modelId="{31098067-C2F8-477C-987E-693A446D1808}" type="presParOf" srcId="{928F3F34-DEE7-4B68-97CC-C0301BE44F05}" destId="{ACC3C81B-0978-4A5F-A713-AF304CAE2058}" srcOrd="0" destOrd="0" presId="urn:microsoft.com/office/officeart/2005/8/layout/hierarchy2"/>
    <dgm:cxn modelId="{6128B833-55B4-4332-B35C-D9F126F698F0}" type="presParOf" srcId="{B3CA4FDD-612C-41F8-A515-ECA282FA91D5}" destId="{F65D44D1-E9CB-4970-A520-3D6F737775F3}" srcOrd="3" destOrd="0" presId="urn:microsoft.com/office/officeart/2005/8/layout/hierarchy2"/>
    <dgm:cxn modelId="{C6DF3320-6E44-4807-B57F-02C0C2B535FA}" type="presParOf" srcId="{F65D44D1-E9CB-4970-A520-3D6F737775F3}" destId="{047FD32B-C394-474F-A95B-08BF44E6C680}" srcOrd="0" destOrd="0" presId="urn:microsoft.com/office/officeart/2005/8/layout/hierarchy2"/>
    <dgm:cxn modelId="{511DAF98-A199-40B8-878C-5CC61633B1FD}" type="presParOf" srcId="{F65D44D1-E9CB-4970-A520-3D6F737775F3}" destId="{342D62A6-E474-404C-B238-A8BD7890616A}"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981E17D-69DB-4A4C-B9BF-CB4394426E7E}" type="doc">
      <dgm:prSet loTypeId="urn:microsoft.com/office/officeart/2005/8/layout/hierarchy2" loCatId="hierarchy" qsTypeId="urn:microsoft.com/office/officeart/2005/8/quickstyle/simple2" qsCatId="simple" csTypeId="urn:microsoft.com/office/officeart/2005/8/colors/accent2_2" csCatId="accent2" phldr="1"/>
      <dgm:spPr/>
      <dgm:t>
        <a:bodyPr/>
        <a:lstStyle/>
        <a:p>
          <a:endParaRPr lang="en-US"/>
        </a:p>
      </dgm:t>
    </dgm:pt>
    <dgm:pt modelId="{DE05C769-E042-4CF0-A431-D13021414D2B}">
      <dgm:prSet phldrT="[Text]" custT="1"/>
      <dgm:spPr/>
      <dgm:t>
        <a:bodyPr/>
        <a:lstStyle/>
        <a:p>
          <a:pPr rtl="0"/>
          <a:r>
            <a:rPr lang="fa-IR" sz="1800" dirty="0">
              <a:cs typeface="B Homa" pitchFamily="2" charset="-78"/>
            </a:rPr>
            <a:t>مدت تنزیل</a:t>
          </a:r>
          <a:endParaRPr lang="en-US" sz="1800" dirty="0">
            <a:cs typeface="B Homa" pitchFamily="2" charset="-78"/>
          </a:endParaRPr>
        </a:p>
      </dgm:t>
    </dgm:pt>
    <dgm:pt modelId="{B10E06D1-A7F4-4FBE-945B-445E01AED874}" type="parTrans" cxnId="{8672CDB7-F8C9-4DBB-8FB1-846D70A461DD}">
      <dgm:prSet/>
      <dgm:spPr/>
      <dgm:t>
        <a:bodyPr/>
        <a:lstStyle/>
        <a:p>
          <a:endParaRPr lang="en-US"/>
        </a:p>
      </dgm:t>
    </dgm:pt>
    <dgm:pt modelId="{20BD488C-4BDE-4D4E-B90A-F2F5A9B51848}" type="sibTrans" cxnId="{8672CDB7-F8C9-4DBB-8FB1-846D70A461DD}">
      <dgm:prSet/>
      <dgm:spPr/>
      <dgm:t>
        <a:bodyPr/>
        <a:lstStyle/>
        <a:p>
          <a:endParaRPr lang="en-US"/>
        </a:p>
      </dgm:t>
    </dgm:pt>
    <dgm:pt modelId="{A02E4158-0E8E-4152-B25E-A51F917D793B}">
      <dgm:prSet phldrT="[Text]" custT="1"/>
      <dgm:spPr/>
      <dgm:t>
        <a:bodyPr/>
        <a:lstStyle/>
        <a:p>
          <a:pPr rtl="0"/>
          <a:r>
            <a:rPr lang="fa-IR" sz="1800" dirty="0">
              <a:cs typeface="B Homa" pitchFamily="2" charset="-78"/>
            </a:rPr>
            <a:t>نرخ تنزیل</a:t>
          </a:r>
          <a:endParaRPr lang="en-US" sz="1800" dirty="0">
            <a:cs typeface="B Homa" pitchFamily="2" charset="-78"/>
          </a:endParaRPr>
        </a:p>
      </dgm:t>
    </dgm:pt>
    <dgm:pt modelId="{C6D9807D-0BBE-4497-9338-30EBEDEA0C33}" type="parTrans" cxnId="{077C260D-A982-44B3-93C7-7F1F0749EF81}">
      <dgm:prSet/>
      <dgm:spPr/>
      <dgm:t>
        <a:bodyPr/>
        <a:lstStyle/>
        <a:p>
          <a:endParaRPr lang="en-US"/>
        </a:p>
      </dgm:t>
    </dgm:pt>
    <dgm:pt modelId="{AEF7732E-49DA-424F-A5DF-E8D73E8E0D32}" type="sibTrans" cxnId="{077C260D-A982-44B3-93C7-7F1F0749EF81}">
      <dgm:prSet/>
      <dgm:spPr/>
      <dgm:t>
        <a:bodyPr/>
        <a:lstStyle/>
        <a:p>
          <a:endParaRPr lang="en-US"/>
        </a:p>
      </dgm:t>
    </dgm:pt>
    <dgm:pt modelId="{4BF9942D-EC17-4E62-93F1-CDD151CC883C}">
      <dgm:prSet phldrT="[Text]" custT="1"/>
      <dgm:spPr/>
      <dgm:t>
        <a:bodyPr/>
        <a:lstStyle/>
        <a:p>
          <a:pPr rtl="0"/>
          <a:r>
            <a:rPr lang="fa-IR" sz="1800" dirty="0">
              <a:cs typeface="B Homa" pitchFamily="2" charset="-78"/>
            </a:rPr>
            <a:t>مبلغ تنزیل</a:t>
          </a:r>
          <a:endParaRPr lang="en-US" sz="1800" dirty="0">
            <a:cs typeface="B Homa" pitchFamily="2" charset="-78"/>
          </a:endParaRPr>
        </a:p>
      </dgm:t>
    </dgm:pt>
    <dgm:pt modelId="{44E734FF-03B7-405E-9B13-446262FA0AE9}" type="parTrans" cxnId="{9B0DF25B-2D46-4B90-9DFA-5672B7D3025A}">
      <dgm:prSet/>
      <dgm:spPr/>
      <dgm:t>
        <a:bodyPr/>
        <a:lstStyle/>
        <a:p>
          <a:endParaRPr lang="en-US"/>
        </a:p>
      </dgm:t>
    </dgm:pt>
    <dgm:pt modelId="{EEAE9528-8C1A-4CA9-A404-566857C1EA45}" type="sibTrans" cxnId="{9B0DF25B-2D46-4B90-9DFA-5672B7D3025A}">
      <dgm:prSet/>
      <dgm:spPr/>
      <dgm:t>
        <a:bodyPr/>
        <a:lstStyle/>
        <a:p>
          <a:endParaRPr lang="en-US"/>
        </a:p>
      </dgm:t>
    </dgm:pt>
    <dgm:pt modelId="{AC5F506C-F93A-45D1-938F-79AE53365034}">
      <dgm:prSet phldrT="[Text]" custT="1"/>
      <dgm:spPr/>
      <dgm:t>
        <a:bodyPr/>
        <a:lstStyle/>
        <a:p>
          <a:r>
            <a:rPr lang="fa-IR" sz="1800" dirty="0">
              <a:cs typeface="B Homa" pitchFamily="2" charset="-78"/>
            </a:rPr>
            <a:t>عموامل تنزیل</a:t>
          </a:r>
          <a:endParaRPr lang="en-US" sz="1800" dirty="0">
            <a:cs typeface="B Homa" pitchFamily="2" charset="-78"/>
          </a:endParaRPr>
        </a:p>
      </dgm:t>
    </dgm:pt>
    <dgm:pt modelId="{2A038657-71C9-4FE0-9B75-C5AB8A8B8490}" type="sibTrans" cxnId="{92FEFBBF-C00D-4E26-88C4-0BEA19210CBA}">
      <dgm:prSet/>
      <dgm:spPr/>
      <dgm:t>
        <a:bodyPr/>
        <a:lstStyle/>
        <a:p>
          <a:endParaRPr lang="en-US"/>
        </a:p>
      </dgm:t>
    </dgm:pt>
    <dgm:pt modelId="{2658110A-A324-469F-AD41-31C8784DCB59}" type="parTrans" cxnId="{92FEFBBF-C00D-4E26-88C4-0BEA19210CBA}">
      <dgm:prSet/>
      <dgm:spPr/>
      <dgm:t>
        <a:bodyPr/>
        <a:lstStyle/>
        <a:p>
          <a:endParaRPr lang="en-US"/>
        </a:p>
      </dgm:t>
    </dgm:pt>
    <dgm:pt modelId="{0D9EE60A-AC8A-402A-A98B-753979B1831E}" type="pres">
      <dgm:prSet presAssocID="{F981E17D-69DB-4A4C-B9BF-CB4394426E7E}" presName="diagram" presStyleCnt="0">
        <dgm:presLayoutVars>
          <dgm:chPref val="1"/>
          <dgm:dir val="rev"/>
          <dgm:animOne val="branch"/>
          <dgm:animLvl val="lvl"/>
          <dgm:resizeHandles val="exact"/>
        </dgm:presLayoutVars>
      </dgm:prSet>
      <dgm:spPr/>
    </dgm:pt>
    <dgm:pt modelId="{58392739-0A08-45B5-90A6-7F37306397D0}" type="pres">
      <dgm:prSet presAssocID="{AC5F506C-F93A-45D1-938F-79AE53365034}" presName="root1" presStyleCnt="0"/>
      <dgm:spPr/>
    </dgm:pt>
    <dgm:pt modelId="{8A62007C-CAEA-48B8-8E59-6B39F49CDCE3}" type="pres">
      <dgm:prSet presAssocID="{AC5F506C-F93A-45D1-938F-79AE53365034}" presName="LevelOneTextNode" presStyleLbl="node0" presStyleIdx="0" presStyleCnt="1" custScaleX="394473" custScaleY="199309" custLinFactX="71304" custLinFactNeighborX="100000" custLinFactNeighborY="-4689">
        <dgm:presLayoutVars>
          <dgm:chPref val="3"/>
        </dgm:presLayoutVars>
      </dgm:prSet>
      <dgm:spPr/>
    </dgm:pt>
    <dgm:pt modelId="{B3CA4FDD-612C-41F8-A515-ECA282FA91D5}" type="pres">
      <dgm:prSet presAssocID="{AC5F506C-F93A-45D1-938F-79AE53365034}" presName="level2hierChild" presStyleCnt="0"/>
      <dgm:spPr/>
    </dgm:pt>
    <dgm:pt modelId="{2613A04F-FEFA-48E7-A297-B3C889D0CBC1}" type="pres">
      <dgm:prSet presAssocID="{B10E06D1-A7F4-4FBE-945B-445E01AED874}" presName="conn2-1" presStyleLbl="parChTrans1D2" presStyleIdx="0" presStyleCnt="3"/>
      <dgm:spPr/>
    </dgm:pt>
    <dgm:pt modelId="{393D599C-D6EF-42A9-AF89-28FA8C369EF1}" type="pres">
      <dgm:prSet presAssocID="{B10E06D1-A7F4-4FBE-945B-445E01AED874}" presName="connTx" presStyleLbl="parChTrans1D2" presStyleIdx="0" presStyleCnt="3"/>
      <dgm:spPr/>
    </dgm:pt>
    <dgm:pt modelId="{2B944088-28B6-4EEE-BD2B-6269D047950B}" type="pres">
      <dgm:prSet presAssocID="{DE05C769-E042-4CF0-A431-D13021414D2B}" presName="root2" presStyleCnt="0"/>
      <dgm:spPr/>
    </dgm:pt>
    <dgm:pt modelId="{B28AA50D-5BF7-4C34-A793-313CC114417C}" type="pres">
      <dgm:prSet presAssocID="{DE05C769-E042-4CF0-A431-D13021414D2B}" presName="LevelTwoTextNode" presStyleLbl="node2" presStyleIdx="0" presStyleCnt="3" custScaleX="481412" custScaleY="152101" custLinFactNeighborX="9339" custLinFactNeighborY="1016">
        <dgm:presLayoutVars>
          <dgm:chPref val="3"/>
        </dgm:presLayoutVars>
      </dgm:prSet>
      <dgm:spPr/>
    </dgm:pt>
    <dgm:pt modelId="{6858CDC6-0FF6-452F-80B4-0DC4903D1DDD}" type="pres">
      <dgm:prSet presAssocID="{DE05C769-E042-4CF0-A431-D13021414D2B}" presName="level3hierChild" presStyleCnt="0"/>
      <dgm:spPr/>
    </dgm:pt>
    <dgm:pt modelId="{928F3F34-DEE7-4B68-97CC-C0301BE44F05}" type="pres">
      <dgm:prSet presAssocID="{C6D9807D-0BBE-4497-9338-30EBEDEA0C33}" presName="conn2-1" presStyleLbl="parChTrans1D2" presStyleIdx="1" presStyleCnt="3"/>
      <dgm:spPr/>
    </dgm:pt>
    <dgm:pt modelId="{ACC3C81B-0978-4A5F-A713-AF304CAE2058}" type="pres">
      <dgm:prSet presAssocID="{C6D9807D-0BBE-4497-9338-30EBEDEA0C33}" presName="connTx" presStyleLbl="parChTrans1D2" presStyleIdx="1" presStyleCnt="3"/>
      <dgm:spPr/>
    </dgm:pt>
    <dgm:pt modelId="{F65D44D1-E9CB-4970-A520-3D6F737775F3}" type="pres">
      <dgm:prSet presAssocID="{A02E4158-0E8E-4152-B25E-A51F917D793B}" presName="root2" presStyleCnt="0"/>
      <dgm:spPr/>
    </dgm:pt>
    <dgm:pt modelId="{047FD32B-C394-474F-A95B-08BF44E6C680}" type="pres">
      <dgm:prSet presAssocID="{A02E4158-0E8E-4152-B25E-A51F917D793B}" presName="LevelTwoTextNode" presStyleLbl="node2" presStyleIdx="1" presStyleCnt="3" custScaleX="481412" custScaleY="152101" custLinFactNeighborX="9339" custLinFactNeighborY="-1629">
        <dgm:presLayoutVars>
          <dgm:chPref val="3"/>
        </dgm:presLayoutVars>
      </dgm:prSet>
      <dgm:spPr/>
    </dgm:pt>
    <dgm:pt modelId="{342D62A6-E474-404C-B238-A8BD7890616A}" type="pres">
      <dgm:prSet presAssocID="{A02E4158-0E8E-4152-B25E-A51F917D793B}" presName="level3hierChild" presStyleCnt="0"/>
      <dgm:spPr/>
    </dgm:pt>
    <dgm:pt modelId="{0BE6C421-E22C-4633-AFFE-FC6A7A00066D}" type="pres">
      <dgm:prSet presAssocID="{44E734FF-03B7-405E-9B13-446262FA0AE9}" presName="conn2-1" presStyleLbl="parChTrans1D2" presStyleIdx="2" presStyleCnt="3"/>
      <dgm:spPr/>
    </dgm:pt>
    <dgm:pt modelId="{69261C9E-0397-407B-B7FC-9B7D3EBB9AE9}" type="pres">
      <dgm:prSet presAssocID="{44E734FF-03B7-405E-9B13-446262FA0AE9}" presName="connTx" presStyleLbl="parChTrans1D2" presStyleIdx="2" presStyleCnt="3"/>
      <dgm:spPr/>
    </dgm:pt>
    <dgm:pt modelId="{E521BED7-8E62-4A54-BB1C-9683A0729A2C}" type="pres">
      <dgm:prSet presAssocID="{4BF9942D-EC17-4E62-93F1-CDD151CC883C}" presName="root2" presStyleCnt="0"/>
      <dgm:spPr/>
    </dgm:pt>
    <dgm:pt modelId="{DA1133E9-322E-4132-B560-A73A9E214222}" type="pres">
      <dgm:prSet presAssocID="{4BF9942D-EC17-4E62-93F1-CDD151CC883C}" presName="LevelTwoTextNode" presStyleLbl="node2" presStyleIdx="2" presStyleCnt="3" custScaleX="481412" custScaleY="152101" custLinFactNeighborX="9339" custLinFactNeighborY="-1629">
        <dgm:presLayoutVars>
          <dgm:chPref val="3"/>
        </dgm:presLayoutVars>
      </dgm:prSet>
      <dgm:spPr/>
    </dgm:pt>
    <dgm:pt modelId="{C7DEDF73-91E2-4F17-A53C-2895A2A91110}" type="pres">
      <dgm:prSet presAssocID="{4BF9942D-EC17-4E62-93F1-CDD151CC883C}" presName="level3hierChild" presStyleCnt="0"/>
      <dgm:spPr/>
    </dgm:pt>
  </dgm:ptLst>
  <dgm:cxnLst>
    <dgm:cxn modelId="{C2EB2406-DDC8-4CB0-8AEA-6220CE91E6E2}" type="presOf" srcId="{B10E06D1-A7F4-4FBE-945B-445E01AED874}" destId="{393D599C-D6EF-42A9-AF89-28FA8C369EF1}" srcOrd="1" destOrd="0" presId="urn:microsoft.com/office/officeart/2005/8/layout/hierarchy2"/>
    <dgm:cxn modelId="{0665AB08-37E0-4F67-AE3B-7795D020D83E}" type="presOf" srcId="{A02E4158-0E8E-4152-B25E-A51F917D793B}" destId="{047FD32B-C394-474F-A95B-08BF44E6C680}" srcOrd="0" destOrd="0" presId="urn:microsoft.com/office/officeart/2005/8/layout/hierarchy2"/>
    <dgm:cxn modelId="{3582230A-A052-4C4E-9B7C-D92C6CAEB0F7}" type="presOf" srcId="{C6D9807D-0BBE-4497-9338-30EBEDEA0C33}" destId="{928F3F34-DEE7-4B68-97CC-C0301BE44F05}" srcOrd="0" destOrd="0" presId="urn:microsoft.com/office/officeart/2005/8/layout/hierarchy2"/>
    <dgm:cxn modelId="{077C260D-A982-44B3-93C7-7F1F0749EF81}" srcId="{AC5F506C-F93A-45D1-938F-79AE53365034}" destId="{A02E4158-0E8E-4152-B25E-A51F917D793B}" srcOrd="1" destOrd="0" parTransId="{C6D9807D-0BBE-4497-9338-30EBEDEA0C33}" sibTransId="{AEF7732E-49DA-424F-A5DF-E8D73E8E0D32}"/>
    <dgm:cxn modelId="{F901FE3E-550A-4E35-8418-18876F3303A1}" type="presOf" srcId="{AC5F506C-F93A-45D1-938F-79AE53365034}" destId="{8A62007C-CAEA-48B8-8E59-6B39F49CDCE3}" srcOrd="0" destOrd="0" presId="urn:microsoft.com/office/officeart/2005/8/layout/hierarchy2"/>
    <dgm:cxn modelId="{2F306B3F-B6B1-44FC-AB7F-B414C0DC8C82}" type="presOf" srcId="{44E734FF-03B7-405E-9B13-446262FA0AE9}" destId="{0BE6C421-E22C-4633-AFFE-FC6A7A00066D}" srcOrd="0" destOrd="0" presId="urn:microsoft.com/office/officeart/2005/8/layout/hierarchy2"/>
    <dgm:cxn modelId="{9B0DF25B-2D46-4B90-9DFA-5672B7D3025A}" srcId="{AC5F506C-F93A-45D1-938F-79AE53365034}" destId="{4BF9942D-EC17-4E62-93F1-CDD151CC883C}" srcOrd="2" destOrd="0" parTransId="{44E734FF-03B7-405E-9B13-446262FA0AE9}" sibTransId="{EEAE9528-8C1A-4CA9-A404-566857C1EA45}"/>
    <dgm:cxn modelId="{0799814B-BB85-4975-AC7C-067CD7F68D37}" type="presOf" srcId="{DE05C769-E042-4CF0-A431-D13021414D2B}" destId="{B28AA50D-5BF7-4C34-A793-313CC114417C}" srcOrd="0" destOrd="0" presId="urn:microsoft.com/office/officeart/2005/8/layout/hierarchy2"/>
    <dgm:cxn modelId="{9BEB0188-9736-46C7-BB9A-8C34FBB34FA4}" type="presOf" srcId="{F981E17D-69DB-4A4C-B9BF-CB4394426E7E}" destId="{0D9EE60A-AC8A-402A-A98B-753979B1831E}" srcOrd="0" destOrd="0" presId="urn:microsoft.com/office/officeart/2005/8/layout/hierarchy2"/>
    <dgm:cxn modelId="{995CF788-6F60-4DBF-9AF6-132BAB241933}" type="presOf" srcId="{44E734FF-03B7-405E-9B13-446262FA0AE9}" destId="{69261C9E-0397-407B-B7FC-9B7D3EBB9AE9}" srcOrd="1" destOrd="0" presId="urn:microsoft.com/office/officeart/2005/8/layout/hierarchy2"/>
    <dgm:cxn modelId="{8672CDB7-F8C9-4DBB-8FB1-846D70A461DD}" srcId="{AC5F506C-F93A-45D1-938F-79AE53365034}" destId="{DE05C769-E042-4CF0-A431-D13021414D2B}" srcOrd="0" destOrd="0" parTransId="{B10E06D1-A7F4-4FBE-945B-445E01AED874}" sibTransId="{20BD488C-4BDE-4D4E-B90A-F2F5A9B51848}"/>
    <dgm:cxn modelId="{AC0396BC-A36A-4C6F-9F6E-4049EA0EE798}" type="presOf" srcId="{4BF9942D-EC17-4E62-93F1-CDD151CC883C}" destId="{DA1133E9-322E-4132-B560-A73A9E214222}" srcOrd="0" destOrd="0" presId="urn:microsoft.com/office/officeart/2005/8/layout/hierarchy2"/>
    <dgm:cxn modelId="{92FEFBBF-C00D-4E26-88C4-0BEA19210CBA}" srcId="{F981E17D-69DB-4A4C-B9BF-CB4394426E7E}" destId="{AC5F506C-F93A-45D1-938F-79AE53365034}" srcOrd="0" destOrd="0" parTransId="{2658110A-A324-469F-AD41-31C8784DCB59}" sibTransId="{2A038657-71C9-4FE0-9B75-C5AB8A8B8490}"/>
    <dgm:cxn modelId="{270885D3-9EEA-4965-B6FB-0AD0255AE34F}" type="presOf" srcId="{C6D9807D-0BBE-4497-9338-30EBEDEA0C33}" destId="{ACC3C81B-0978-4A5F-A713-AF304CAE2058}" srcOrd="1" destOrd="0" presId="urn:microsoft.com/office/officeart/2005/8/layout/hierarchy2"/>
    <dgm:cxn modelId="{B83A25DA-EA29-4FED-8F6F-FACE76BAEE43}" type="presOf" srcId="{B10E06D1-A7F4-4FBE-945B-445E01AED874}" destId="{2613A04F-FEFA-48E7-A297-B3C889D0CBC1}" srcOrd="0" destOrd="0" presId="urn:microsoft.com/office/officeart/2005/8/layout/hierarchy2"/>
    <dgm:cxn modelId="{15428FF2-26E8-4A26-B930-47682B22E69B}" type="presParOf" srcId="{0D9EE60A-AC8A-402A-A98B-753979B1831E}" destId="{58392739-0A08-45B5-90A6-7F37306397D0}" srcOrd="0" destOrd="0" presId="urn:microsoft.com/office/officeart/2005/8/layout/hierarchy2"/>
    <dgm:cxn modelId="{7A3C514F-0F81-4463-A7AC-0A1674ED5DAF}" type="presParOf" srcId="{58392739-0A08-45B5-90A6-7F37306397D0}" destId="{8A62007C-CAEA-48B8-8E59-6B39F49CDCE3}" srcOrd="0" destOrd="0" presId="urn:microsoft.com/office/officeart/2005/8/layout/hierarchy2"/>
    <dgm:cxn modelId="{7E214BF9-9157-460D-8EC3-2810FA4DF6D6}" type="presParOf" srcId="{58392739-0A08-45B5-90A6-7F37306397D0}" destId="{B3CA4FDD-612C-41F8-A515-ECA282FA91D5}" srcOrd="1" destOrd="0" presId="urn:microsoft.com/office/officeart/2005/8/layout/hierarchy2"/>
    <dgm:cxn modelId="{17B50416-2B53-45D6-963E-14BCE7CC2D27}" type="presParOf" srcId="{B3CA4FDD-612C-41F8-A515-ECA282FA91D5}" destId="{2613A04F-FEFA-48E7-A297-B3C889D0CBC1}" srcOrd="0" destOrd="0" presId="urn:microsoft.com/office/officeart/2005/8/layout/hierarchy2"/>
    <dgm:cxn modelId="{4DDE596B-0094-4A1B-86DF-D308C09957CB}" type="presParOf" srcId="{2613A04F-FEFA-48E7-A297-B3C889D0CBC1}" destId="{393D599C-D6EF-42A9-AF89-28FA8C369EF1}" srcOrd="0" destOrd="0" presId="urn:microsoft.com/office/officeart/2005/8/layout/hierarchy2"/>
    <dgm:cxn modelId="{BA9BDAB5-5587-46E2-9AD0-DA29B1F26FB7}" type="presParOf" srcId="{B3CA4FDD-612C-41F8-A515-ECA282FA91D5}" destId="{2B944088-28B6-4EEE-BD2B-6269D047950B}" srcOrd="1" destOrd="0" presId="urn:microsoft.com/office/officeart/2005/8/layout/hierarchy2"/>
    <dgm:cxn modelId="{83842762-2EFB-43AC-88A3-ABFF4096950C}" type="presParOf" srcId="{2B944088-28B6-4EEE-BD2B-6269D047950B}" destId="{B28AA50D-5BF7-4C34-A793-313CC114417C}" srcOrd="0" destOrd="0" presId="urn:microsoft.com/office/officeart/2005/8/layout/hierarchy2"/>
    <dgm:cxn modelId="{1F7FBF2A-D8AC-459B-ABBA-AFBA27478BD3}" type="presParOf" srcId="{2B944088-28B6-4EEE-BD2B-6269D047950B}" destId="{6858CDC6-0FF6-452F-80B4-0DC4903D1DDD}" srcOrd="1" destOrd="0" presId="urn:microsoft.com/office/officeart/2005/8/layout/hierarchy2"/>
    <dgm:cxn modelId="{72215B22-7DE6-4BF0-8ACF-3C4503C40128}" type="presParOf" srcId="{B3CA4FDD-612C-41F8-A515-ECA282FA91D5}" destId="{928F3F34-DEE7-4B68-97CC-C0301BE44F05}" srcOrd="2" destOrd="0" presId="urn:microsoft.com/office/officeart/2005/8/layout/hierarchy2"/>
    <dgm:cxn modelId="{B971FC1F-EA02-4FE8-AFFB-54E9CAA834F8}" type="presParOf" srcId="{928F3F34-DEE7-4B68-97CC-C0301BE44F05}" destId="{ACC3C81B-0978-4A5F-A713-AF304CAE2058}" srcOrd="0" destOrd="0" presId="urn:microsoft.com/office/officeart/2005/8/layout/hierarchy2"/>
    <dgm:cxn modelId="{2C5191D3-16B9-4DBB-9813-8DC0AA12285B}" type="presParOf" srcId="{B3CA4FDD-612C-41F8-A515-ECA282FA91D5}" destId="{F65D44D1-E9CB-4970-A520-3D6F737775F3}" srcOrd="3" destOrd="0" presId="urn:microsoft.com/office/officeart/2005/8/layout/hierarchy2"/>
    <dgm:cxn modelId="{5880F2BF-4F58-4CE1-A601-930F81676922}" type="presParOf" srcId="{F65D44D1-E9CB-4970-A520-3D6F737775F3}" destId="{047FD32B-C394-474F-A95B-08BF44E6C680}" srcOrd="0" destOrd="0" presId="urn:microsoft.com/office/officeart/2005/8/layout/hierarchy2"/>
    <dgm:cxn modelId="{DBC3E5B1-90F9-476C-8A02-21E2AABB6302}" type="presParOf" srcId="{F65D44D1-E9CB-4970-A520-3D6F737775F3}" destId="{342D62A6-E474-404C-B238-A8BD7890616A}" srcOrd="1" destOrd="0" presId="urn:microsoft.com/office/officeart/2005/8/layout/hierarchy2"/>
    <dgm:cxn modelId="{8EB522E6-D1D4-4CA7-B387-FE58E5996C2A}" type="presParOf" srcId="{B3CA4FDD-612C-41F8-A515-ECA282FA91D5}" destId="{0BE6C421-E22C-4633-AFFE-FC6A7A00066D}" srcOrd="4" destOrd="0" presId="urn:microsoft.com/office/officeart/2005/8/layout/hierarchy2"/>
    <dgm:cxn modelId="{5851DCAB-79A5-4F98-B01A-0BF1781CD37A}" type="presParOf" srcId="{0BE6C421-E22C-4633-AFFE-FC6A7A00066D}" destId="{69261C9E-0397-407B-B7FC-9B7D3EBB9AE9}" srcOrd="0" destOrd="0" presId="urn:microsoft.com/office/officeart/2005/8/layout/hierarchy2"/>
    <dgm:cxn modelId="{F548CF6F-EF81-451F-9097-BBED4A27DA8D}" type="presParOf" srcId="{B3CA4FDD-612C-41F8-A515-ECA282FA91D5}" destId="{E521BED7-8E62-4A54-BB1C-9683A0729A2C}" srcOrd="5" destOrd="0" presId="urn:microsoft.com/office/officeart/2005/8/layout/hierarchy2"/>
    <dgm:cxn modelId="{A03F7CE3-80C1-4B6E-8191-E46BDC2FEEA7}" type="presParOf" srcId="{E521BED7-8E62-4A54-BB1C-9683A0729A2C}" destId="{DA1133E9-322E-4132-B560-A73A9E214222}" srcOrd="0" destOrd="0" presId="urn:microsoft.com/office/officeart/2005/8/layout/hierarchy2"/>
    <dgm:cxn modelId="{69D15118-9C7E-4B7F-88FE-4C8A39BADEF8}" type="presParOf" srcId="{E521BED7-8E62-4A54-BB1C-9683A0729A2C}" destId="{C7DEDF73-91E2-4F17-A53C-2895A2A9111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981E17D-69DB-4A4C-B9BF-CB4394426E7E}" type="doc">
      <dgm:prSet loTypeId="urn:microsoft.com/office/officeart/2005/8/layout/hierarchy2" loCatId="hierarchy" qsTypeId="urn:microsoft.com/office/officeart/2005/8/quickstyle/3d3" qsCatId="3D" csTypeId="urn:microsoft.com/office/officeart/2005/8/colors/accent5_2" csCatId="accent5" phldr="1"/>
      <dgm:spPr/>
      <dgm:t>
        <a:bodyPr/>
        <a:lstStyle/>
        <a:p>
          <a:endParaRPr lang="en-US"/>
        </a:p>
      </dgm:t>
    </dgm:pt>
    <dgm:pt modelId="{DE05C769-E042-4CF0-A431-D13021414D2B}">
      <dgm:prSet phldrT="[Text]" custT="1"/>
      <dgm:spPr/>
      <dgm:t>
        <a:bodyPr/>
        <a:lstStyle/>
        <a:p>
          <a:pPr rtl="0"/>
          <a:r>
            <a:rPr lang="fa-IR" sz="1600" dirty="0">
              <a:cs typeface="B Homa" pitchFamily="2" charset="-78"/>
            </a:rPr>
            <a:t>حسابهای دریافتنی تجاری</a:t>
          </a:r>
          <a:endParaRPr lang="en-US" sz="1600" dirty="0">
            <a:cs typeface="B Homa" pitchFamily="2" charset="-78"/>
          </a:endParaRPr>
        </a:p>
      </dgm:t>
    </dgm:pt>
    <dgm:pt modelId="{B10E06D1-A7F4-4FBE-945B-445E01AED874}" type="parTrans" cxnId="{8672CDB7-F8C9-4DBB-8FB1-846D70A461DD}">
      <dgm:prSet/>
      <dgm:spPr/>
      <dgm:t>
        <a:bodyPr/>
        <a:lstStyle/>
        <a:p>
          <a:endParaRPr lang="en-US"/>
        </a:p>
      </dgm:t>
    </dgm:pt>
    <dgm:pt modelId="{20BD488C-4BDE-4D4E-B90A-F2F5A9B51848}" type="sibTrans" cxnId="{8672CDB7-F8C9-4DBB-8FB1-846D70A461DD}">
      <dgm:prSet/>
      <dgm:spPr/>
      <dgm:t>
        <a:bodyPr/>
        <a:lstStyle/>
        <a:p>
          <a:endParaRPr lang="en-US"/>
        </a:p>
      </dgm:t>
    </dgm:pt>
    <dgm:pt modelId="{A02E4158-0E8E-4152-B25E-A51F917D793B}">
      <dgm:prSet phldrT="[Text]" custT="1"/>
      <dgm:spPr/>
      <dgm:t>
        <a:bodyPr/>
        <a:lstStyle/>
        <a:p>
          <a:pPr rtl="0"/>
          <a:r>
            <a:rPr lang="fa-IR" sz="1600" dirty="0">
              <a:cs typeface="B Homa" pitchFamily="2" charset="-78"/>
            </a:rPr>
            <a:t>اسناد دریافتنی</a:t>
          </a:r>
          <a:endParaRPr lang="en-US" sz="1600" dirty="0">
            <a:cs typeface="B Homa" pitchFamily="2" charset="-78"/>
          </a:endParaRPr>
        </a:p>
      </dgm:t>
    </dgm:pt>
    <dgm:pt modelId="{C6D9807D-0BBE-4497-9338-30EBEDEA0C33}" type="parTrans" cxnId="{077C260D-A982-44B3-93C7-7F1F0749EF81}">
      <dgm:prSet/>
      <dgm:spPr/>
      <dgm:t>
        <a:bodyPr/>
        <a:lstStyle/>
        <a:p>
          <a:endParaRPr lang="en-US"/>
        </a:p>
      </dgm:t>
    </dgm:pt>
    <dgm:pt modelId="{AEF7732E-49DA-424F-A5DF-E8D73E8E0D32}" type="sibTrans" cxnId="{077C260D-A982-44B3-93C7-7F1F0749EF81}">
      <dgm:prSet/>
      <dgm:spPr/>
      <dgm:t>
        <a:bodyPr/>
        <a:lstStyle/>
        <a:p>
          <a:endParaRPr lang="en-US"/>
        </a:p>
      </dgm:t>
    </dgm:pt>
    <dgm:pt modelId="{4BF9942D-EC17-4E62-93F1-CDD151CC883C}">
      <dgm:prSet phldrT="[Text]" custT="1"/>
      <dgm:spPr/>
      <dgm:t>
        <a:bodyPr/>
        <a:lstStyle/>
        <a:p>
          <a:pPr rtl="0"/>
          <a:r>
            <a:rPr lang="fa-IR" sz="1600" dirty="0">
              <a:cs typeface="B Homa" pitchFamily="2" charset="-78"/>
            </a:rPr>
            <a:t>سایر حسابها و اسناد دریافتنی</a:t>
          </a:r>
          <a:endParaRPr lang="en-US" sz="1600" dirty="0">
            <a:cs typeface="B Homa" pitchFamily="2" charset="-78"/>
          </a:endParaRPr>
        </a:p>
      </dgm:t>
    </dgm:pt>
    <dgm:pt modelId="{44E734FF-03B7-405E-9B13-446262FA0AE9}" type="parTrans" cxnId="{9B0DF25B-2D46-4B90-9DFA-5672B7D3025A}">
      <dgm:prSet/>
      <dgm:spPr/>
      <dgm:t>
        <a:bodyPr/>
        <a:lstStyle/>
        <a:p>
          <a:endParaRPr lang="en-US"/>
        </a:p>
      </dgm:t>
    </dgm:pt>
    <dgm:pt modelId="{EEAE9528-8C1A-4CA9-A404-566857C1EA45}" type="sibTrans" cxnId="{9B0DF25B-2D46-4B90-9DFA-5672B7D3025A}">
      <dgm:prSet/>
      <dgm:spPr/>
      <dgm:t>
        <a:bodyPr/>
        <a:lstStyle/>
        <a:p>
          <a:endParaRPr lang="en-US"/>
        </a:p>
      </dgm:t>
    </dgm:pt>
    <dgm:pt modelId="{AC5F506C-F93A-45D1-938F-79AE53365034}">
      <dgm:prSet phldrT="[Text]" custT="1"/>
      <dgm:spPr/>
      <dgm:t>
        <a:bodyPr/>
        <a:lstStyle/>
        <a:p>
          <a:r>
            <a:rPr lang="fa-IR" sz="1800" dirty="0">
              <a:cs typeface="B Homa" pitchFamily="2" charset="-78"/>
            </a:rPr>
            <a:t>انواع مطالبات</a:t>
          </a:r>
          <a:endParaRPr lang="en-US" sz="1800" dirty="0">
            <a:cs typeface="B Homa" pitchFamily="2" charset="-78"/>
          </a:endParaRPr>
        </a:p>
      </dgm:t>
    </dgm:pt>
    <dgm:pt modelId="{2A038657-71C9-4FE0-9B75-C5AB8A8B8490}" type="sibTrans" cxnId="{92FEFBBF-C00D-4E26-88C4-0BEA19210CBA}">
      <dgm:prSet/>
      <dgm:spPr/>
      <dgm:t>
        <a:bodyPr/>
        <a:lstStyle/>
        <a:p>
          <a:endParaRPr lang="en-US"/>
        </a:p>
      </dgm:t>
    </dgm:pt>
    <dgm:pt modelId="{2658110A-A324-469F-AD41-31C8784DCB59}" type="parTrans" cxnId="{92FEFBBF-C00D-4E26-88C4-0BEA19210CBA}">
      <dgm:prSet/>
      <dgm:spPr/>
      <dgm:t>
        <a:bodyPr/>
        <a:lstStyle/>
        <a:p>
          <a:endParaRPr lang="en-US"/>
        </a:p>
      </dgm:t>
    </dgm:pt>
    <dgm:pt modelId="{0D9EE60A-AC8A-402A-A98B-753979B1831E}" type="pres">
      <dgm:prSet presAssocID="{F981E17D-69DB-4A4C-B9BF-CB4394426E7E}" presName="diagram" presStyleCnt="0">
        <dgm:presLayoutVars>
          <dgm:chPref val="1"/>
          <dgm:dir val="rev"/>
          <dgm:animOne val="branch"/>
          <dgm:animLvl val="lvl"/>
          <dgm:resizeHandles val="exact"/>
        </dgm:presLayoutVars>
      </dgm:prSet>
      <dgm:spPr/>
    </dgm:pt>
    <dgm:pt modelId="{58392739-0A08-45B5-90A6-7F37306397D0}" type="pres">
      <dgm:prSet presAssocID="{AC5F506C-F93A-45D1-938F-79AE53365034}" presName="root1" presStyleCnt="0"/>
      <dgm:spPr/>
    </dgm:pt>
    <dgm:pt modelId="{8A62007C-CAEA-48B8-8E59-6B39F49CDCE3}" type="pres">
      <dgm:prSet presAssocID="{AC5F506C-F93A-45D1-938F-79AE53365034}" presName="LevelOneTextNode" presStyleLbl="node0" presStyleIdx="0" presStyleCnt="1" custScaleX="49842" custScaleY="38690">
        <dgm:presLayoutVars>
          <dgm:chPref val="3"/>
        </dgm:presLayoutVars>
      </dgm:prSet>
      <dgm:spPr/>
    </dgm:pt>
    <dgm:pt modelId="{B3CA4FDD-612C-41F8-A515-ECA282FA91D5}" type="pres">
      <dgm:prSet presAssocID="{AC5F506C-F93A-45D1-938F-79AE53365034}" presName="level2hierChild" presStyleCnt="0"/>
      <dgm:spPr/>
    </dgm:pt>
    <dgm:pt modelId="{2613A04F-FEFA-48E7-A297-B3C889D0CBC1}" type="pres">
      <dgm:prSet presAssocID="{B10E06D1-A7F4-4FBE-945B-445E01AED874}" presName="conn2-1" presStyleLbl="parChTrans1D2" presStyleIdx="0" presStyleCnt="3"/>
      <dgm:spPr/>
    </dgm:pt>
    <dgm:pt modelId="{393D599C-D6EF-42A9-AF89-28FA8C369EF1}" type="pres">
      <dgm:prSet presAssocID="{B10E06D1-A7F4-4FBE-945B-445E01AED874}" presName="connTx" presStyleLbl="parChTrans1D2" presStyleIdx="0" presStyleCnt="3"/>
      <dgm:spPr/>
    </dgm:pt>
    <dgm:pt modelId="{2B944088-28B6-4EEE-BD2B-6269D047950B}" type="pres">
      <dgm:prSet presAssocID="{DE05C769-E042-4CF0-A431-D13021414D2B}" presName="root2" presStyleCnt="0"/>
      <dgm:spPr/>
    </dgm:pt>
    <dgm:pt modelId="{B28AA50D-5BF7-4C34-A793-313CC114417C}" type="pres">
      <dgm:prSet presAssocID="{DE05C769-E042-4CF0-A431-D13021414D2B}" presName="LevelTwoTextNode" presStyleLbl="node2" presStyleIdx="0" presStyleCnt="3" custScaleX="84137" custScaleY="30141" custLinFactNeighborX="-12861" custLinFactNeighborY="-2728">
        <dgm:presLayoutVars>
          <dgm:chPref val="3"/>
        </dgm:presLayoutVars>
      </dgm:prSet>
      <dgm:spPr/>
    </dgm:pt>
    <dgm:pt modelId="{6858CDC6-0FF6-452F-80B4-0DC4903D1DDD}" type="pres">
      <dgm:prSet presAssocID="{DE05C769-E042-4CF0-A431-D13021414D2B}" presName="level3hierChild" presStyleCnt="0"/>
      <dgm:spPr/>
    </dgm:pt>
    <dgm:pt modelId="{928F3F34-DEE7-4B68-97CC-C0301BE44F05}" type="pres">
      <dgm:prSet presAssocID="{C6D9807D-0BBE-4497-9338-30EBEDEA0C33}" presName="conn2-1" presStyleLbl="parChTrans1D2" presStyleIdx="1" presStyleCnt="3"/>
      <dgm:spPr/>
    </dgm:pt>
    <dgm:pt modelId="{ACC3C81B-0978-4A5F-A713-AF304CAE2058}" type="pres">
      <dgm:prSet presAssocID="{C6D9807D-0BBE-4497-9338-30EBEDEA0C33}" presName="connTx" presStyleLbl="parChTrans1D2" presStyleIdx="1" presStyleCnt="3"/>
      <dgm:spPr/>
    </dgm:pt>
    <dgm:pt modelId="{F65D44D1-E9CB-4970-A520-3D6F737775F3}" type="pres">
      <dgm:prSet presAssocID="{A02E4158-0E8E-4152-B25E-A51F917D793B}" presName="root2" presStyleCnt="0"/>
      <dgm:spPr/>
    </dgm:pt>
    <dgm:pt modelId="{047FD32B-C394-474F-A95B-08BF44E6C680}" type="pres">
      <dgm:prSet presAssocID="{A02E4158-0E8E-4152-B25E-A51F917D793B}" presName="LevelTwoTextNode" presStyleLbl="node2" presStyleIdx="1" presStyleCnt="3" custScaleX="84137" custScaleY="30141" custLinFactNeighborX="-12861" custLinFactNeighborY="-2728">
        <dgm:presLayoutVars>
          <dgm:chPref val="3"/>
        </dgm:presLayoutVars>
      </dgm:prSet>
      <dgm:spPr/>
    </dgm:pt>
    <dgm:pt modelId="{342D62A6-E474-404C-B238-A8BD7890616A}" type="pres">
      <dgm:prSet presAssocID="{A02E4158-0E8E-4152-B25E-A51F917D793B}" presName="level3hierChild" presStyleCnt="0"/>
      <dgm:spPr/>
    </dgm:pt>
    <dgm:pt modelId="{0BE6C421-E22C-4633-AFFE-FC6A7A00066D}" type="pres">
      <dgm:prSet presAssocID="{44E734FF-03B7-405E-9B13-446262FA0AE9}" presName="conn2-1" presStyleLbl="parChTrans1D2" presStyleIdx="2" presStyleCnt="3"/>
      <dgm:spPr/>
    </dgm:pt>
    <dgm:pt modelId="{69261C9E-0397-407B-B7FC-9B7D3EBB9AE9}" type="pres">
      <dgm:prSet presAssocID="{44E734FF-03B7-405E-9B13-446262FA0AE9}" presName="connTx" presStyleLbl="parChTrans1D2" presStyleIdx="2" presStyleCnt="3"/>
      <dgm:spPr/>
    </dgm:pt>
    <dgm:pt modelId="{E521BED7-8E62-4A54-BB1C-9683A0729A2C}" type="pres">
      <dgm:prSet presAssocID="{4BF9942D-EC17-4E62-93F1-CDD151CC883C}" presName="root2" presStyleCnt="0"/>
      <dgm:spPr/>
    </dgm:pt>
    <dgm:pt modelId="{DA1133E9-322E-4132-B560-A73A9E214222}" type="pres">
      <dgm:prSet presAssocID="{4BF9942D-EC17-4E62-93F1-CDD151CC883C}" presName="LevelTwoTextNode" presStyleLbl="node2" presStyleIdx="2" presStyleCnt="3" custScaleX="84137" custScaleY="30141" custLinFactNeighborX="-12861" custLinFactNeighborY="-2728">
        <dgm:presLayoutVars>
          <dgm:chPref val="3"/>
        </dgm:presLayoutVars>
      </dgm:prSet>
      <dgm:spPr/>
    </dgm:pt>
    <dgm:pt modelId="{C7DEDF73-91E2-4F17-A53C-2895A2A91110}" type="pres">
      <dgm:prSet presAssocID="{4BF9942D-EC17-4E62-93F1-CDD151CC883C}" presName="level3hierChild" presStyleCnt="0"/>
      <dgm:spPr/>
    </dgm:pt>
  </dgm:ptLst>
  <dgm:cxnLst>
    <dgm:cxn modelId="{077C260D-A982-44B3-93C7-7F1F0749EF81}" srcId="{AC5F506C-F93A-45D1-938F-79AE53365034}" destId="{A02E4158-0E8E-4152-B25E-A51F917D793B}" srcOrd="1" destOrd="0" parTransId="{C6D9807D-0BBE-4497-9338-30EBEDEA0C33}" sibTransId="{AEF7732E-49DA-424F-A5DF-E8D73E8E0D32}"/>
    <dgm:cxn modelId="{9B0DF25B-2D46-4B90-9DFA-5672B7D3025A}" srcId="{AC5F506C-F93A-45D1-938F-79AE53365034}" destId="{4BF9942D-EC17-4E62-93F1-CDD151CC883C}" srcOrd="2" destOrd="0" parTransId="{44E734FF-03B7-405E-9B13-446262FA0AE9}" sibTransId="{EEAE9528-8C1A-4CA9-A404-566857C1EA45}"/>
    <dgm:cxn modelId="{632E235C-4D0B-46D2-9EC1-BD9F3767681C}" type="presOf" srcId="{AC5F506C-F93A-45D1-938F-79AE53365034}" destId="{8A62007C-CAEA-48B8-8E59-6B39F49CDCE3}" srcOrd="0" destOrd="0" presId="urn:microsoft.com/office/officeart/2005/8/layout/hierarchy2"/>
    <dgm:cxn modelId="{33D9A25F-9C51-4171-BB75-16F12A22ADEE}" type="presOf" srcId="{F981E17D-69DB-4A4C-B9BF-CB4394426E7E}" destId="{0D9EE60A-AC8A-402A-A98B-753979B1831E}" srcOrd="0" destOrd="0" presId="urn:microsoft.com/office/officeart/2005/8/layout/hierarchy2"/>
    <dgm:cxn modelId="{93E0F277-B29A-4FA8-B4D5-078A1AFBAED7}" type="presOf" srcId="{DE05C769-E042-4CF0-A431-D13021414D2B}" destId="{B28AA50D-5BF7-4C34-A793-313CC114417C}" srcOrd="0" destOrd="0" presId="urn:microsoft.com/office/officeart/2005/8/layout/hierarchy2"/>
    <dgm:cxn modelId="{1F23097C-A612-4A73-89A8-FCE16BDF637B}" type="presOf" srcId="{B10E06D1-A7F4-4FBE-945B-445E01AED874}" destId="{393D599C-D6EF-42A9-AF89-28FA8C369EF1}" srcOrd="1" destOrd="0" presId="urn:microsoft.com/office/officeart/2005/8/layout/hierarchy2"/>
    <dgm:cxn modelId="{28D4CE80-8A67-4C00-8D1C-504B76C5BE41}" type="presOf" srcId="{44E734FF-03B7-405E-9B13-446262FA0AE9}" destId="{0BE6C421-E22C-4633-AFFE-FC6A7A00066D}" srcOrd="0" destOrd="0" presId="urn:microsoft.com/office/officeart/2005/8/layout/hierarchy2"/>
    <dgm:cxn modelId="{C4839B81-081B-4810-B2F0-C5CA5CAA7166}" type="presOf" srcId="{C6D9807D-0BBE-4497-9338-30EBEDEA0C33}" destId="{ACC3C81B-0978-4A5F-A713-AF304CAE2058}" srcOrd="1" destOrd="0" presId="urn:microsoft.com/office/officeart/2005/8/layout/hierarchy2"/>
    <dgm:cxn modelId="{65A8DC83-1B72-4684-853F-1E4FB95CF777}" type="presOf" srcId="{C6D9807D-0BBE-4497-9338-30EBEDEA0C33}" destId="{928F3F34-DEE7-4B68-97CC-C0301BE44F05}" srcOrd="0" destOrd="0" presId="urn:microsoft.com/office/officeart/2005/8/layout/hierarchy2"/>
    <dgm:cxn modelId="{D3B14CA4-2477-4766-AC93-BBF8BD0B0EFB}" type="presOf" srcId="{B10E06D1-A7F4-4FBE-945B-445E01AED874}" destId="{2613A04F-FEFA-48E7-A297-B3C889D0CBC1}" srcOrd="0" destOrd="0" presId="urn:microsoft.com/office/officeart/2005/8/layout/hierarchy2"/>
    <dgm:cxn modelId="{8672CDB7-F8C9-4DBB-8FB1-846D70A461DD}" srcId="{AC5F506C-F93A-45D1-938F-79AE53365034}" destId="{DE05C769-E042-4CF0-A431-D13021414D2B}" srcOrd="0" destOrd="0" parTransId="{B10E06D1-A7F4-4FBE-945B-445E01AED874}" sibTransId="{20BD488C-4BDE-4D4E-B90A-F2F5A9B51848}"/>
    <dgm:cxn modelId="{92FEFBBF-C00D-4E26-88C4-0BEA19210CBA}" srcId="{F981E17D-69DB-4A4C-B9BF-CB4394426E7E}" destId="{AC5F506C-F93A-45D1-938F-79AE53365034}" srcOrd="0" destOrd="0" parTransId="{2658110A-A324-469F-AD41-31C8784DCB59}" sibTransId="{2A038657-71C9-4FE0-9B75-C5AB8A8B8490}"/>
    <dgm:cxn modelId="{B7E5F8D3-E629-42B3-9637-37FC82BE2328}" type="presOf" srcId="{44E734FF-03B7-405E-9B13-446262FA0AE9}" destId="{69261C9E-0397-407B-B7FC-9B7D3EBB9AE9}" srcOrd="1" destOrd="0" presId="urn:microsoft.com/office/officeart/2005/8/layout/hierarchy2"/>
    <dgm:cxn modelId="{1F8A3DDE-29D4-4D2B-9596-EE39EEB84A8D}" type="presOf" srcId="{A02E4158-0E8E-4152-B25E-A51F917D793B}" destId="{047FD32B-C394-474F-A95B-08BF44E6C680}" srcOrd="0" destOrd="0" presId="urn:microsoft.com/office/officeart/2005/8/layout/hierarchy2"/>
    <dgm:cxn modelId="{E4CAFAEC-900E-4412-AB2B-9C5093F1554C}" type="presOf" srcId="{4BF9942D-EC17-4E62-93F1-CDD151CC883C}" destId="{DA1133E9-322E-4132-B560-A73A9E214222}" srcOrd="0" destOrd="0" presId="urn:microsoft.com/office/officeart/2005/8/layout/hierarchy2"/>
    <dgm:cxn modelId="{40A932FA-D29F-436A-BB37-2BC176336691}" type="presParOf" srcId="{0D9EE60A-AC8A-402A-A98B-753979B1831E}" destId="{58392739-0A08-45B5-90A6-7F37306397D0}" srcOrd="0" destOrd="0" presId="urn:microsoft.com/office/officeart/2005/8/layout/hierarchy2"/>
    <dgm:cxn modelId="{C192B8CD-5DFF-402D-9904-5C0AC135708A}" type="presParOf" srcId="{58392739-0A08-45B5-90A6-7F37306397D0}" destId="{8A62007C-CAEA-48B8-8E59-6B39F49CDCE3}" srcOrd="0" destOrd="0" presId="urn:microsoft.com/office/officeart/2005/8/layout/hierarchy2"/>
    <dgm:cxn modelId="{050BFF90-43C6-4814-95DA-135532F0E96B}" type="presParOf" srcId="{58392739-0A08-45B5-90A6-7F37306397D0}" destId="{B3CA4FDD-612C-41F8-A515-ECA282FA91D5}" srcOrd="1" destOrd="0" presId="urn:microsoft.com/office/officeart/2005/8/layout/hierarchy2"/>
    <dgm:cxn modelId="{BCEFEFE7-430F-4263-9E5A-99AF2EA42FDC}" type="presParOf" srcId="{B3CA4FDD-612C-41F8-A515-ECA282FA91D5}" destId="{2613A04F-FEFA-48E7-A297-B3C889D0CBC1}" srcOrd="0" destOrd="0" presId="urn:microsoft.com/office/officeart/2005/8/layout/hierarchy2"/>
    <dgm:cxn modelId="{43B48483-F482-44BA-868F-AC3EEC38C487}" type="presParOf" srcId="{2613A04F-FEFA-48E7-A297-B3C889D0CBC1}" destId="{393D599C-D6EF-42A9-AF89-28FA8C369EF1}" srcOrd="0" destOrd="0" presId="urn:microsoft.com/office/officeart/2005/8/layout/hierarchy2"/>
    <dgm:cxn modelId="{F3BFDA9A-BEA3-4BE2-B0D9-1DBAAD6AA8E2}" type="presParOf" srcId="{B3CA4FDD-612C-41F8-A515-ECA282FA91D5}" destId="{2B944088-28B6-4EEE-BD2B-6269D047950B}" srcOrd="1" destOrd="0" presId="urn:microsoft.com/office/officeart/2005/8/layout/hierarchy2"/>
    <dgm:cxn modelId="{2928B18F-11AF-452E-A862-048AFAD4EF57}" type="presParOf" srcId="{2B944088-28B6-4EEE-BD2B-6269D047950B}" destId="{B28AA50D-5BF7-4C34-A793-313CC114417C}" srcOrd="0" destOrd="0" presId="urn:microsoft.com/office/officeart/2005/8/layout/hierarchy2"/>
    <dgm:cxn modelId="{74FE517B-D2EC-45FB-8D3A-74B2EC23E63D}" type="presParOf" srcId="{2B944088-28B6-4EEE-BD2B-6269D047950B}" destId="{6858CDC6-0FF6-452F-80B4-0DC4903D1DDD}" srcOrd="1" destOrd="0" presId="urn:microsoft.com/office/officeart/2005/8/layout/hierarchy2"/>
    <dgm:cxn modelId="{52BBA4D6-6F20-47C6-BF94-69F90BAAF704}" type="presParOf" srcId="{B3CA4FDD-612C-41F8-A515-ECA282FA91D5}" destId="{928F3F34-DEE7-4B68-97CC-C0301BE44F05}" srcOrd="2" destOrd="0" presId="urn:microsoft.com/office/officeart/2005/8/layout/hierarchy2"/>
    <dgm:cxn modelId="{5A428300-BD2E-43C2-B496-38EB0C17E561}" type="presParOf" srcId="{928F3F34-DEE7-4B68-97CC-C0301BE44F05}" destId="{ACC3C81B-0978-4A5F-A713-AF304CAE2058}" srcOrd="0" destOrd="0" presId="urn:microsoft.com/office/officeart/2005/8/layout/hierarchy2"/>
    <dgm:cxn modelId="{1A6D9B11-1746-4269-9820-B7C8C6123941}" type="presParOf" srcId="{B3CA4FDD-612C-41F8-A515-ECA282FA91D5}" destId="{F65D44D1-E9CB-4970-A520-3D6F737775F3}" srcOrd="3" destOrd="0" presId="urn:microsoft.com/office/officeart/2005/8/layout/hierarchy2"/>
    <dgm:cxn modelId="{5F95C78D-89B3-45C1-A2BE-F546A98DF1CA}" type="presParOf" srcId="{F65D44D1-E9CB-4970-A520-3D6F737775F3}" destId="{047FD32B-C394-474F-A95B-08BF44E6C680}" srcOrd="0" destOrd="0" presId="urn:microsoft.com/office/officeart/2005/8/layout/hierarchy2"/>
    <dgm:cxn modelId="{154800B5-A847-4ADA-84C8-8FCCFA31AA49}" type="presParOf" srcId="{F65D44D1-E9CB-4970-A520-3D6F737775F3}" destId="{342D62A6-E474-404C-B238-A8BD7890616A}" srcOrd="1" destOrd="0" presId="urn:microsoft.com/office/officeart/2005/8/layout/hierarchy2"/>
    <dgm:cxn modelId="{4BEAE196-3F8E-4260-9A96-4B1AA2821556}" type="presParOf" srcId="{B3CA4FDD-612C-41F8-A515-ECA282FA91D5}" destId="{0BE6C421-E22C-4633-AFFE-FC6A7A00066D}" srcOrd="4" destOrd="0" presId="urn:microsoft.com/office/officeart/2005/8/layout/hierarchy2"/>
    <dgm:cxn modelId="{0A371D4C-1C99-417E-B8D4-CA6685329AFE}" type="presParOf" srcId="{0BE6C421-E22C-4633-AFFE-FC6A7A00066D}" destId="{69261C9E-0397-407B-B7FC-9B7D3EBB9AE9}" srcOrd="0" destOrd="0" presId="urn:microsoft.com/office/officeart/2005/8/layout/hierarchy2"/>
    <dgm:cxn modelId="{0AE6AC3E-8D3F-4955-92A5-2851B8777F34}" type="presParOf" srcId="{B3CA4FDD-612C-41F8-A515-ECA282FA91D5}" destId="{E521BED7-8E62-4A54-BB1C-9683A0729A2C}" srcOrd="5" destOrd="0" presId="urn:microsoft.com/office/officeart/2005/8/layout/hierarchy2"/>
    <dgm:cxn modelId="{94BD3DAB-A528-43C1-B29C-577BC61AF24F}" type="presParOf" srcId="{E521BED7-8E62-4A54-BB1C-9683A0729A2C}" destId="{DA1133E9-322E-4132-B560-A73A9E214222}" srcOrd="0" destOrd="0" presId="urn:microsoft.com/office/officeart/2005/8/layout/hierarchy2"/>
    <dgm:cxn modelId="{02895AF1-DC17-421E-87B8-C592662C2FF7}" type="presParOf" srcId="{E521BED7-8E62-4A54-BB1C-9683A0729A2C}" destId="{C7DEDF73-91E2-4F17-A53C-2895A2A9111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981E17D-69DB-4A4C-B9BF-CB4394426E7E}"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DE05C769-E042-4CF0-A431-D13021414D2B}">
      <dgm:prSet phldrT="[Text]" custT="1"/>
      <dgm:spPr/>
      <dgm:t>
        <a:bodyPr/>
        <a:lstStyle/>
        <a:p>
          <a:pPr rtl="0"/>
          <a:r>
            <a:rPr lang="fa-IR" sz="1600" dirty="0">
              <a:cs typeface="B Homa" pitchFamily="2" charset="-78"/>
            </a:rPr>
            <a:t>مطالبات قابل وصول</a:t>
          </a:r>
          <a:endParaRPr lang="en-US" sz="1600" dirty="0">
            <a:cs typeface="B Homa" pitchFamily="2" charset="-78"/>
          </a:endParaRPr>
        </a:p>
      </dgm:t>
    </dgm:pt>
    <dgm:pt modelId="{B10E06D1-A7F4-4FBE-945B-445E01AED874}" type="parTrans" cxnId="{8672CDB7-F8C9-4DBB-8FB1-846D70A461DD}">
      <dgm:prSet/>
      <dgm:spPr/>
      <dgm:t>
        <a:bodyPr/>
        <a:lstStyle/>
        <a:p>
          <a:endParaRPr lang="en-US"/>
        </a:p>
      </dgm:t>
    </dgm:pt>
    <dgm:pt modelId="{20BD488C-4BDE-4D4E-B90A-F2F5A9B51848}" type="sibTrans" cxnId="{8672CDB7-F8C9-4DBB-8FB1-846D70A461DD}">
      <dgm:prSet/>
      <dgm:spPr/>
      <dgm:t>
        <a:bodyPr/>
        <a:lstStyle/>
        <a:p>
          <a:endParaRPr lang="en-US"/>
        </a:p>
      </dgm:t>
    </dgm:pt>
    <dgm:pt modelId="{A02E4158-0E8E-4152-B25E-A51F917D793B}">
      <dgm:prSet phldrT="[Text]" custT="1"/>
      <dgm:spPr/>
      <dgm:t>
        <a:bodyPr/>
        <a:lstStyle/>
        <a:p>
          <a:pPr rtl="0"/>
          <a:r>
            <a:rPr lang="fa-IR" sz="1600" dirty="0">
              <a:cs typeface="B Homa" pitchFamily="2" charset="-78"/>
            </a:rPr>
            <a:t>مطالبات غیر قابل وصول</a:t>
          </a:r>
          <a:endParaRPr lang="en-US" sz="1600" dirty="0">
            <a:cs typeface="B Homa" pitchFamily="2" charset="-78"/>
          </a:endParaRPr>
        </a:p>
      </dgm:t>
    </dgm:pt>
    <dgm:pt modelId="{C6D9807D-0BBE-4497-9338-30EBEDEA0C33}" type="parTrans" cxnId="{077C260D-A982-44B3-93C7-7F1F0749EF81}">
      <dgm:prSet/>
      <dgm:spPr/>
      <dgm:t>
        <a:bodyPr/>
        <a:lstStyle/>
        <a:p>
          <a:endParaRPr lang="en-US"/>
        </a:p>
      </dgm:t>
    </dgm:pt>
    <dgm:pt modelId="{AEF7732E-49DA-424F-A5DF-E8D73E8E0D32}" type="sibTrans" cxnId="{077C260D-A982-44B3-93C7-7F1F0749EF81}">
      <dgm:prSet/>
      <dgm:spPr/>
      <dgm:t>
        <a:bodyPr/>
        <a:lstStyle/>
        <a:p>
          <a:endParaRPr lang="en-US"/>
        </a:p>
      </dgm:t>
    </dgm:pt>
    <dgm:pt modelId="{4BF9942D-EC17-4E62-93F1-CDD151CC883C}">
      <dgm:prSet phldrT="[Text]" custT="1"/>
      <dgm:spPr/>
      <dgm:t>
        <a:bodyPr/>
        <a:lstStyle/>
        <a:p>
          <a:pPr rtl="0"/>
          <a:r>
            <a:rPr lang="fa-IR" sz="1600" dirty="0">
              <a:cs typeface="B Homa" pitchFamily="2" charset="-78"/>
            </a:rPr>
            <a:t>مطالبات مشکوک الوصول</a:t>
          </a:r>
          <a:endParaRPr lang="en-US" sz="1600" dirty="0">
            <a:cs typeface="B Homa" pitchFamily="2" charset="-78"/>
          </a:endParaRPr>
        </a:p>
      </dgm:t>
    </dgm:pt>
    <dgm:pt modelId="{44E734FF-03B7-405E-9B13-446262FA0AE9}" type="parTrans" cxnId="{9B0DF25B-2D46-4B90-9DFA-5672B7D3025A}">
      <dgm:prSet/>
      <dgm:spPr/>
      <dgm:t>
        <a:bodyPr/>
        <a:lstStyle/>
        <a:p>
          <a:endParaRPr lang="en-US"/>
        </a:p>
      </dgm:t>
    </dgm:pt>
    <dgm:pt modelId="{EEAE9528-8C1A-4CA9-A404-566857C1EA45}" type="sibTrans" cxnId="{9B0DF25B-2D46-4B90-9DFA-5672B7D3025A}">
      <dgm:prSet/>
      <dgm:spPr/>
      <dgm:t>
        <a:bodyPr/>
        <a:lstStyle/>
        <a:p>
          <a:endParaRPr lang="en-US"/>
        </a:p>
      </dgm:t>
    </dgm:pt>
    <dgm:pt modelId="{AC5F506C-F93A-45D1-938F-79AE53365034}">
      <dgm:prSet phldrT="[Text]" custT="1"/>
      <dgm:spPr/>
      <dgm:t>
        <a:bodyPr/>
        <a:lstStyle/>
        <a:p>
          <a:r>
            <a:rPr lang="fa-IR" sz="1800" dirty="0">
              <a:cs typeface="B Homa" pitchFamily="2" charset="-78"/>
            </a:rPr>
            <a:t>انواع مطالبات از لحاظ قابلیت وصول</a:t>
          </a:r>
          <a:endParaRPr lang="en-US" sz="1800" dirty="0">
            <a:cs typeface="B Homa" pitchFamily="2" charset="-78"/>
          </a:endParaRPr>
        </a:p>
      </dgm:t>
    </dgm:pt>
    <dgm:pt modelId="{2A038657-71C9-4FE0-9B75-C5AB8A8B8490}" type="sibTrans" cxnId="{92FEFBBF-C00D-4E26-88C4-0BEA19210CBA}">
      <dgm:prSet/>
      <dgm:spPr/>
      <dgm:t>
        <a:bodyPr/>
        <a:lstStyle/>
        <a:p>
          <a:endParaRPr lang="en-US"/>
        </a:p>
      </dgm:t>
    </dgm:pt>
    <dgm:pt modelId="{2658110A-A324-469F-AD41-31C8784DCB59}" type="parTrans" cxnId="{92FEFBBF-C00D-4E26-88C4-0BEA19210CBA}">
      <dgm:prSet/>
      <dgm:spPr/>
      <dgm:t>
        <a:bodyPr/>
        <a:lstStyle/>
        <a:p>
          <a:endParaRPr lang="en-US"/>
        </a:p>
      </dgm:t>
    </dgm:pt>
    <dgm:pt modelId="{0D9EE60A-AC8A-402A-A98B-753979B1831E}" type="pres">
      <dgm:prSet presAssocID="{F981E17D-69DB-4A4C-B9BF-CB4394426E7E}" presName="diagram" presStyleCnt="0">
        <dgm:presLayoutVars>
          <dgm:chPref val="1"/>
          <dgm:dir val="rev"/>
          <dgm:animOne val="branch"/>
          <dgm:animLvl val="lvl"/>
          <dgm:resizeHandles val="exact"/>
        </dgm:presLayoutVars>
      </dgm:prSet>
      <dgm:spPr/>
    </dgm:pt>
    <dgm:pt modelId="{58392739-0A08-45B5-90A6-7F37306397D0}" type="pres">
      <dgm:prSet presAssocID="{AC5F506C-F93A-45D1-938F-79AE53365034}" presName="root1" presStyleCnt="0"/>
      <dgm:spPr/>
    </dgm:pt>
    <dgm:pt modelId="{8A62007C-CAEA-48B8-8E59-6B39F49CDCE3}" type="pres">
      <dgm:prSet presAssocID="{AC5F506C-F93A-45D1-938F-79AE53365034}" presName="LevelOneTextNode" presStyleLbl="node0" presStyleIdx="0" presStyleCnt="1" custScaleX="49842" custScaleY="78645">
        <dgm:presLayoutVars>
          <dgm:chPref val="3"/>
        </dgm:presLayoutVars>
      </dgm:prSet>
      <dgm:spPr/>
    </dgm:pt>
    <dgm:pt modelId="{B3CA4FDD-612C-41F8-A515-ECA282FA91D5}" type="pres">
      <dgm:prSet presAssocID="{AC5F506C-F93A-45D1-938F-79AE53365034}" presName="level2hierChild" presStyleCnt="0"/>
      <dgm:spPr/>
    </dgm:pt>
    <dgm:pt modelId="{2613A04F-FEFA-48E7-A297-B3C889D0CBC1}" type="pres">
      <dgm:prSet presAssocID="{B10E06D1-A7F4-4FBE-945B-445E01AED874}" presName="conn2-1" presStyleLbl="parChTrans1D2" presStyleIdx="0" presStyleCnt="3"/>
      <dgm:spPr/>
    </dgm:pt>
    <dgm:pt modelId="{393D599C-D6EF-42A9-AF89-28FA8C369EF1}" type="pres">
      <dgm:prSet presAssocID="{B10E06D1-A7F4-4FBE-945B-445E01AED874}" presName="connTx" presStyleLbl="parChTrans1D2" presStyleIdx="0" presStyleCnt="3"/>
      <dgm:spPr/>
    </dgm:pt>
    <dgm:pt modelId="{2B944088-28B6-4EEE-BD2B-6269D047950B}" type="pres">
      <dgm:prSet presAssocID="{DE05C769-E042-4CF0-A431-D13021414D2B}" presName="root2" presStyleCnt="0"/>
      <dgm:spPr/>
    </dgm:pt>
    <dgm:pt modelId="{B28AA50D-5BF7-4C34-A793-313CC114417C}" type="pres">
      <dgm:prSet presAssocID="{DE05C769-E042-4CF0-A431-D13021414D2B}" presName="LevelTwoTextNode" presStyleLbl="node2" presStyleIdx="0" presStyleCnt="3" custScaleX="84137" custScaleY="30141" custLinFactNeighborX="-12861" custLinFactNeighborY="-2728">
        <dgm:presLayoutVars>
          <dgm:chPref val="3"/>
        </dgm:presLayoutVars>
      </dgm:prSet>
      <dgm:spPr/>
    </dgm:pt>
    <dgm:pt modelId="{6858CDC6-0FF6-452F-80B4-0DC4903D1DDD}" type="pres">
      <dgm:prSet presAssocID="{DE05C769-E042-4CF0-A431-D13021414D2B}" presName="level3hierChild" presStyleCnt="0"/>
      <dgm:spPr/>
    </dgm:pt>
    <dgm:pt modelId="{928F3F34-DEE7-4B68-97CC-C0301BE44F05}" type="pres">
      <dgm:prSet presAssocID="{C6D9807D-0BBE-4497-9338-30EBEDEA0C33}" presName="conn2-1" presStyleLbl="parChTrans1D2" presStyleIdx="1" presStyleCnt="3"/>
      <dgm:spPr/>
    </dgm:pt>
    <dgm:pt modelId="{ACC3C81B-0978-4A5F-A713-AF304CAE2058}" type="pres">
      <dgm:prSet presAssocID="{C6D9807D-0BBE-4497-9338-30EBEDEA0C33}" presName="connTx" presStyleLbl="parChTrans1D2" presStyleIdx="1" presStyleCnt="3"/>
      <dgm:spPr/>
    </dgm:pt>
    <dgm:pt modelId="{F65D44D1-E9CB-4970-A520-3D6F737775F3}" type="pres">
      <dgm:prSet presAssocID="{A02E4158-0E8E-4152-B25E-A51F917D793B}" presName="root2" presStyleCnt="0"/>
      <dgm:spPr/>
    </dgm:pt>
    <dgm:pt modelId="{047FD32B-C394-474F-A95B-08BF44E6C680}" type="pres">
      <dgm:prSet presAssocID="{A02E4158-0E8E-4152-B25E-A51F917D793B}" presName="LevelTwoTextNode" presStyleLbl="node2" presStyleIdx="1" presStyleCnt="3" custScaleX="84137" custScaleY="30141" custLinFactNeighborX="-12861" custLinFactNeighborY="-2728">
        <dgm:presLayoutVars>
          <dgm:chPref val="3"/>
        </dgm:presLayoutVars>
      </dgm:prSet>
      <dgm:spPr/>
    </dgm:pt>
    <dgm:pt modelId="{342D62A6-E474-404C-B238-A8BD7890616A}" type="pres">
      <dgm:prSet presAssocID="{A02E4158-0E8E-4152-B25E-A51F917D793B}" presName="level3hierChild" presStyleCnt="0"/>
      <dgm:spPr/>
    </dgm:pt>
    <dgm:pt modelId="{0BE6C421-E22C-4633-AFFE-FC6A7A00066D}" type="pres">
      <dgm:prSet presAssocID="{44E734FF-03B7-405E-9B13-446262FA0AE9}" presName="conn2-1" presStyleLbl="parChTrans1D2" presStyleIdx="2" presStyleCnt="3"/>
      <dgm:spPr/>
    </dgm:pt>
    <dgm:pt modelId="{69261C9E-0397-407B-B7FC-9B7D3EBB9AE9}" type="pres">
      <dgm:prSet presAssocID="{44E734FF-03B7-405E-9B13-446262FA0AE9}" presName="connTx" presStyleLbl="parChTrans1D2" presStyleIdx="2" presStyleCnt="3"/>
      <dgm:spPr/>
    </dgm:pt>
    <dgm:pt modelId="{E521BED7-8E62-4A54-BB1C-9683A0729A2C}" type="pres">
      <dgm:prSet presAssocID="{4BF9942D-EC17-4E62-93F1-CDD151CC883C}" presName="root2" presStyleCnt="0"/>
      <dgm:spPr/>
    </dgm:pt>
    <dgm:pt modelId="{DA1133E9-322E-4132-B560-A73A9E214222}" type="pres">
      <dgm:prSet presAssocID="{4BF9942D-EC17-4E62-93F1-CDD151CC883C}" presName="LevelTwoTextNode" presStyleLbl="node2" presStyleIdx="2" presStyleCnt="3" custScaleX="84137" custScaleY="30141" custLinFactNeighborX="-12861" custLinFactNeighborY="-2728">
        <dgm:presLayoutVars>
          <dgm:chPref val="3"/>
        </dgm:presLayoutVars>
      </dgm:prSet>
      <dgm:spPr/>
    </dgm:pt>
    <dgm:pt modelId="{C7DEDF73-91E2-4F17-A53C-2895A2A91110}" type="pres">
      <dgm:prSet presAssocID="{4BF9942D-EC17-4E62-93F1-CDD151CC883C}" presName="level3hierChild" presStyleCnt="0"/>
      <dgm:spPr/>
    </dgm:pt>
  </dgm:ptLst>
  <dgm:cxnLst>
    <dgm:cxn modelId="{077C260D-A982-44B3-93C7-7F1F0749EF81}" srcId="{AC5F506C-F93A-45D1-938F-79AE53365034}" destId="{A02E4158-0E8E-4152-B25E-A51F917D793B}" srcOrd="1" destOrd="0" parTransId="{C6D9807D-0BBE-4497-9338-30EBEDEA0C33}" sibTransId="{AEF7732E-49DA-424F-A5DF-E8D73E8E0D32}"/>
    <dgm:cxn modelId="{CBE10C17-8AEB-4EA7-B92C-DAF8684D014B}" type="presOf" srcId="{C6D9807D-0BBE-4497-9338-30EBEDEA0C33}" destId="{928F3F34-DEE7-4B68-97CC-C0301BE44F05}" srcOrd="0" destOrd="0" presId="urn:microsoft.com/office/officeart/2005/8/layout/hierarchy2"/>
    <dgm:cxn modelId="{9B0DF25B-2D46-4B90-9DFA-5672B7D3025A}" srcId="{AC5F506C-F93A-45D1-938F-79AE53365034}" destId="{4BF9942D-EC17-4E62-93F1-CDD151CC883C}" srcOrd="2" destOrd="0" parTransId="{44E734FF-03B7-405E-9B13-446262FA0AE9}" sibTransId="{EEAE9528-8C1A-4CA9-A404-566857C1EA45}"/>
    <dgm:cxn modelId="{3ECD1360-7151-4289-8057-643811217E49}" type="presOf" srcId="{F981E17D-69DB-4A4C-B9BF-CB4394426E7E}" destId="{0D9EE60A-AC8A-402A-A98B-753979B1831E}" srcOrd="0" destOrd="0" presId="urn:microsoft.com/office/officeart/2005/8/layout/hierarchy2"/>
    <dgm:cxn modelId="{9C21BE41-A0D4-484A-9AB3-698DEEAC786A}" type="presOf" srcId="{C6D9807D-0BBE-4497-9338-30EBEDEA0C33}" destId="{ACC3C81B-0978-4A5F-A713-AF304CAE2058}" srcOrd="1" destOrd="0" presId="urn:microsoft.com/office/officeart/2005/8/layout/hierarchy2"/>
    <dgm:cxn modelId="{8CE8B478-97E7-4CDB-8EF4-2518A6FE8EB7}" type="presOf" srcId="{44E734FF-03B7-405E-9B13-446262FA0AE9}" destId="{0BE6C421-E22C-4633-AFFE-FC6A7A00066D}" srcOrd="0" destOrd="0" presId="urn:microsoft.com/office/officeart/2005/8/layout/hierarchy2"/>
    <dgm:cxn modelId="{E0771181-1DFC-4737-8E03-EFA3547D2CD3}" type="presOf" srcId="{4BF9942D-EC17-4E62-93F1-CDD151CC883C}" destId="{DA1133E9-322E-4132-B560-A73A9E214222}" srcOrd="0" destOrd="0" presId="urn:microsoft.com/office/officeart/2005/8/layout/hierarchy2"/>
    <dgm:cxn modelId="{2740E586-20F0-41E2-B753-8B95BC5F4E56}" type="presOf" srcId="{44E734FF-03B7-405E-9B13-446262FA0AE9}" destId="{69261C9E-0397-407B-B7FC-9B7D3EBB9AE9}" srcOrd="1" destOrd="0" presId="urn:microsoft.com/office/officeart/2005/8/layout/hierarchy2"/>
    <dgm:cxn modelId="{A8DBA290-C383-4721-8336-DFD0D9123F3F}" type="presOf" srcId="{AC5F506C-F93A-45D1-938F-79AE53365034}" destId="{8A62007C-CAEA-48B8-8E59-6B39F49CDCE3}" srcOrd="0" destOrd="0" presId="urn:microsoft.com/office/officeart/2005/8/layout/hierarchy2"/>
    <dgm:cxn modelId="{A9088193-5CAF-43DF-9A12-EA508CBAA8A7}" type="presOf" srcId="{A02E4158-0E8E-4152-B25E-A51F917D793B}" destId="{047FD32B-C394-474F-A95B-08BF44E6C680}" srcOrd="0" destOrd="0" presId="urn:microsoft.com/office/officeart/2005/8/layout/hierarchy2"/>
    <dgm:cxn modelId="{8672CDB7-F8C9-4DBB-8FB1-846D70A461DD}" srcId="{AC5F506C-F93A-45D1-938F-79AE53365034}" destId="{DE05C769-E042-4CF0-A431-D13021414D2B}" srcOrd="0" destOrd="0" parTransId="{B10E06D1-A7F4-4FBE-945B-445E01AED874}" sibTransId="{20BD488C-4BDE-4D4E-B90A-F2F5A9B51848}"/>
    <dgm:cxn modelId="{92FEFBBF-C00D-4E26-88C4-0BEA19210CBA}" srcId="{F981E17D-69DB-4A4C-B9BF-CB4394426E7E}" destId="{AC5F506C-F93A-45D1-938F-79AE53365034}" srcOrd="0" destOrd="0" parTransId="{2658110A-A324-469F-AD41-31C8784DCB59}" sibTransId="{2A038657-71C9-4FE0-9B75-C5AB8A8B8490}"/>
    <dgm:cxn modelId="{4FEE0DCA-A945-4A84-9D22-1AC1ACE01120}" type="presOf" srcId="{B10E06D1-A7F4-4FBE-945B-445E01AED874}" destId="{2613A04F-FEFA-48E7-A297-B3C889D0CBC1}" srcOrd="0" destOrd="0" presId="urn:microsoft.com/office/officeart/2005/8/layout/hierarchy2"/>
    <dgm:cxn modelId="{C7A245D1-7B0D-4D18-A1D4-2F3941441A03}" type="presOf" srcId="{DE05C769-E042-4CF0-A431-D13021414D2B}" destId="{B28AA50D-5BF7-4C34-A793-313CC114417C}" srcOrd="0" destOrd="0" presId="urn:microsoft.com/office/officeart/2005/8/layout/hierarchy2"/>
    <dgm:cxn modelId="{55FA1AD8-7A78-40F4-B04D-20F7B4FD8281}" type="presOf" srcId="{B10E06D1-A7F4-4FBE-945B-445E01AED874}" destId="{393D599C-D6EF-42A9-AF89-28FA8C369EF1}" srcOrd="1" destOrd="0" presId="urn:microsoft.com/office/officeart/2005/8/layout/hierarchy2"/>
    <dgm:cxn modelId="{883870A2-CC27-421A-B492-7DEBF3EC8CE1}" type="presParOf" srcId="{0D9EE60A-AC8A-402A-A98B-753979B1831E}" destId="{58392739-0A08-45B5-90A6-7F37306397D0}" srcOrd="0" destOrd="0" presId="urn:microsoft.com/office/officeart/2005/8/layout/hierarchy2"/>
    <dgm:cxn modelId="{D4E4ACEB-5140-40A1-865F-A8E0AC4C25C1}" type="presParOf" srcId="{58392739-0A08-45B5-90A6-7F37306397D0}" destId="{8A62007C-CAEA-48B8-8E59-6B39F49CDCE3}" srcOrd="0" destOrd="0" presId="urn:microsoft.com/office/officeart/2005/8/layout/hierarchy2"/>
    <dgm:cxn modelId="{F1FEEDEC-86CF-4A7B-9050-9F593F822D1E}" type="presParOf" srcId="{58392739-0A08-45B5-90A6-7F37306397D0}" destId="{B3CA4FDD-612C-41F8-A515-ECA282FA91D5}" srcOrd="1" destOrd="0" presId="urn:microsoft.com/office/officeart/2005/8/layout/hierarchy2"/>
    <dgm:cxn modelId="{65391F81-8825-4A49-8703-B3FA11727B08}" type="presParOf" srcId="{B3CA4FDD-612C-41F8-A515-ECA282FA91D5}" destId="{2613A04F-FEFA-48E7-A297-B3C889D0CBC1}" srcOrd="0" destOrd="0" presId="urn:microsoft.com/office/officeart/2005/8/layout/hierarchy2"/>
    <dgm:cxn modelId="{AFF1FE95-D204-4DCE-B217-C416A57D4E6D}" type="presParOf" srcId="{2613A04F-FEFA-48E7-A297-B3C889D0CBC1}" destId="{393D599C-D6EF-42A9-AF89-28FA8C369EF1}" srcOrd="0" destOrd="0" presId="urn:microsoft.com/office/officeart/2005/8/layout/hierarchy2"/>
    <dgm:cxn modelId="{B4402F8B-CC6F-4CF9-97CF-D65E956844F5}" type="presParOf" srcId="{B3CA4FDD-612C-41F8-A515-ECA282FA91D5}" destId="{2B944088-28B6-4EEE-BD2B-6269D047950B}" srcOrd="1" destOrd="0" presId="urn:microsoft.com/office/officeart/2005/8/layout/hierarchy2"/>
    <dgm:cxn modelId="{C58D98E6-12A5-4402-82BD-92B356716FE0}" type="presParOf" srcId="{2B944088-28B6-4EEE-BD2B-6269D047950B}" destId="{B28AA50D-5BF7-4C34-A793-313CC114417C}" srcOrd="0" destOrd="0" presId="urn:microsoft.com/office/officeart/2005/8/layout/hierarchy2"/>
    <dgm:cxn modelId="{F3543F1C-6CB7-41CA-BAE6-A147FC774564}" type="presParOf" srcId="{2B944088-28B6-4EEE-BD2B-6269D047950B}" destId="{6858CDC6-0FF6-452F-80B4-0DC4903D1DDD}" srcOrd="1" destOrd="0" presId="urn:microsoft.com/office/officeart/2005/8/layout/hierarchy2"/>
    <dgm:cxn modelId="{083CFF0B-B248-4181-9F3E-05C7BD7248CD}" type="presParOf" srcId="{B3CA4FDD-612C-41F8-A515-ECA282FA91D5}" destId="{928F3F34-DEE7-4B68-97CC-C0301BE44F05}" srcOrd="2" destOrd="0" presId="urn:microsoft.com/office/officeart/2005/8/layout/hierarchy2"/>
    <dgm:cxn modelId="{6337D9E2-749F-4D6B-97F3-5DBA7E1AA428}" type="presParOf" srcId="{928F3F34-DEE7-4B68-97CC-C0301BE44F05}" destId="{ACC3C81B-0978-4A5F-A713-AF304CAE2058}" srcOrd="0" destOrd="0" presId="urn:microsoft.com/office/officeart/2005/8/layout/hierarchy2"/>
    <dgm:cxn modelId="{43F6D699-18AF-4F8D-B2E7-48502D70EA67}" type="presParOf" srcId="{B3CA4FDD-612C-41F8-A515-ECA282FA91D5}" destId="{F65D44D1-E9CB-4970-A520-3D6F737775F3}" srcOrd="3" destOrd="0" presId="urn:microsoft.com/office/officeart/2005/8/layout/hierarchy2"/>
    <dgm:cxn modelId="{7D00C48B-DAE7-452F-8019-FB48D60D8F05}" type="presParOf" srcId="{F65D44D1-E9CB-4970-A520-3D6F737775F3}" destId="{047FD32B-C394-474F-A95B-08BF44E6C680}" srcOrd="0" destOrd="0" presId="urn:microsoft.com/office/officeart/2005/8/layout/hierarchy2"/>
    <dgm:cxn modelId="{84E6F2F8-38FE-47A7-9359-9A21B9D08D4B}" type="presParOf" srcId="{F65D44D1-E9CB-4970-A520-3D6F737775F3}" destId="{342D62A6-E474-404C-B238-A8BD7890616A}" srcOrd="1" destOrd="0" presId="urn:microsoft.com/office/officeart/2005/8/layout/hierarchy2"/>
    <dgm:cxn modelId="{6CE3DDAB-04EB-41AB-9A28-4DACB5CCBB2E}" type="presParOf" srcId="{B3CA4FDD-612C-41F8-A515-ECA282FA91D5}" destId="{0BE6C421-E22C-4633-AFFE-FC6A7A00066D}" srcOrd="4" destOrd="0" presId="urn:microsoft.com/office/officeart/2005/8/layout/hierarchy2"/>
    <dgm:cxn modelId="{D569DBB8-547A-4B5A-80E9-908BAE70DE4E}" type="presParOf" srcId="{0BE6C421-E22C-4633-AFFE-FC6A7A00066D}" destId="{69261C9E-0397-407B-B7FC-9B7D3EBB9AE9}" srcOrd="0" destOrd="0" presId="urn:microsoft.com/office/officeart/2005/8/layout/hierarchy2"/>
    <dgm:cxn modelId="{C8786BDB-E3AD-4638-A291-AD8BC4E82C08}" type="presParOf" srcId="{B3CA4FDD-612C-41F8-A515-ECA282FA91D5}" destId="{E521BED7-8E62-4A54-BB1C-9683A0729A2C}" srcOrd="5" destOrd="0" presId="urn:microsoft.com/office/officeart/2005/8/layout/hierarchy2"/>
    <dgm:cxn modelId="{2B38DC5E-EA56-4AAB-B456-AD23B0BBD91A}" type="presParOf" srcId="{E521BED7-8E62-4A54-BB1C-9683A0729A2C}" destId="{DA1133E9-322E-4132-B560-A73A9E214222}" srcOrd="0" destOrd="0" presId="urn:microsoft.com/office/officeart/2005/8/layout/hierarchy2"/>
    <dgm:cxn modelId="{D7E11730-8B57-4966-B3B0-5CFB046DF8FA}" type="presParOf" srcId="{E521BED7-8E62-4A54-BB1C-9683A0729A2C}" destId="{C7DEDF73-91E2-4F17-A53C-2895A2A9111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981E17D-69DB-4A4C-B9BF-CB4394426E7E}" type="doc">
      <dgm:prSet loTypeId="urn:microsoft.com/office/officeart/2008/layout/HalfCircleOrganizationChart" loCatId="hierarchy" qsTypeId="urn:microsoft.com/office/officeart/2005/8/quickstyle/simple4" qsCatId="simple" csTypeId="urn:microsoft.com/office/officeart/2005/8/colors/colorful1" csCatId="colorful" phldr="1"/>
      <dgm:spPr/>
      <dgm:t>
        <a:bodyPr/>
        <a:lstStyle/>
        <a:p>
          <a:endParaRPr lang="en-US"/>
        </a:p>
      </dgm:t>
    </dgm:pt>
    <dgm:pt modelId="{A02E4158-0E8E-4152-B25E-A51F917D793B}">
      <dgm:prSet phldrT="[Text]" custT="1"/>
      <dgm:spPr/>
      <dgm:t>
        <a:bodyPr/>
        <a:lstStyle/>
        <a:p>
          <a:pPr rtl="0"/>
          <a:r>
            <a:rPr lang="fa-IR" sz="1600" dirty="0">
              <a:cs typeface="B Homa" pitchFamily="2" charset="-78"/>
            </a:rPr>
            <a:t>ذخیره گیری</a:t>
          </a:r>
          <a:endParaRPr lang="en-US" sz="1600" dirty="0">
            <a:cs typeface="B Homa" pitchFamily="2" charset="-78"/>
          </a:endParaRPr>
        </a:p>
      </dgm:t>
    </dgm:pt>
    <dgm:pt modelId="{C6D9807D-0BBE-4497-9338-30EBEDEA0C33}" type="parTrans" cxnId="{077C260D-A982-44B3-93C7-7F1F0749EF81}">
      <dgm:prSet/>
      <dgm:spPr/>
      <dgm:t>
        <a:bodyPr/>
        <a:lstStyle/>
        <a:p>
          <a:endParaRPr lang="en-US"/>
        </a:p>
      </dgm:t>
    </dgm:pt>
    <dgm:pt modelId="{AEF7732E-49DA-424F-A5DF-E8D73E8E0D32}" type="sibTrans" cxnId="{077C260D-A982-44B3-93C7-7F1F0749EF81}">
      <dgm:prSet/>
      <dgm:spPr/>
      <dgm:t>
        <a:bodyPr/>
        <a:lstStyle/>
        <a:p>
          <a:endParaRPr lang="en-US"/>
        </a:p>
      </dgm:t>
    </dgm:pt>
    <dgm:pt modelId="{4BF9942D-EC17-4E62-93F1-CDD151CC883C}">
      <dgm:prSet phldrT="[Text]" custT="1"/>
      <dgm:spPr/>
      <dgm:t>
        <a:bodyPr/>
        <a:lstStyle/>
        <a:p>
          <a:pPr rtl="0"/>
          <a:r>
            <a:rPr lang="fa-IR" sz="1600" dirty="0">
              <a:cs typeface="B Homa" pitchFamily="2" charset="-78"/>
            </a:rPr>
            <a:t>حذف مستقیم</a:t>
          </a:r>
          <a:endParaRPr lang="en-US" sz="1600" dirty="0">
            <a:cs typeface="B Homa" pitchFamily="2" charset="-78"/>
          </a:endParaRPr>
        </a:p>
      </dgm:t>
    </dgm:pt>
    <dgm:pt modelId="{44E734FF-03B7-405E-9B13-446262FA0AE9}" type="parTrans" cxnId="{9B0DF25B-2D46-4B90-9DFA-5672B7D3025A}">
      <dgm:prSet/>
      <dgm:spPr/>
      <dgm:t>
        <a:bodyPr/>
        <a:lstStyle/>
        <a:p>
          <a:endParaRPr lang="en-US"/>
        </a:p>
      </dgm:t>
    </dgm:pt>
    <dgm:pt modelId="{EEAE9528-8C1A-4CA9-A404-566857C1EA45}" type="sibTrans" cxnId="{9B0DF25B-2D46-4B90-9DFA-5672B7D3025A}">
      <dgm:prSet/>
      <dgm:spPr/>
      <dgm:t>
        <a:bodyPr/>
        <a:lstStyle/>
        <a:p>
          <a:endParaRPr lang="en-US"/>
        </a:p>
      </dgm:t>
    </dgm:pt>
    <dgm:pt modelId="{AC5F506C-F93A-45D1-938F-79AE53365034}">
      <dgm:prSet phldrT="[Text]" custT="1"/>
      <dgm:spPr/>
      <dgm:t>
        <a:bodyPr/>
        <a:lstStyle/>
        <a:p>
          <a:r>
            <a:rPr lang="fa-IR" sz="1800" dirty="0">
              <a:cs typeface="B Homa" pitchFamily="2" charset="-78"/>
            </a:rPr>
            <a:t>روشهای سوخت مطالبات</a:t>
          </a:r>
          <a:endParaRPr lang="en-US" sz="1800" dirty="0">
            <a:cs typeface="B Homa" pitchFamily="2" charset="-78"/>
          </a:endParaRPr>
        </a:p>
      </dgm:t>
    </dgm:pt>
    <dgm:pt modelId="{2A038657-71C9-4FE0-9B75-C5AB8A8B8490}" type="sibTrans" cxnId="{92FEFBBF-C00D-4E26-88C4-0BEA19210CBA}">
      <dgm:prSet/>
      <dgm:spPr/>
      <dgm:t>
        <a:bodyPr/>
        <a:lstStyle/>
        <a:p>
          <a:endParaRPr lang="en-US"/>
        </a:p>
      </dgm:t>
    </dgm:pt>
    <dgm:pt modelId="{2658110A-A324-469F-AD41-31C8784DCB59}" type="parTrans" cxnId="{92FEFBBF-C00D-4E26-88C4-0BEA19210CBA}">
      <dgm:prSet/>
      <dgm:spPr/>
      <dgm:t>
        <a:bodyPr/>
        <a:lstStyle/>
        <a:p>
          <a:endParaRPr lang="en-US"/>
        </a:p>
      </dgm:t>
    </dgm:pt>
    <dgm:pt modelId="{89FB36E4-BC1B-4B21-9845-5AACB22AB100}" type="pres">
      <dgm:prSet presAssocID="{F981E17D-69DB-4A4C-B9BF-CB4394426E7E}" presName="Name0" presStyleCnt="0">
        <dgm:presLayoutVars>
          <dgm:orgChart val="1"/>
          <dgm:chPref val="1"/>
          <dgm:dir/>
          <dgm:animOne val="branch"/>
          <dgm:animLvl val="lvl"/>
          <dgm:resizeHandles/>
        </dgm:presLayoutVars>
      </dgm:prSet>
      <dgm:spPr/>
    </dgm:pt>
    <dgm:pt modelId="{CAB5E45B-97BD-4BFA-9164-F0054CB85B11}" type="pres">
      <dgm:prSet presAssocID="{AC5F506C-F93A-45D1-938F-79AE53365034}" presName="hierRoot1" presStyleCnt="0">
        <dgm:presLayoutVars>
          <dgm:hierBranch val="init"/>
        </dgm:presLayoutVars>
      </dgm:prSet>
      <dgm:spPr/>
    </dgm:pt>
    <dgm:pt modelId="{2CBD4D81-8242-4034-BFEB-2D70BEE8AEB6}" type="pres">
      <dgm:prSet presAssocID="{AC5F506C-F93A-45D1-938F-79AE53365034}" presName="rootComposite1" presStyleCnt="0"/>
      <dgm:spPr/>
    </dgm:pt>
    <dgm:pt modelId="{EDC16F60-18E4-4D6E-B5AA-E1852C36B103}" type="pres">
      <dgm:prSet presAssocID="{AC5F506C-F93A-45D1-938F-79AE53365034}" presName="rootText1" presStyleLbl="alignAcc1" presStyleIdx="0" presStyleCnt="0" custScaleX="207280">
        <dgm:presLayoutVars>
          <dgm:chPref val="3"/>
        </dgm:presLayoutVars>
      </dgm:prSet>
      <dgm:spPr/>
    </dgm:pt>
    <dgm:pt modelId="{BB614DF5-FF7A-4620-A7FF-9358121A7D74}" type="pres">
      <dgm:prSet presAssocID="{AC5F506C-F93A-45D1-938F-79AE53365034}" presName="topArc1" presStyleLbl="parChTrans1D1" presStyleIdx="0" presStyleCnt="6"/>
      <dgm:spPr/>
    </dgm:pt>
    <dgm:pt modelId="{C8D7737E-DB1B-4EFE-B98C-578EFF263863}" type="pres">
      <dgm:prSet presAssocID="{AC5F506C-F93A-45D1-938F-79AE53365034}" presName="bottomArc1" presStyleLbl="parChTrans1D1" presStyleIdx="1" presStyleCnt="6"/>
      <dgm:spPr/>
    </dgm:pt>
    <dgm:pt modelId="{40FD67D4-0E95-4C72-BE52-5B4F7AB50161}" type="pres">
      <dgm:prSet presAssocID="{AC5F506C-F93A-45D1-938F-79AE53365034}" presName="topConnNode1" presStyleLbl="node1" presStyleIdx="0" presStyleCnt="0"/>
      <dgm:spPr/>
    </dgm:pt>
    <dgm:pt modelId="{73D942FA-0D92-4D52-89AF-76731D3BF9A6}" type="pres">
      <dgm:prSet presAssocID="{AC5F506C-F93A-45D1-938F-79AE53365034}" presName="hierChild2" presStyleCnt="0"/>
      <dgm:spPr/>
    </dgm:pt>
    <dgm:pt modelId="{A104A084-E390-452C-9FBD-22AA0F4A6AAD}" type="pres">
      <dgm:prSet presAssocID="{C6D9807D-0BBE-4497-9338-30EBEDEA0C33}" presName="Name28" presStyleLbl="parChTrans1D2" presStyleIdx="0" presStyleCnt="2"/>
      <dgm:spPr/>
    </dgm:pt>
    <dgm:pt modelId="{15B96617-7B77-497B-B23F-5F764304F4DF}" type="pres">
      <dgm:prSet presAssocID="{A02E4158-0E8E-4152-B25E-A51F917D793B}" presName="hierRoot2" presStyleCnt="0">
        <dgm:presLayoutVars>
          <dgm:hierBranch val="init"/>
        </dgm:presLayoutVars>
      </dgm:prSet>
      <dgm:spPr/>
    </dgm:pt>
    <dgm:pt modelId="{657F34C9-62E0-4C88-BC48-C6DC1462AA67}" type="pres">
      <dgm:prSet presAssocID="{A02E4158-0E8E-4152-B25E-A51F917D793B}" presName="rootComposite2" presStyleCnt="0"/>
      <dgm:spPr/>
    </dgm:pt>
    <dgm:pt modelId="{7716A407-9123-48D5-B5D8-5EC622A5661D}" type="pres">
      <dgm:prSet presAssocID="{A02E4158-0E8E-4152-B25E-A51F917D793B}" presName="rootText2" presStyleLbl="alignAcc1" presStyleIdx="0" presStyleCnt="0" custScaleX="168141">
        <dgm:presLayoutVars>
          <dgm:chPref val="3"/>
        </dgm:presLayoutVars>
      </dgm:prSet>
      <dgm:spPr/>
    </dgm:pt>
    <dgm:pt modelId="{168298A6-8346-4493-B12A-1D029A95B617}" type="pres">
      <dgm:prSet presAssocID="{A02E4158-0E8E-4152-B25E-A51F917D793B}" presName="topArc2" presStyleLbl="parChTrans1D1" presStyleIdx="2" presStyleCnt="6"/>
      <dgm:spPr/>
    </dgm:pt>
    <dgm:pt modelId="{538F7842-836D-4315-93A9-8C6B41B4FCBD}" type="pres">
      <dgm:prSet presAssocID="{A02E4158-0E8E-4152-B25E-A51F917D793B}" presName="bottomArc2" presStyleLbl="parChTrans1D1" presStyleIdx="3" presStyleCnt="6"/>
      <dgm:spPr/>
    </dgm:pt>
    <dgm:pt modelId="{0225C844-3BEC-4913-9114-B1D03737B2A0}" type="pres">
      <dgm:prSet presAssocID="{A02E4158-0E8E-4152-B25E-A51F917D793B}" presName="topConnNode2" presStyleLbl="node2" presStyleIdx="0" presStyleCnt="0"/>
      <dgm:spPr/>
    </dgm:pt>
    <dgm:pt modelId="{2ECCA502-0D96-4CCE-8D85-D2180BB2E22E}" type="pres">
      <dgm:prSet presAssocID="{A02E4158-0E8E-4152-B25E-A51F917D793B}" presName="hierChild4" presStyleCnt="0"/>
      <dgm:spPr/>
    </dgm:pt>
    <dgm:pt modelId="{EE665495-A718-4651-BBC1-3627590E2E9A}" type="pres">
      <dgm:prSet presAssocID="{A02E4158-0E8E-4152-B25E-A51F917D793B}" presName="hierChild5" presStyleCnt="0"/>
      <dgm:spPr/>
    </dgm:pt>
    <dgm:pt modelId="{CE2FC25A-4474-402A-AAE8-008EDC613218}" type="pres">
      <dgm:prSet presAssocID="{44E734FF-03B7-405E-9B13-446262FA0AE9}" presName="Name28" presStyleLbl="parChTrans1D2" presStyleIdx="1" presStyleCnt="2"/>
      <dgm:spPr/>
    </dgm:pt>
    <dgm:pt modelId="{38520BDE-2FFA-49F2-8FA5-2BCEED1E5E1E}" type="pres">
      <dgm:prSet presAssocID="{4BF9942D-EC17-4E62-93F1-CDD151CC883C}" presName="hierRoot2" presStyleCnt="0">
        <dgm:presLayoutVars>
          <dgm:hierBranch val="init"/>
        </dgm:presLayoutVars>
      </dgm:prSet>
      <dgm:spPr/>
    </dgm:pt>
    <dgm:pt modelId="{75994655-65C0-49AF-8A7A-29FC490C5E74}" type="pres">
      <dgm:prSet presAssocID="{4BF9942D-EC17-4E62-93F1-CDD151CC883C}" presName="rootComposite2" presStyleCnt="0"/>
      <dgm:spPr/>
    </dgm:pt>
    <dgm:pt modelId="{AE41D3C7-247A-45CF-A5DD-41A8886D017C}" type="pres">
      <dgm:prSet presAssocID="{4BF9942D-EC17-4E62-93F1-CDD151CC883C}" presName="rootText2" presStyleLbl="alignAcc1" presStyleIdx="0" presStyleCnt="0" custScaleX="168141">
        <dgm:presLayoutVars>
          <dgm:chPref val="3"/>
        </dgm:presLayoutVars>
      </dgm:prSet>
      <dgm:spPr/>
    </dgm:pt>
    <dgm:pt modelId="{0F56688B-E054-4B48-A205-FF7CBE3E7AD3}" type="pres">
      <dgm:prSet presAssocID="{4BF9942D-EC17-4E62-93F1-CDD151CC883C}" presName="topArc2" presStyleLbl="parChTrans1D1" presStyleIdx="4" presStyleCnt="6"/>
      <dgm:spPr/>
    </dgm:pt>
    <dgm:pt modelId="{48B01408-2996-4F02-8937-1CCBFA5E99A7}" type="pres">
      <dgm:prSet presAssocID="{4BF9942D-EC17-4E62-93F1-CDD151CC883C}" presName="bottomArc2" presStyleLbl="parChTrans1D1" presStyleIdx="5" presStyleCnt="6"/>
      <dgm:spPr/>
    </dgm:pt>
    <dgm:pt modelId="{E2B364FD-3D26-4E6B-B466-F3586702861C}" type="pres">
      <dgm:prSet presAssocID="{4BF9942D-EC17-4E62-93F1-CDD151CC883C}" presName="topConnNode2" presStyleLbl="node2" presStyleIdx="0" presStyleCnt="0"/>
      <dgm:spPr/>
    </dgm:pt>
    <dgm:pt modelId="{2FC59039-FDEF-49B6-8BB4-BFB92EB7C209}" type="pres">
      <dgm:prSet presAssocID="{4BF9942D-EC17-4E62-93F1-CDD151CC883C}" presName="hierChild4" presStyleCnt="0"/>
      <dgm:spPr/>
    </dgm:pt>
    <dgm:pt modelId="{B79C1D07-1594-492A-B66F-2A5C5218196D}" type="pres">
      <dgm:prSet presAssocID="{4BF9942D-EC17-4E62-93F1-CDD151CC883C}" presName="hierChild5" presStyleCnt="0"/>
      <dgm:spPr/>
    </dgm:pt>
    <dgm:pt modelId="{1C95DE00-82C2-47C6-A7D8-06B41AA977A3}" type="pres">
      <dgm:prSet presAssocID="{AC5F506C-F93A-45D1-938F-79AE53365034}" presName="hierChild3" presStyleCnt="0"/>
      <dgm:spPr/>
    </dgm:pt>
  </dgm:ptLst>
  <dgm:cxnLst>
    <dgm:cxn modelId="{077C260D-A982-44B3-93C7-7F1F0749EF81}" srcId="{AC5F506C-F93A-45D1-938F-79AE53365034}" destId="{A02E4158-0E8E-4152-B25E-A51F917D793B}" srcOrd="0" destOrd="0" parTransId="{C6D9807D-0BBE-4497-9338-30EBEDEA0C33}" sibTransId="{AEF7732E-49DA-424F-A5DF-E8D73E8E0D32}"/>
    <dgm:cxn modelId="{42BCBB1E-D181-4558-AF92-0AA83C2FB130}" type="presOf" srcId="{4BF9942D-EC17-4E62-93F1-CDD151CC883C}" destId="{AE41D3C7-247A-45CF-A5DD-41A8886D017C}" srcOrd="0" destOrd="0" presId="urn:microsoft.com/office/officeart/2008/layout/HalfCircleOrganizationChart"/>
    <dgm:cxn modelId="{A951102E-1784-465C-92C9-99E3D26AA6AD}" type="presOf" srcId="{A02E4158-0E8E-4152-B25E-A51F917D793B}" destId="{7716A407-9123-48D5-B5D8-5EC622A5661D}" srcOrd="0" destOrd="0" presId="urn:microsoft.com/office/officeart/2008/layout/HalfCircleOrganizationChart"/>
    <dgm:cxn modelId="{9B0DF25B-2D46-4B90-9DFA-5672B7D3025A}" srcId="{AC5F506C-F93A-45D1-938F-79AE53365034}" destId="{4BF9942D-EC17-4E62-93F1-CDD151CC883C}" srcOrd="1" destOrd="0" parTransId="{44E734FF-03B7-405E-9B13-446262FA0AE9}" sibTransId="{EEAE9528-8C1A-4CA9-A404-566857C1EA45}"/>
    <dgm:cxn modelId="{72B4FE47-7EA4-4629-BF83-7FD4D9BCFFFC}" type="presOf" srcId="{AC5F506C-F93A-45D1-938F-79AE53365034}" destId="{EDC16F60-18E4-4D6E-B5AA-E1852C36B103}" srcOrd="0" destOrd="0" presId="urn:microsoft.com/office/officeart/2008/layout/HalfCircleOrganizationChart"/>
    <dgm:cxn modelId="{7E73FD57-7A0A-4A3B-BAD9-AF9A38D8DFC9}" type="presOf" srcId="{C6D9807D-0BBE-4497-9338-30EBEDEA0C33}" destId="{A104A084-E390-452C-9FBD-22AA0F4A6AAD}" srcOrd="0" destOrd="0" presId="urn:microsoft.com/office/officeart/2008/layout/HalfCircleOrganizationChart"/>
    <dgm:cxn modelId="{6EFE8689-EE96-4B40-8247-61F5D3D26396}" type="presOf" srcId="{F981E17D-69DB-4A4C-B9BF-CB4394426E7E}" destId="{89FB36E4-BC1B-4B21-9845-5AACB22AB100}" srcOrd="0" destOrd="0" presId="urn:microsoft.com/office/officeart/2008/layout/HalfCircleOrganizationChart"/>
    <dgm:cxn modelId="{77F5968E-5FAF-4CA3-BA64-FFE647B3036B}" type="presOf" srcId="{44E734FF-03B7-405E-9B13-446262FA0AE9}" destId="{CE2FC25A-4474-402A-AAE8-008EDC613218}" srcOrd="0" destOrd="0" presId="urn:microsoft.com/office/officeart/2008/layout/HalfCircleOrganizationChart"/>
    <dgm:cxn modelId="{9C96A49D-C950-40BE-80D5-AAAEB55F2344}" type="presOf" srcId="{A02E4158-0E8E-4152-B25E-A51F917D793B}" destId="{0225C844-3BEC-4913-9114-B1D03737B2A0}" srcOrd="1" destOrd="0" presId="urn:microsoft.com/office/officeart/2008/layout/HalfCircleOrganizationChart"/>
    <dgm:cxn modelId="{3DFFA0AE-DC0B-4BB5-9836-08E21FC138C9}" type="presOf" srcId="{AC5F506C-F93A-45D1-938F-79AE53365034}" destId="{40FD67D4-0E95-4C72-BE52-5B4F7AB50161}" srcOrd="1" destOrd="0" presId="urn:microsoft.com/office/officeart/2008/layout/HalfCircleOrganizationChart"/>
    <dgm:cxn modelId="{92FEFBBF-C00D-4E26-88C4-0BEA19210CBA}" srcId="{F981E17D-69DB-4A4C-B9BF-CB4394426E7E}" destId="{AC5F506C-F93A-45D1-938F-79AE53365034}" srcOrd="0" destOrd="0" parTransId="{2658110A-A324-469F-AD41-31C8784DCB59}" sibTransId="{2A038657-71C9-4FE0-9B75-C5AB8A8B8490}"/>
    <dgm:cxn modelId="{A5AFC6C0-D6BE-443C-81C2-6C737D3CFAF6}" type="presOf" srcId="{4BF9942D-EC17-4E62-93F1-CDD151CC883C}" destId="{E2B364FD-3D26-4E6B-B466-F3586702861C}" srcOrd="1" destOrd="0" presId="urn:microsoft.com/office/officeart/2008/layout/HalfCircleOrganizationChart"/>
    <dgm:cxn modelId="{2A02F312-AF40-4307-889C-05C2F49ACC57}" type="presParOf" srcId="{89FB36E4-BC1B-4B21-9845-5AACB22AB100}" destId="{CAB5E45B-97BD-4BFA-9164-F0054CB85B11}" srcOrd="0" destOrd="0" presId="urn:microsoft.com/office/officeart/2008/layout/HalfCircleOrganizationChart"/>
    <dgm:cxn modelId="{0D66114F-23AE-44AD-9BDB-320E481FC4AC}" type="presParOf" srcId="{CAB5E45B-97BD-4BFA-9164-F0054CB85B11}" destId="{2CBD4D81-8242-4034-BFEB-2D70BEE8AEB6}" srcOrd="0" destOrd="0" presId="urn:microsoft.com/office/officeart/2008/layout/HalfCircleOrganizationChart"/>
    <dgm:cxn modelId="{E816F1F2-94C4-4553-89BF-F8F1DE5E3E03}" type="presParOf" srcId="{2CBD4D81-8242-4034-BFEB-2D70BEE8AEB6}" destId="{EDC16F60-18E4-4D6E-B5AA-E1852C36B103}" srcOrd="0" destOrd="0" presId="urn:microsoft.com/office/officeart/2008/layout/HalfCircleOrganizationChart"/>
    <dgm:cxn modelId="{B25D46E9-3FDA-4842-9CCD-0AA3F93A6CAE}" type="presParOf" srcId="{2CBD4D81-8242-4034-BFEB-2D70BEE8AEB6}" destId="{BB614DF5-FF7A-4620-A7FF-9358121A7D74}" srcOrd="1" destOrd="0" presId="urn:microsoft.com/office/officeart/2008/layout/HalfCircleOrganizationChart"/>
    <dgm:cxn modelId="{40AA236E-42EF-428E-B25D-F29D8B1C94A6}" type="presParOf" srcId="{2CBD4D81-8242-4034-BFEB-2D70BEE8AEB6}" destId="{C8D7737E-DB1B-4EFE-B98C-578EFF263863}" srcOrd="2" destOrd="0" presId="urn:microsoft.com/office/officeart/2008/layout/HalfCircleOrganizationChart"/>
    <dgm:cxn modelId="{C2FE144C-0828-4EC7-AB8F-18E6CC63484D}" type="presParOf" srcId="{2CBD4D81-8242-4034-BFEB-2D70BEE8AEB6}" destId="{40FD67D4-0E95-4C72-BE52-5B4F7AB50161}" srcOrd="3" destOrd="0" presId="urn:microsoft.com/office/officeart/2008/layout/HalfCircleOrganizationChart"/>
    <dgm:cxn modelId="{ABC4B482-233F-4831-876C-C0F8AD755476}" type="presParOf" srcId="{CAB5E45B-97BD-4BFA-9164-F0054CB85B11}" destId="{73D942FA-0D92-4D52-89AF-76731D3BF9A6}" srcOrd="1" destOrd="0" presId="urn:microsoft.com/office/officeart/2008/layout/HalfCircleOrganizationChart"/>
    <dgm:cxn modelId="{8C6DED9B-9F6C-477E-BBDA-97291266E16E}" type="presParOf" srcId="{73D942FA-0D92-4D52-89AF-76731D3BF9A6}" destId="{A104A084-E390-452C-9FBD-22AA0F4A6AAD}" srcOrd="0" destOrd="0" presId="urn:microsoft.com/office/officeart/2008/layout/HalfCircleOrganizationChart"/>
    <dgm:cxn modelId="{BE46510A-032C-4D63-9B37-61C297C550CB}" type="presParOf" srcId="{73D942FA-0D92-4D52-89AF-76731D3BF9A6}" destId="{15B96617-7B77-497B-B23F-5F764304F4DF}" srcOrd="1" destOrd="0" presId="urn:microsoft.com/office/officeart/2008/layout/HalfCircleOrganizationChart"/>
    <dgm:cxn modelId="{CE34D048-8C9A-4D59-9A4F-B139A6C5A999}" type="presParOf" srcId="{15B96617-7B77-497B-B23F-5F764304F4DF}" destId="{657F34C9-62E0-4C88-BC48-C6DC1462AA67}" srcOrd="0" destOrd="0" presId="urn:microsoft.com/office/officeart/2008/layout/HalfCircleOrganizationChart"/>
    <dgm:cxn modelId="{F7864A11-4FD2-4A64-815E-4E3235B16BC8}" type="presParOf" srcId="{657F34C9-62E0-4C88-BC48-C6DC1462AA67}" destId="{7716A407-9123-48D5-B5D8-5EC622A5661D}" srcOrd="0" destOrd="0" presId="urn:microsoft.com/office/officeart/2008/layout/HalfCircleOrganizationChart"/>
    <dgm:cxn modelId="{FE31B449-AA4D-4645-9BD0-E3F551FA69F1}" type="presParOf" srcId="{657F34C9-62E0-4C88-BC48-C6DC1462AA67}" destId="{168298A6-8346-4493-B12A-1D029A95B617}" srcOrd="1" destOrd="0" presId="urn:microsoft.com/office/officeart/2008/layout/HalfCircleOrganizationChart"/>
    <dgm:cxn modelId="{F4632A60-F109-47FD-B3FE-968CA00E7EE5}" type="presParOf" srcId="{657F34C9-62E0-4C88-BC48-C6DC1462AA67}" destId="{538F7842-836D-4315-93A9-8C6B41B4FCBD}" srcOrd="2" destOrd="0" presId="urn:microsoft.com/office/officeart/2008/layout/HalfCircleOrganizationChart"/>
    <dgm:cxn modelId="{18AF4357-0981-44B2-9A94-30A4BDCE83DE}" type="presParOf" srcId="{657F34C9-62E0-4C88-BC48-C6DC1462AA67}" destId="{0225C844-3BEC-4913-9114-B1D03737B2A0}" srcOrd="3" destOrd="0" presId="urn:microsoft.com/office/officeart/2008/layout/HalfCircleOrganizationChart"/>
    <dgm:cxn modelId="{1989FE29-571C-45DB-BD2A-5DC3586D9510}" type="presParOf" srcId="{15B96617-7B77-497B-B23F-5F764304F4DF}" destId="{2ECCA502-0D96-4CCE-8D85-D2180BB2E22E}" srcOrd="1" destOrd="0" presId="urn:microsoft.com/office/officeart/2008/layout/HalfCircleOrganizationChart"/>
    <dgm:cxn modelId="{FDA309C1-9FA8-46F2-8F48-1D26E1099E5E}" type="presParOf" srcId="{15B96617-7B77-497B-B23F-5F764304F4DF}" destId="{EE665495-A718-4651-BBC1-3627590E2E9A}" srcOrd="2" destOrd="0" presId="urn:microsoft.com/office/officeart/2008/layout/HalfCircleOrganizationChart"/>
    <dgm:cxn modelId="{DCE0581D-8AE6-4D1C-A2D7-A6F2D1E61908}" type="presParOf" srcId="{73D942FA-0D92-4D52-89AF-76731D3BF9A6}" destId="{CE2FC25A-4474-402A-AAE8-008EDC613218}" srcOrd="2" destOrd="0" presId="urn:microsoft.com/office/officeart/2008/layout/HalfCircleOrganizationChart"/>
    <dgm:cxn modelId="{B16B0F6A-E284-4B71-9DAA-641BAD0E4A7B}" type="presParOf" srcId="{73D942FA-0D92-4D52-89AF-76731D3BF9A6}" destId="{38520BDE-2FFA-49F2-8FA5-2BCEED1E5E1E}" srcOrd="3" destOrd="0" presId="urn:microsoft.com/office/officeart/2008/layout/HalfCircleOrganizationChart"/>
    <dgm:cxn modelId="{10993D4B-3677-4675-8E9C-861FC371666C}" type="presParOf" srcId="{38520BDE-2FFA-49F2-8FA5-2BCEED1E5E1E}" destId="{75994655-65C0-49AF-8A7A-29FC490C5E74}" srcOrd="0" destOrd="0" presId="urn:microsoft.com/office/officeart/2008/layout/HalfCircleOrganizationChart"/>
    <dgm:cxn modelId="{39D1DFF5-CAC2-471E-98C3-5B6D2BB6FE24}" type="presParOf" srcId="{75994655-65C0-49AF-8A7A-29FC490C5E74}" destId="{AE41D3C7-247A-45CF-A5DD-41A8886D017C}" srcOrd="0" destOrd="0" presId="urn:microsoft.com/office/officeart/2008/layout/HalfCircleOrganizationChart"/>
    <dgm:cxn modelId="{0C86C6FB-250F-4DAE-8970-C3207EDC569B}" type="presParOf" srcId="{75994655-65C0-49AF-8A7A-29FC490C5E74}" destId="{0F56688B-E054-4B48-A205-FF7CBE3E7AD3}" srcOrd="1" destOrd="0" presId="urn:microsoft.com/office/officeart/2008/layout/HalfCircleOrganizationChart"/>
    <dgm:cxn modelId="{A3DBBCF9-1C82-4A0B-93D4-2C40D0C31BA5}" type="presParOf" srcId="{75994655-65C0-49AF-8A7A-29FC490C5E74}" destId="{48B01408-2996-4F02-8937-1CCBFA5E99A7}" srcOrd="2" destOrd="0" presId="urn:microsoft.com/office/officeart/2008/layout/HalfCircleOrganizationChart"/>
    <dgm:cxn modelId="{8E05F1F6-033D-412A-AC75-DDDDA772F229}" type="presParOf" srcId="{75994655-65C0-49AF-8A7A-29FC490C5E74}" destId="{E2B364FD-3D26-4E6B-B466-F3586702861C}" srcOrd="3" destOrd="0" presId="urn:microsoft.com/office/officeart/2008/layout/HalfCircleOrganizationChart"/>
    <dgm:cxn modelId="{BCD91B83-579F-4FC4-9326-5DDF81D13CCF}" type="presParOf" srcId="{38520BDE-2FFA-49F2-8FA5-2BCEED1E5E1E}" destId="{2FC59039-FDEF-49B6-8BB4-BFB92EB7C209}" srcOrd="1" destOrd="0" presId="urn:microsoft.com/office/officeart/2008/layout/HalfCircleOrganizationChart"/>
    <dgm:cxn modelId="{0D5F7071-1089-4588-80CA-CAB7A2428607}" type="presParOf" srcId="{38520BDE-2FFA-49F2-8FA5-2BCEED1E5E1E}" destId="{B79C1D07-1594-492A-B66F-2A5C5218196D}" srcOrd="2" destOrd="0" presId="urn:microsoft.com/office/officeart/2008/layout/HalfCircleOrganizationChart"/>
    <dgm:cxn modelId="{4F2AB132-DA6F-4C63-A90A-62F6AE78D34B}" type="presParOf" srcId="{CAB5E45B-97BD-4BFA-9164-F0054CB85B11}" destId="{1C95DE00-82C2-47C6-A7D8-06B41AA977A3}" srcOrd="2" destOrd="0" presId="urn:microsoft.com/office/officeart/2008/layout/HalfCircle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95F346-557D-423D-930B-BBD8FD15AD04}" type="doc">
      <dgm:prSet loTypeId="urn:microsoft.com/office/officeart/2005/8/layout/orgChart1" loCatId="hierarchy" qsTypeId="urn:microsoft.com/office/officeart/2005/8/quickstyle/3d7" qsCatId="3D" csTypeId="urn:microsoft.com/office/officeart/2005/8/colors/accent2_5" csCatId="accent2" phldr="1"/>
      <dgm:spPr/>
      <dgm:t>
        <a:bodyPr/>
        <a:lstStyle/>
        <a:p>
          <a:endParaRPr lang="en-US"/>
        </a:p>
      </dgm:t>
    </dgm:pt>
    <dgm:pt modelId="{6C8B724D-1A01-420B-91FB-8DD5E16E74C3}">
      <dgm:prSet phldrT="[Text]" custT="1"/>
      <dgm:spPr/>
      <dgm:t>
        <a:bodyPr/>
        <a:lstStyle/>
        <a:p>
          <a:pPr rtl="1"/>
          <a:r>
            <a:rPr lang="fa-IR" sz="1800" dirty="0">
              <a:cs typeface="B Homa" pitchFamily="2" charset="-78"/>
            </a:rPr>
            <a:t>طبقه بندی مؤسسات از لحاظ هدف:</a:t>
          </a:r>
          <a:endParaRPr lang="en-US" sz="1800" dirty="0">
            <a:cs typeface="B Homa" pitchFamily="2" charset="-78"/>
          </a:endParaRPr>
        </a:p>
      </dgm:t>
    </dgm:pt>
    <dgm:pt modelId="{2EAB9B3B-85D6-41C3-BAD2-6AF1858EA52C}" type="parTrans" cxnId="{E854309A-558B-41C0-A3CE-845B64B9AF24}">
      <dgm:prSet/>
      <dgm:spPr/>
      <dgm:t>
        <a:bodyPr/>
        <a:lstStyle/>
        <a:p>
          <a:endParaRPr lang="en-US">
            <a:solidFill>
              <a:srgbClr val="FFFF00"/>
            </a:solidFill>
          </a:endParaRPr>
        </a:p>
      </dgm:t>
    </dgm:pt>
    <dgm:pt modelId="{A95DD843-1522-4F1E-BBD1-D98BD7397394}" type="sibTrans" cxnId="{E854309A-558B-41C0-A3CE-845B64B9AF24}">
      <dgm:prSet/>
      <dgm:spPr/>
      <dgm:t>
        <a:bodyPr/>
        <a:lstStyle/>
        <a:p>
          <a:endParaRPr lang="en-US">
            <a:solidFill>
              <a:srgbClr val="FFFF00"/>
            </a:solidFill>
          </a:endParaRPr>
        </a:p>
      </dgm:t>
    </dgm:pt>
    <dgm:pt modelId="{73A63934-0C60-44F6-B6C4-602B9CE457C2}">
      <dgm:prSet phldrT="[Text]" custT="1"/>
      <dgm:spPr/>
      <dgm:t>
        <a:bodyPr/>
        <a:lstStyle/>
        <a:p>
          <a:r>
            <a:rPr lang="fa-IR" sz="3200" dirty="0">
              <a:cs typeface="B Homa" pitchFamily="2" charset="-78"/>
            </a:rPr>
            <a:t>غیر انتفاعی</a:t>
          </a:r>
          <a:endParaRPr lang="en-US" sz="3200" dirty="0">
            <a:cs typeface="B Homa" pitchFamily="2" charset="-78"/>
          </a:endParaRPr>
        </a:p>
      </dgm:t>
    </dgm:pt>
    <dgm:pt modelId="{7E631196-2E2A-49B1-B96D-AA90BA9A5AD6}" type="parTrans" cxnId="{D539F946-C93D-4FC4-A30A-71E4D9EE6EE8}">
      <dgm:prSet/>
      <dgm:spPr/>
      <dgm:t>
        <a:bodyPr/>
        <a:lstStyle/>
        <a:p>
          <a:endParaRPr lang="en-US">
            <a:solidFill>
              <a:srgbClr val="FFFF00"/>
            </a:solidFill>
          </a:endParaRPr>
        </a:p>
      </dgm:t>
    </dgm:pt>
    <dgm:pt modelId="{270FB573-9230-4A97-8395-FCBC7EB96146}" type="sibTrans" cxnId="{D539F946-C93D-4FC4-A30A-71E4D9EE6EE8}">
      <dgm:prSet/>
      <dgm:spPr/>
      <dgm:t>
        <a:bodyPr/>
        <a:lstStyle/>
        <a:p>
          <a:endParaRPr lang="en-US">
            <a:solidFill>
              <a:srgbClr val="FFFF00"/>
            </a:solidFill>
          </a:endParaRPr>
        </a:p>
      </dgm:t>
    </dgm:pt>
    <dgm:pt modelId="{C97F594C-1B4E-424A-8037-2FA9AD48DDA4}">
      <dgm:prSet phldrT="[Text]" custT="1"/>
      <dgm:spPr/>
      <dgm:t>
        <a:bodyPr/>
        <a:lstStyle/>
        <a:p>
          <a:r>
            <a:rPr lang="fa-IR" sz="3200" dirty="0">
              <a:cs typeface="B Homa" pitchFamily="2" charset="-78"/>
            </a:rPr>
            <a:t>انتفاعی</a:t>
          </a:r>
          <a:endParaRPr lang="en-US" sz="3200" dirty="0">
            <a:cs typeface="B Homa" pitchFamily="2" charset="-78"/>
          </a:endParaRPr>
        </a:p>
      </dgm:t>
    </dgm:pt>
    <dgm:pt modelId="{E9D4E51F-5C43-432E-84F3-9DA6CB4025B3}" type="parTrans" cxnId="{57D3F78D-E0E9-424C-B471-00508D31A9C1}">
      <dgm:prSet/>
      <dgm:spPr/>
      <dgm:t>
        <a:bodyPr/>
        <a:lstStyle/>
        <a:p>
          <a:endParaRPr lang="en-US">
            <a:solidFill>
              <a:srgbClr val="FFFF00"/>
            </a:solidFill>
          </a:endParaRPr>
        </a:p>
      </dgm:t>
    </dgm:pt>
    <dgm:pt modelId="{EDF3F495-2FEF-46AF-915C-7441B3FDC97C}" type="sibTrans" cxnId="{57D3F78D-E0E9-424C-B471-00508D31A9C1}">
      <dgm:prSet/>
      <dgm:spPr/>
      <dgm:t>
        <a:bodyPr/>
        <a:lstStyle/>
        <a:p>
          <a:endParaRPr lang="en-US">
            <a:solidFill>
              <a:srgbClr val="FFFF00"/>
            </a:solidFill>
          </a:endParaRPr>
        </a:p>
      </dgm:t>
    </dgm:pt>
    <dgm:pt modelId="{05BCF843-CF39-49AD-B5F1-FE781FCF93A9}" type="pres">
      <dgm:prSet presAssocID="{1995F346-557D-423D-930B-BBD8FD15AD04}" presName="hierChild1" presStyleCnt="0">
        <dgm:presLayoutVars>
          <dgm:orgChart val="1"/>
          <dgm:chPref val="1"/>
          <dgm:dir/>
          <dgm:animOne val="branch"/>
          <dgm:animLvl val="lvl"/>
          <dgm:resizeHandles/>
        </dgm:presLayoutVars>
      </dgm:prSet>
      <dgm:spPr/>
    </dgm:pt>
    <dgm:pt modelId="{68F867E8-E17F-402B-A7C7-58FD69263D3D}" type="pres">
      <dgm:prSet presAssocID="{6C8B724D-1A01-420B-91FB-8DD5E16E74C3}" presName="hierRoot1" presStyleCnt="0">
        <dgm:presLayoutVars>
          <dgm:hierBranch val="init"/>
        </dgm:presLayoutVars>
      </dgm:prSet>
      <dgm:spPr/>
    </dgm:pt>
    <dgm:pt modelId="{EA195D5E-6851-480C-90DB-60F19E7D3C9F}" type="pres">
      <dgm:prSet presAssocID="{6C8B724D-1A01-420B-91FB-8DD5E16E74C3}" presName="rootComposite1" presStyleCnt="0"/>
      <dgm:spPr/>
    </dgm:pt>
    <dgm:pt modelId="{0BE8C3CC-70A9-4EF6-BE4F-342A3AA6A08C}" type="pres">
      <dgm:prSet presAssocID="{6C8B724D-1A01-420B-91FB-8DD5E16E74C3}" presName="rootText1" presStyleLbl="node0" presStyleIdx="0" presStyleCnt="1">
        <dgm:presLayoutVars>
          <dgm:chPref val="3"/>
        </dgm:presLayoutVars>
      </dgm:prSet>
      <dgm:spPr/>
    </dgm:pt>
    <dgm:pt modelId="{EAF13702-1D7B-4B8B-B57E-9BD02E3A2C6F}" type="pres">
      <dgm:prSet presAssocID="{6C8B724D-1A01-420B-91FB-8DD5E16E74C3}" presName="rootConnector1" presStyleLbl="node1" presStyleIdx="0" presStyleCnt="0"/>
      <dgm:spPr/>
    </dgm:pt>
    <dgm:pt modelId="{84A8AE8B-FC78-458F-8398-94E387CDC5DF}" type="pres">
      <dgm:prSet presAssocID="{6C8B724D-1A01-420B-91FB-8DD5E16E74C3}" presName="hierChild2" presStyleCnt="0"/>
      <dgm:spPr/>
    </dgm:pt>
    <dgm:pt modelId="{9E567561-0DFB-4309-86F2-D202AC93C54D}" type="pres">
      <dgm:prSet presAssocID="{7E631196-2E2A-49B1-B96D-AA90BA9A5AD6}" presName="Name37" presStyleLbl="parChTrans1D2" presStyleIdx="0" presStyleCnt="2"/>
      <dgm:spPr/>
    </dgm:pt>
    <dgm:pt modelId="{1E308FED-94D6-42F1-A937-649BFCBB2969}" type="pres">
      <dgm:prSet presAssocID="{73A63934-0C60-44F6-B6C4-602B9CE457C2}" presName="hierRoot2" presStyleCnt="0">
        <dgm:presLayoutVars>
          <dgm:hierBranch val="init"/>
        </dgm:presLayoutVars>
      </dgm:prSet>
      <dgm:spPr/>
    </dgm:pt>
    <dgm:pt modelId="{45CEB012-FE95-4834-B67F-3BB98F311F6E}" type="pres">
      <dgm:prSet presAssocID="{73A63934-0C60-44F6-B6C4-602B9CE457C2}" presName="rootComposite" presStyleCnt="0"/>
      <dgm:spPr/>
    </dgm:pt>
    <dgm:pt modelId="{A9B2B765-209B-4D33-8CC9-33334C856439}" type="pres">
      <dgm:prSet presAssocID="{73A63934-0C60-44F6-B6C4-602B9CE457C2}" presName="rootText" presStyleLbl="node2" presStyleIdx="0" presStyleCnt="2">
        <dgm:presLayoutVars>
          <dgm:chPref val="3"/>
        </dgm:presLayoutVars>
      </dgm:prSet>
      <dgm:spPr/>
    </dgm:pt>
    <dgm:pt modelId="{006435AD-5BC3-48A0-9295-CB53CFB837AF}" type="pres">
      <dgm:prSet presAssocID="{73A63934-0C60-44F6-B6C4-602B9CE457C2}" presName="rootConnector" presStyleLbl="node2" presStyleIdx="0" presStyleCnt="2"/>
      <dgm:spPr/>
    </dgm:pt>
    <dgm:pt modelId="{5773FB9A-A5C0-424E-A40D-6474A33ADA22}" type="pres">
      <dgm:prSet presAssocID="{73A63934-0C60-44F6-B6C4-602B9CE457C2}" presName="hierChild4" presStyleCnt="0"/>
      <dgm:spPr/>
    </dgm:pt>
    <dgm:pt modelId="{5870291B-1E19-4F8D-83BE-981B2ADCBB6F}" type="pres">
      <dgm:prSet presAssocID="{73A63934-0C60-44F6-B6C4-602B9CE457C2}" presName="hierChild5" presStyleCnt="0"/>
      <dgm:spPr/>
    </dgm:pt>
    <dgm:pt modelId="{5801B4AB-688A-4058-A852-D99B4E184D2C}" type="pres">
      <dgm:prSet presAssocID="{E9D4E51F-5C43-432E-84F3-9DA6CB4025B3}" presName="Name37" presStyleLbl="parChTrans1D2" presStyleIdx="1" presStyleCnt="2"/>
      <dgm:spPr/>
    </dgm:pt>
    <dgm:pt modelId="{449A5B0F-8332-454D-B0B3-33C82AEDD8E8}" type="pres">
      <dgm:prSet presAssocID="{C97F594C-1B4E-424A-8037-2FA9AD48DDA4}" presName="hierRoot2" presStyleCnt="0">
        <dgm:presLayoutVars>
          <dgm:hierBranch val="init"/>
        </dgm:presLayoutVars>
      </dgm:prSet>
      <dgm:spPr/>
    </dgm:pt>
    <dgm:pt modelId="{4B7EBAE0-3CBA-4526-9979-62E7C4E781B4}" type="pres">
      <dgm:prSet presAssocID="{C97F594C-1B4E-424A-8037-2FA9AD48DDA4}" presName="rootComposite" presStyleCnt="0"/>
      <dgm:spPr/>
    </dgm:pt>
    <dgm:pt modelId="{FA3B70D3-9FFA-4D82-BF97-72692036F197}" type="pres">
      <dgm:prSet presAssocID="{C97F594C-1B4E-424A-8037-2FA9AD48DDA4}" presName="rootText" presStyleLbl="node2" presStyleIdx="1" presStyleCnt="2">
        <dgm:presLayoutVars>
          <dgm:chPref val="3"/>
        </dgm:presLayoutVars>
      </dgm:prSet>
      <dgm:spPr/>
    </dgm:pt>
    <dgm:pt modelId="{47A0F348-280B-4079-8CC1-FC4A9376CF6F}" type="pres">
      <dgm:prSet presAssocID="{C97F594C-1B4E-424A-8037-2FA9AD48DDA4}" presName="rootConnector" presStyleLbl="node2" presStyleIdx="1" presStyleCnt="2"/>
      <dgm:spPr/>
    </dgm:pt>
    <dgm:pt modelId="{B7DCE131-A24C-4520-BC75-0A4FC7B191DC}" type="pres">
      <dgm:prSet presAssocID="{C97F594C-1B4E-424A-8037-2FA9AD48DDA4}" presName="hierChild4" presStyleCnt="0"/>
      <dgm:spPr/>
    </dgm:pt>
    <dgm:pt modelId="{70C26B15-118E-4B54-B6DD-C72D2489FB17}" type="pres">
      <dgm:prSet presAssocID="{C97F594C-1B4E-424A-8037-2FA9AD48DDA4}" presName="hierChild5" presStyleCnt="0"/>
      <dgm:spPr/>
    </dgm:pt>
    <dgm:pt modelId="{CFB32579-3A98-47EF-B6B7-0C75448AB02A}" type="pres">
      <dgm:prSet presAssocID="{6C8B724D-1A01-420B-91FB-8DD5E16E74C3}" presName="hierChild3" presStyleCnt="0"/>
      <dgm:spPr/>
    </dgm:pt>
  </dgm:ptLst>
  <dgm:cxnLst>
    <dgm:cxn modelId="{6512FF16-5DC3-4EB3-8126-110BCA8092F3}" type="presOf" srcId="{7E631196-2E2A-49B1-B96D-AA90BA9A5AD6}" destId="{9E567561-0DFB-4309-86F2-D202AC93C54D}" srcOrd="0" destOrd="0" presId="urn:microsoft.com/office/officeart/2005/8/layout/orgChart1"/>
    <dgm:cxn modelId="{F8B19118-0D41-4023-9AE5-7CCD6F17BF30}" type="presOf" srcId="{E9D4E51F-5C43-432E-84F3-9DA6CB4025B3}" destId="{5801B4AB-688A-4058-A852-D99B4E184D2C}" srcOrd="0" destOrd="0" presId="urn:microsoft.com/office/officeart/2005/8/layout/orgChart1"/>
    <dgm:cxn modelId="{BD256137-6F56-4368-B68C-87EAA8D71C1E}" type="presOf" srcId="{C97F594C-1B4E-424A-8037-2FA9AD48DDA4}" destId="{FA3B70D3-9FFA-4D82-BF97-72692036F197}" srcOrd="0" destOrd="0" presId="urn:microsoft.com/office/officeart/2005/8/layout/orgChart1"/>
    <dgm:cxn modelId="{056C5F3B-5188-4578-8431-56DD567BC838}" type="presOf" srcId="{73A63934-0C60-44F6-B6C4-602B9CE457C2}" destId="{A9B2B765-209B-4D33-8CC9-33334C856439}" srcOrd="0" destOrd="0" presId="urn:microsoft.com/office/officeart/2005/8/layout/orgChart1"/>
    <dgm:cxn modelId="{D539F946-C93D-4FC4-A30A-71E4D9EE6EE8}" srcId="{6C8B724D-1A01-420B-91FB-8DD5E16E74C3}" destId="{73A63934-0C60-44F6-B6C4-602B9CE457C2}" srcOrd="0" destOrd="0" parTransId="{7E631196-2E2A-49B1-B96D-AA90BA9A5AD6}" sibTransId="{270FB573-9230-4A97-8395-FCBC7EB96146}"/>
    <dgm:cxn modelId="{D7A84049-0D02-4BE9-B149-E414D355646C}" type="presOf" srcId="{73A63934-0C60-44F6-B6C4-602B9CE457C2}" destId="{006435AD-5BC3-48A0-9295-CB53CFB837AF}" srcOrd="1" destOrd="0" presId="urn:microsoft.com/office/officeart/2005/8/layout/orgChart1"/>
    <dgm:cxn modelId="{D7C1CE4C-3887-4DE1-94D5-2C198317DB74}" type="presOf" srcId="{6C8B724D-1A01-420B-91FB-8DD5E16E74C3}" destId="{0BE8C3CC-70A9-4EF6-BE4F-342A3AA6A08C}" srcOrd="0" destOrd="0" presId="urn:microsoft.com/office/officeart/2005/8/layout/orgChart1"/>
    <dgm:cxn modelId="{C2201A55-E151-4788-9C85-39F699F7917A}" type="presOf" srcId="{6C8B724D-1A01-420B-91FB-8DD5E16E74C3}" destId="{EAF13702-1D7B-4B8B-B57E-9BD02E3A2C6F}" srcOrd="1" destOrd="0" presId="urn:microsoft.com/office/officeart/2005/8/layout/orgChart1"/>
    <dgm:cxn modelId="{E38A7F86-7F21-4A6F-8AC8-654B929F8548}" type="presOf" srcId="{1995F346-557D-423D-930B-BBD8FD15AD04}" destId="{05BCF843-CF39-49AD-B5F1-FE781FCF93A9}" srcOrd="0" destOrd="0" presId="urn:microsoft.com/office/officeart/2005/8/layout/orgChart1"/>
    <dgm:cxn modelId="{57D3F78D-E0E9-424C-B471-00508D31A9C1}" srcId="{6C8B724D-1A01-420B-91FB-8DD5E16E74C3}" destId="{C97F594C-1B4E-424A-8037-2FA9AD48DDA4}" srcOrd="1" destOrd="0" parTransId="{E9D4E51F-5C43-432E-84F3-9DA6CB4025B3}" sibTransId="{EDF3F495-2FEF-46AF-915C-7441B3FDC97C}"/>
    <dgm:cxn modelId="{E854309A-558B-41C0-A3CE-845B64B9AF24}" srcId="{1995F346-557D-423D-930B-BBD8FD15AD04}" destId="{6C8B724D-1A01-420B-91FB-8DD5E16E74C3}" srcOrd="0" destOrd="0" parTransId="{2EAB9B3B-85D6-41C3-BAD2-6AF1858EA52C}" sibTransId="{A95DD843-1522-4F1E-BBD1-D98BD7397394}"/>
    <dgm:cxn modelId="{7C31B7E2-577C-4075-A35D-F2FB945CD354}" type="presOf" srcId="{C97F594C-1B4E-424A-8037-2FA9AD48DDA4}" destId="{47A0F348-280B-4079-8CC1-FC4A9376CF6F}" srcOrd="1" destOrd="0" presId="urn:microsoft.com/office/officeart/2005/8/layout/orgChart1"/>
    <dgm:cxn modelId="{ECCF55D9-77ED-44B5-8D48-5E108B107B19}" type="presParOf" srcId="{05BCF843-CF39-49AD-B5F1-FE781FCF93A9}" destId="{68F867E8-E17F-402B-A7C7-58FD69263D3D}" srcOrd="0" destOrd="0" presId="urn:microsoft.com/office/officeart/2005/8/layout/orgChart1"/>
    <dgm:cxn modelId="{8A039F92-36FC-4FF5-B4C0-2794AFBF743D}" type="presParOf" srcId="{68F867E8-E17F-402B-A7C7-58FD69263D3D}" destId="{EA195D5E-6851-480C-90DB-60F19E7D3C9F}" srcOrd="0" destOrd="0" presId="urn:microsoft.com/office/officeart/2005/8/layout/orgChart1"/>
    <dgm:cxn modelId="{431B2980-F00F-44BB-AC52-D16878C0B74B}" type="presParOf" srcId="{EA195D5E-6851-480C-90DB-60F19E7D3C9F}" destId="{0BE8C3CC-70A9-4EF6-BE4F-342A3AA6A08C}" srcOrd="0" destOrd="0" presId="urn:microsoft.com/office/officeart/2005/8/layout/orgChart1"/>
    <dgm:cxn modelId="{D2491EBF-6B8C-4D77-90DA-63CB90800F5C}" type="presParOf" srcId="{EA195D5E-6851-480C-90DB-60F19E7D3C9F}" destId="{EAF13702-1D7B-4B8B-B57E-9BD02E3A2C6F}" srcOrd="1" destOrd="0" presId="urn:microsoft.com/office/officeart/2005/8/layout/orgChart1"/>
    <dgm:cxn modelId="{359CADA4-4FCB-4978-8AD1-3F0619EE3752}" type="presParOf" srcId="{68F867E8-E17F-402B-A7C7-58FD69263D3D}" destId="{84A8AE8B-FC78-458F-8398-94E387CDC5DF}" srcOrd="1" destOrd="0" presId="urn:microsoft.com/office/officeart/2005/8/layout/orgChart1"/>
    <dgm:cxn modelId="{9DBFCFAE-238D-4A5B-9806-4659FC683EDA}" type="presParOf" srcId="{84A8AE8B-FC78-458F-8398-94E387CDC5DF}" destId="{9E567561-0DFB-4309-86F2-D202AC93C54D}" srcOrd="0" destOrd="0" presId="urn:microsoft.com/office/officeart/2005/8/layout/orgChart1"/>
    <dgm:cxn modelId="{2DAE8039-0FB2-4942-84FC-8659069CDD3A}" type="presParOf" srcId="{84A8AE8B-FC78-458F-8398-94E387CDC5DF}" destId="{1E308FED-94D6-42F1-A937-649BFCBB2969}" srcOrd="1" destOrd="0" presId="urn:microsoft.com/office/officeart/2005/8/layout/orgChart1"/>
    <dgm:cxn modelId="{A96C5D2E-5321-4F09-8C20-D0C73DF83B93}" type="presParOf" srcId="{1E308FED-94D6-42F1-A937-649BFCBB2969}" destId="{45CEB012-FE95-4834-B67F-3BB98F311F6E}" srcOrd="0" destOrd="0" presId="urn:microsoft.com/office/officeart/2005/8/layout/orgChart1"/>
    <dgm:cxn modelId="{53B5A3F2-0F9E-482F-A609-C67D0C56DD5F}" type="presParOf" srcId="{45CEB012-FE95-4834-B67F-3BB98F311F6E}" destId="{A9B2B765-209B-4D33-8CC9-33334C856439}" srcOrd="0" destOrd="0" presId="urn:microsoft.com/office/officeart/2005/8/layout/orgChart1"/>
    <dgm:cxn modelId="{043A73FD-BFE2-4FCE-8048-4554B98B2878}" type="presParOf" srcId="{45CEB012-FE95-4834-B67F-3BB98F311F6E}" destId="{006435AD-5BC3-48A0-9295-CB53CFB837AF}" srcOrd="1" destOrd="0" presId="urn:microsoft.com/office/officeart/2005/8/layout/orgChart1"/>
    <dgm:cxn modelId="{398A5B68-C98A-4ABA-9158-AF16B479B4FA}" type="presParOf" srcId="{1E308FED-94D6-42F1-A937-649BFCBB2969}" destId="{5773FB9A-A5C0-424E-A40D-6474A33ADA22}" srcOrd="1" destOrd="0" presId="urn:microsoft.com/office/officeart/2005/8/layout/orgChart1"/>
    <dgm:cxn modelId="{155B7AE6-2364-4E1F-B1F3-8C7D60FAC08E}" type="presParOf" srcId="{1E308FED-94D6-42F1-A937-649BFCBB2969}" destId="{5870291B-1E19-4F8D-83BE-981B2ADCBB6F}" srcOrd="2" destOrd="0" presId="urn:microsoft.com/office/officeart/2005/8/layout/orgChart1"/>
    <dgm:cxn modelId="{8AB9B559-FEB2-4875-9C00-69575A6B453B}" type="presParOf" srcId="{84A8AE8B-FC78-458F-8398-94E387CDC5DF}" destId="{5801B4AB-688A-4058-A852-D99B4E184D2C}" srcOrd="2" destOrd="0" presId="urn:microsoft.com/office/officeart/2005/8/layout/orgChart1"/>
    <dgm:cxn modelId="{7D91F846-DB07-419A-BE83-F732554D8D89}" type="presParOf" srcId="{84A8AE8B-FC78-458F-8398-94E387CDC5DF}" destId="{449A5B0F-8332-454D-B0B3-33C82AEDD8E8}" srcOrd="3" destOrd="0" presId="urn:microsoft.com/office/officeart/2005/8/layout/orgChart1"/>
    <dgm:cxn modelId="{FDFD533F-484A-48CE-A44B-964751578256}" type="presParOf" srcId="{449A5B0F-8332-454D-B0B3-33C82AEDD8E8}" destId="{4B7EBAE0-3CBA-4526-9979-62E7C4E781B4}" srcOrd="0" destOrd="0" presId="urn:microsoft.com/office/officeart/2005/8/layout/orgChart1"/>
    <dgm:cxn modelId="{ABF95AA7-E1F0-4D5A-BFFF-41C9E8B9CD26}" type="presParOf" srcId="{4B7EBAE0-3CBA-4526-9979-62E7C4E781B4}" destId="{FA3B70D3-9FFA-4D82-BF97-72692036F197}" srcOrd="0" destOrd="0" presId="urn:microsoft.com/office/officeart/2005/8/layout/orgChart1"/>
    <dgm:cxn modelId="{4060EC73-C853-4E84-94A0-CE2FC5D64606}" type="presParOf" srcId="{4B7EBAE0-3CBA-4526-9979-62E7C4E781B4}" destId="{47A0F348-280B-4079-8CC1-FC4A9376CF6F}" srcOrd="1" destOrd="0" presId="urn:microsoft.com/office/officeart/2005/8/layout/orgChart1"/>
    <dgm:cxn modelId="{8A8E5C91-BC19-43F3-8D34-9FFE377BC6B0}" type="presParOf" srcId="{449A5B0F-8332-454D-B0B3-33C82AEDD8E8}" destId="{B7DCE131-A24C-4520-BC75-0A4FC7B191DC}" srcOrd="1" destOrd="0" presId="urn:microsoft.com/office/officeart/2005/8/layout/orgChart1"/>
    <dgm:cxn modelId="{B241F5D6-6570-4C56-80D3-F9D59A1C2784}" type="presParOf" srcId="{449A5B0F-8332-454D-B0B3-33C82AEDD8E8}" destId="{70C26B15-118E-4B54-B6DD-C72D2489FB17}" srcOrd="2" destOrd="0" presId="urn:microsoft.com/office/officeart/2005/8/layout/orgChart1"/>
    <dgm:cxn modelId="{F721A5BC-B9F0-427D-B9D5-E1844397F795}" type="presParOf" srcId="{68F867E8-E17F-402B-A7C7-58FD69263D3D}" destId="{CFB32579-3A98-47EF-B6B7-0C75448AB02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981E17D-69DB-4A4C-B9BF-CB4394426E7E}" type="doc">
      <dgm:prSet loTypeId="urn:microsoft.com/office/officeart/2008/layout/HalfCircleOrganizationChart" loCatId="hierarchy" qsTypeId="urn:microsoft.com/office/officeart/2005/8/quickstyle/simple4" qsCatId="simple" csTypeId="urn:microsoft.com/office/officeart/2005/8/colors/colorful1" csCatId="colorful" phldr="1"/>
      <dgm:spPr/>
      <dgm:t>
        <a:bodyPr/>
        <a:lstStyle/>
        <a:p>
          <a:endParaRPr lang="en-US"/>
        </a:p>
      </dgm:t>
    </dgm:pt>
    <dgm:pt modelId="{A02E4158-0E8E-4152-B25E-A51F917D793B}">
      <dgm:prSet phldrT="[Text]" custT="1"/>
      <dgm:spPr/>
      <dgm:t>
        <a:bodyPr/>
        <a:lstStyle/>
        <a:p>
          <a:pPr rtl="0"/>
          <a:r>
            <a:rPr lang="fa-IR" sz="1600" dirty="0">
              <a:cs typeface="B Homa" pitchFamily="2" charset="-78"/>
            </a:rPr>
            <a:t>درصدی از فروش نسیه خالص</a:t>
          </a:r>
          <a:endParaRPr lang="en-US" sz="1600" dirty="0">
            <a:cs typeface="B Homa" pitchFamily="2" charset="-78"/>
          </a:endParaRPr>
        </a:p>
      </dgm:t>
    </dgm:pt>
    <dgm:pt modelId="{C6D9807D-0BBE-4497-9338-30EBEDEA0C33}" type="parTrans" cxnId="{077C260D-A982-44B3-93C7-7F1F0749EF81}">
      <dgm:prSet/>
      <dgm:spPr/>
      <dgm:t>
        <a:bodyPr/>
        <a:lstStyle/>
        <a:p>
          <a:endParaRPr lang="en-US"/>
        </a:p>
      </dgm:t>
    </dgm:pt>
    <dgm:pt modelId="{AEF7732E-49DA-424F-A5DF-E8D73E8E0D32}" type="sibTrans" cxnId="{077C260D-A982-44B3-93C7-7F1F0749EF81}">
      <dgm:prSet/>
      <dgm:spPr/>
      <dgm:t>
        <a:bodyPr/>
        <a:lstStyle/>
        <a:p>
          <a:endParaRPr lang="en-US"/>
        </a:p>
      </dgm:t>
    </dgm:pt>
    <dgm:pt modelId="{4BF9942D-EC17-4E62-93F1-CDD151CC883C}">
      <dgm:prSet phldrT="[Text]" custT="1"/>
      <dgm:spPr/>
      <dgm:t>
        <a:bodyPr/>
        <a:lstStyle/>
        <a:p>
          <a:pPr rtl="0"/>
          <a:r>
            <a:rPr lang="fa-IR" sz="1600" dirty="0">
              <a:cs typeface="B Homa" pitchFamily="2" charset="-78"/>
            </a:rPr>
            <a:t>درصدی از مانده حسابهای دریافتنی</a:t>
          </a:r>
          <a:endParaRPr lang="en-US" sz="1600" dirty="0">
            <a:cs typeface="B Homa" pitchFamily="2" charset="-78"/>
          </a:endParaRPr>
        </a:p>
      </dgm:t>
    </dgm:pt>
    <dgm:pt modelId="{44E734FF-03B7-405E-9B13-446262FA0AE9}" type="parTrans" cxnId="{9B0DF25B-2D46-4B90-9DFA-5672B7D3025A}">
      <dgm:prSet/>
      <dgm:spPr/>
      <dgm:t>
        <a:bodyPr/>
        <a:lstStyle/>
        <a:p>
          <a:endParaRPr lang="en-US"/>
        </a:p>
      </dgm:t>
    </dgm:pt>
    <dgm:pt modelId="{EEAE9528-8C1A-4CA9-A404-566857C1EA45}" type="sibTrans" cxnId="{9B0DF25B-2D46-4B90-9DFA-5672B7D3025A}">
      <dgm:prSet/>
      <dgm:spPr/>
      <dgm:t>
        <a:bodyPr/>
        <a:lstStyle/>
        <a:p>
          <a:endParaRPr lang="en-US"/>
        </a:p>
      </dgm:t>
    </dgm:pt>
    <dgm:pt modelId="{AC5F506C-F93A-45D1-938F-79AE53365034}">
      <dgm:prSet phldrT="[Text]" custT="1"/>
      <dgm:spPr/>
      <dgm:t>
        <a:bodyPr/>
        <a:lstStyle/>
        <a:p>
          <a:r>
            <a:rPr lang="fa-IR" sz="1800" dirty="0">
              <a:cs typeface="B Homa" pitchFamily="2" charset="-78"/>
            </a:rPr>
            <a:t>روشهای ذخیره گیری</a:t>
          </a:r>
          <a:endParaRPr lang="en-US" sz="1800" dirty="0">
            <a:cs typeface="B Homa" pitchFamily="2" charset="-78"/>
          </a:endParaRPr>
        </a:p>
      </dgm:t>
    </dgm:pt>
    <dgm:pt modelId="{2A038657-71C9-4FE0-9B75-C5AB8A8B8490}" type="sibTrans" cxnId="{92FEFBBF-C00D-4E26-88C4-0BEA19210CBA}">
      <dgm:prSet/>
      <dgm:spPr/>
      <dgm:t>
        <a:bodyPr/>
        <a:lstStyle/>
        <a:p>
          <a:endParaRPr lang="en-US"/>
        </a:p>
      </dgm:t>
    </dgm:pt>
    <dgm:pt modelId="{2658110A-A324-469F-AD41-31C8784DCB59}" type="parTrans" cxnId="{92FEFBBF-C00D-4E26-88C4-0BEA19210CBA}">
      <dgm:prSet/>
      <dgm:spPr/>
      <dgm:t>
        <a:bodyPr/>
        <a:lstStyle/>
        <a:p>
          <a:endParaRPr lang="en-US"/>
        </a:p>
      </dgm:t>
    </dgm:pt>
    <dgm:pt modelId="{A42D1C19-24A2-46B4-BE13-437154992AA1}">
      <dgm:prSet phldrT="[Text]" custT="1"/>
      <dgm:spPr/>
      <dgm:t>
        <a:bodyPr/>
        <a:lstStyle/>
        <a:p>
          <a:pPr rtl="0"/>
          <a:r>
            <a:rPr lang="fa-IR" sz="1600">
              <a:cs typeface="B Homa" pitchFamily="2" charset="-78"/>
            </a:rPr>
            <a:t>روش موردی</a:t>
          </a:r>
          <a:endParaRPr lang="en-US" sz="1600" dirty="0">
            <a:cs typeface="B Homa" pitchFamily="2" charset="-78"/>
          </a:endParaRPr>
        </a:p>
      </dgm:t>
    </dgm:pt>
    <dgm:pt modelId="{4ABF5A6C-8A27-4152-858F-17533E62FFAE}" type="parTrans" cxnId="{FC565B87-ED96-491A-B3BB-F1E8CA650172}">
      <dgm:prSet/>
      <dgm:spPr/>
      <dgm:t>
        <a:bodyPr/>
        <a:lstStyle/>
        <a:p>
          <a:endParaRPr lang="en-US"/>
        </a:p>
      </dgm:t>
    </dgm:pt>
    <dgm:pt modelId="{E84198F4-1344-4816-B592-A02860978CFC}" type="sibTrans" cxnId="{FC565B87-ED96-491A-B3BB-F1E8CA650172}">
      <dgm:prSet/>
      <dgm:spPr/>
      <dgm:t>
        <a:bodyPr/>
        <a:lstStyle/>
        <a:p>
          <a:endParaRPr lang="en-US"/>
        </a:p>
      </dgm:t>
    </dgm:pt>
    <dgm:pt modelId="{93F33C97-4313-45BA-95D4-FE0CCB273D11}">
      <dgm:prSet phldrT="[Text]" custT="1"/>
      <dgm:spPr/>
      <dgm:t>
        <a:bodyPr/>
        <a:lstStyle/>
        <a:p>
          <a:pPr rtl="0"/>
          <a:r>
            <a:rPr lang="fa-IR" sz="1600">
              <a:cs typeface="B Homa" pitchFamily="2" charset="-78"/>
            </a:rPr>
            <a:t>تجزیه و تحلیل جدول سنی</a:t>
          </a:r>
          <a:endParaRPr lang="en-US" sz="1600" dirty="0">
            <a:cs typeface="B Homa" pitchFamily="2" charset="-78"/>
          </a:endParaRPr>
        </a:p>
      </dgm:t>
    </dgm:pt>
    <dgm:pt modelId="{3F96E780-1712-4C42-96A1-7DCF539B2356}" type="parTrans" cxnId="{7D9E25CD-CF18-4C3A-9101-CC505995057A}">
      <dgm:prSet/>
      <dgm:spPr/>
      <dgm:t>
        <a:bodyPr/>
        <a:lstStyle/>
        <a:p>
          <a:endParaRPr lang="en-US"/>
        </a:p>
      </dgm:t>
    </dgm:pt>
    <dgm:pt modelId="{719FE33B-E426-423F-8031-98D349C5A612}" type="sibTrans" cxnId="{7D9E25CD-CF18-4C3A-9101-CC505995057A}">
      <dgm:prSet/>
      <dgm:spPr/>
      <dgm:t>
        <a:bodyPr/>
        <a:lstStyle/>
        <a:p>
          <a:endParaRPr lang="en-US"/>
        </a:p>
      </dgm:t>
    </dgm:pt>
    <dgm:pt modelId="{89FB36E4-BC1B-4B21-9845-5AACB22AB100}" type="pres">
      <dgm:prSet presAssocID="{F981E17D-69DB-4A4C-B9BF-CB4394426E7E}" presName="Name0" presStyleCnt="0">
        <dgm:presLayoutVars>
          <dgm:orgChart val="1"/>
          <dgm:chPref val="1"/>
          <dgm:dir/>
          <dgm:animOne val="branch"/>
          <dgm:animLvl val="lvl"/>
          <dgm:resizeHandles/>
        </dgm:presLayoutVars>
      </dgm:prSet>
      <dgm:spPr/>
    </dgm:pt>
    <dgm:pt modelId="{CAB5E45B-97BD-4BFA-9164-F0054CB85B11}" type="pres">
      <dgm:prSet presAssocID="{AC5F506C-F93A-45D1-938F-79AE53365034}" presName="hierRoot1" presStyleCnt="0">
        <dgm:presLayoutVars>
          <dgm:hierBranch val="init"/>
        </dgm:presLayoutVars>
      </dgm:prSet>
      <dgm:spPr/>
    </dgm:pt>
    <dgm:pt modelId="{2CBD4D81-8242-4034-BFEB-2D70BEE8AEB6}" type="pres">
      <dgm:prSet presAssocID="{AC5F506C-F93A-45D1-938F-79AE53365034}" presName="rootComposite1" presStyleCnt="0"/>
      <dgm:spPr/>
    </dgm:pt>
    <dgm:pt modelId="{EDC16F60-18E4-4D6E-B5AA-E1852C36B103}" type="pres">
      <dgm:prSet presAssocID="{AC5F506C-F93A-45D1-938F-79AE53365034}" presName="rootText1" presStyleLbl="alignAcc1" presStyleIdx="0" presStyleCnt="0" custScaleX="207280">
        <dgm:presLayoutVars>
          <dgm:chPref val="3"/>
        </dgm:presLayoutVars>
      </dgm:prSet>
      <dgm:spPr/>
    </dgm:pt>
    <dgm:pt modelId="{BB614DF5-FF7A-4620-A7FF-9358121A7D74}" type="pres">
      <dgm:prSet presAssocID="{AC5F506C-F93A-45D1-938F-79AE53365034}" presName="topArc1" presStyleLbl="parChTrans1D1" presStyleIdx="0" presStyleCnt="10"/>
      <dgm:spPr/>
    </dgm:pt>
    <dgm:pt modelId="{C8D7737E-DB1B-4EFE-B98C-578EFF263863}" type="pres">
      <dgm:prSet presAssocID="{AC5F506C-F93A-45D1-938F-79AE53365034}" presName="bottomArc1" presStyleLbl="parChTrans1D1" presStyleIdx="1" presStyleCnt="10"/>
      <dgm:spPr/>
    </dgm:pt>
    <dgm:pt modelId="{40FD67D4-0E95-4C72-BE52-5B4F7AB50161}" type="pres">
      <dgm:prSet presAssocID="{AC5F506C-F93A-45D1-938F-79AE53365034}" presName="topConnNode1" presStyleLbl="node1" presStyleIdx="0" presStyleCnt="0"/>
      <dgm:spPr/>
    </dgm:pt>
    <dgm:pt modelId="{73D942FA-0D92-4D52-89AF-76731D3BF9A6}" type="pres">
      <dgm:prSet presAssocID="{AC5F506C-F93A-45D1-938F-79AE53365034}" presName="hierChild2" presStyleCnt="0"/>
      <dgm:spPr/>
    </dgm:pt>
    <dgm:pt modelId="{A104A084-E390-452C-9FBD-22AA0F4A6AAD}" type="pres">
      <dgm:prSet presAssocID="{C6D9807D-0BBE-4497-9338-30EBEDEA0C33}" presName="Name28" presStyleLbl="parChTrans1D2" presStyleIdx="0" presStyleCnt="4"/>
      <dgm:spPr/>
    </dgm:pt>
    <dgm:pt modelId="{15B96617-7B77-497B-B23F-5F764304F4DF}" type="pres">
      <dgm:prSet presAssocID="{A02E4158-0E8E-4152-B25E-A51F917D793B}" presName="hierRoot2" presStyleCnt="0">
        <dgm:presLayoutVars>
          <dgm:hierBranch val="init"/>
        </dgm:presLayoutVars>
      </dgm:prSet>
      <dgm:spPr/>
    </dgm:pt>
    <dgm:pt modelId="{657F34C9-62E0-4C88-BC48-C6DC1462AA67}" type="pres">
      <dgm:prSet presAssocID="{A02E4158-0E8E-4152-B25E-A51F917D793B}" presName="rootComposite2" presStyleCnt="0"/>
      <dgm:spPr/>
    </dgm:pt>
    <dgm:pt modelId="{7716A407-9123-48D5-B5D8-5EC622A5661D}" type="pres">
      <dgm:prSet presAssocID="{A02E4158-0E8E-4152-B25E-A51F917D793B}" presName="rootText2" presStyleLbl="alignAcc1" presStyleIdx="0" presStyleCnt="0" custScaleX="168141">
        <dgm:presLayoutVars>
          <dgm:chPref val="3"/>
        </dgm:presLayoutVars>
      </dgm:prSet>
      <dgm:spPr/>
    </dgm:pt>
    <dgm:pt modelId="{168298A6-8346-4493-B12A-1D029A95B617}" type="pres">
      <dgm:prSet presAssocID="{A02E4158-0E8E-4152-B25E-A51F917D793B}" presName="topArc2" presStyleLbl="parChTrans1D1" presStyleIdx="2" presStyleCnt="10"/>
      <dgm:spPr/>
    </dgm:pt>
    <dgm:pt modelId="{538F7842-836D-4315-93A9-8C6B41B4FCBD}" type="pres">
      <dgm:prSet presAssocID="{A02E4158-0E8E-4152-B25E-A51F917D793B}" presName="bottomArc2" presStyleLbl="parChTrans1D1" presStyleIdx="3" presStyleCnt="10"/>
      <dgm:spPr/>
    </dgm:pt>
    <dgm:pt modelId="{0225C844-3BEC-4913-9114-B1D03737B2A0}" type="pres">
      <dgm:prSet presAssocID="{A02E4158-0E8E-4152-B25E-A51F917D793B}" presName="topConnNode2" presStyleLbl="node2" presStyleIdx="0" presStyleCnt="0"/>
      <dgm:spPr/>
    </dgm:pt>
    <dgm:pt modelId="{2ECCA502-0D96-4CCE-8D85-D2180BB2E22E}" type="pres">
      <dgm:prSet presAssocID="{A02E4158-0E8E-4152-B25E-A51F917D793B}" presName="hierChild4" presStyleCnt="0"/>
      <dgm:spPr/>
    </dgm:pt>
    <dgm:pt modelId="{EE665495-A718-4651-BBC1-3627590E2E9A}" type="pres">
      <dgm:prSet presAssocID="{A02E4158-0E8E-4152-B25E-A51F917D793B}" presName="hierChild5" presStyleCnt="0"/>
      <dgm:spPr/>
    </dgm:pt>
    <dgm:pt modelId="{CE2FC25A-4474-402A-AAE8-008EDC613218}" type="pres">
      <dgm:prSet presAssocID="{44E734FF-03B7-405E-9B13-446262FA0AE9}" presName="Name28" presStyleLbl="parChTrans1D2" presStyleIdx="1" presStyleCnt="4"/>
      <dgm:spPr/>
    </dgm:pt>
    <dgm:pt modelId="{38520BDE-2FFA-49F2-8FA5-2BCEED1E5E1E}" type="pres">
      <dgm:prSet presAssocID="{4BF9942D-EC17-4E62-93F1-CDD151CC883C}" presName="hierRoot2" presStyleCnt="0">
        <dgm:presLayoutVars>
          <dgm:hierBranch val="init"/>
        </dgm:presLayoutVars>
      </dgm:prSet>
      <dgm:spPr/>
    </dgm:pt>
    <dgm:pt modelId="{75994655-65C0-49AF-8A7A-29FC490C5E74}" type="pres">
      <dgm:prSet presAssocID="{4BF9942D-EC17-4E62-93F1-CDD151CC883C}" presName="rootComposite2" presStyleCnt="0"/>
      <dgm:spPr/>
    </dgm:pt>
    <dgm:pt modelId="{AE41D3C7-247A-45CF-A5DD-41A8886D017C}" type="pres">
      <dgm:prSet presAssocID="{4BF9942D-EC17-4E62-93F1-CDD151CC883C}" presName="rootText2" presStyleLbl="alignAcc1" presStyleIdx="0" presStyleCnt="0" custScaleX="168141">
        <dgm:presLayoutVars>
          <dgm:chPref val="3"/>
        </dgm:presLayoutVars>
      </dgm:prSet>
      <dgm:spPr/>
    </dgm:pt>
    <dgm:pt modelId="{0F56688B-E054-4B48-A205-FF7CBE3E7AD3}" type="pres">
      <dgm:prSet presAssocID="{4BF9942D-EC17-4E62-93F1-CDD151CC883C}" presName="topArc2" presStyleLbl="parChTrans1D1" presStyleIdx="4" presStyleCnt="10"/>
      <dgm:spPr/>
    </dgm:pt>
    <dgm:pt modelId="{48B01408-2996-4F02-8937-1CCBFA5E99A7}" type="pres">
      <dgm:prSet presAssocID="{4BF9942D-EC17-4E62-93F1-CDD151CC883C}" presName="bottomArc2" presStyleLbl="parChTrans1D1" presStyleIdx="5" presStyleCnt="10"/>
      <dgm:spPr/>
    </dgm:pt>
    <dgm:pt modelId="{E2B364FD-3D26-4E6B-B466-F3586702861C}" type="pres">
      <dgm:prSet presAssocID="{4BF9942D-EC17-4E62-93F1-CDD151CC883C}" presName="topConnNode2" presStyleLbl="node2" presStyleIdx="0" presStyleCnt="0"/>
      <dgm:spPr/>
    </dgm:pt>
    <dgm:pt modelId="{2FC59039-FDEF-49B6-8BB4-BFB92EB7C209}" type="pres">
      <dgm:prSet presAssocID="{4BF9942D-EC17-4E62-93F1-CDD151CC883C}" presName="hierChild4" presStyleCnt="0"/>
      <dgm:spPr/>
    </dgm:pt>
    <dgm:pt modelId="{B79C1D07-1594-492A-B66F-2A5C5218196D}" type="pres">
      <dgm:prSet presAssocID="{4BF9942D-EC17-4E62-93F1-CDD151CC883C}" presName="hierChild5" presStyleCnt="0"/>
      <dgm:spPr/>
    </dgm:pt>
    <dgm:pt modelId="{779AEF50-FE55-4401-A6AD-A0D3EBBAFC1F}" type="pres">
      <dgm:prSet presAssocID="{3F96E780-1712-4C42-96A1-7DCF539B2356}" presName="Name28" presStyleLbl="parChTrans1D2" presStyleIdx="2" presStyleCnt="4"/>
      <dgm:spPr/>
    </dgm:pt>
    <dgm:pt modelId="{3F4AEFF8-5C00-4E68-9031-15C4A3F7B657}" type="pres">
      <dgm:prSet presAssocID="{93F33C97-4313-45BA-95D4-FE0CCB273D11}" presName="hierRoot2" presStyleCnt="0">
        <dgm:presLayoutVars>
          <dgm:hierBranch val="init"/>
        </dgm:presLayoutVars>
      </dgm:prSet>
      <dgm:spPr/>
    </dgm:pt>
    <dgm:pt modelId="{BE5077C9-A92C-4370-82CC-6F253496C1FD}" type="pres">
      <dgm:prSet presAssocID="{93F33C97-4313-45BA-95D4-FE0CCB273D11}" presName="rootComposite2" presStyleCnt="0"/>
      <dgm:spPr/>
    </dgm:pt>
    <dgm:pt modelId="{55FB1199-4436-46EF-9748-5A1766B346A5}" type="pres">
      <dgm:prSet presAssocID="{93F33C97-4313-45BA-95D4-FE0CCB273D11}" presName="rootText2" presStyleLbl="alignAcc1" presStyleIdx="0" presStyleCnt="0">
        <dgm:presLayoutVars>
          <dgm:chPref val="3"/>
        </dgm:presLayoutVars>
      </dgm:prSet>
      <dgm:spPr/>
    </dgm:pt>
    <dgm:pt modelId="{3C819B60-A94F-4792-9F39-D92BBA099B36}" type="pres">
      <dgm:prSet presAssocID="{93F33C97-4313-45BA-95D4-FE0CCB273D11}" presName="topArc2" presStyleLbl="parChTrans1D1" presStyleIdx="6" presStyleCnt="10"/>
      <dgm:spPr/>
    </dgm:pt>
    <dgm:pt modelId="{70A7EF01-ADFA-41F6-8FBB-77D2C875062C}" type="pres">
      <dgm:prSet presAssocID="{93F33C97-4313-45BA-95D4-FE0CCB273D11}" presName="bottomArc2" presStyleLbl="parChTrans1D1" presStyleIdx="7" presStyleCnt="10"/>
      <dgm:spPr/>
    </dgm:pt>
    <dgm:pt modelId="{B7CE9DCD-19FA-43D8-8140-5D25E78B73BB}" type="pres">
      <dgm:prSet presAssocID="{93F33C97-4313-45BA-95D4-FE0CCB273D11}" presName="topConnNode2" presStyleLbl="node2" presStyleIdx="0" presStyleCnt="0"/>
      <dgm:spPr/>
    </dgm:pt>
    <dgm:pt modelId="{415BFD89-53E3-42AA-95B1-CC1FC9A36D0F}" type="pres">
      <dgm:prSet presAssocID="{93F33C97-4313-45BA-95D4-FE0CCB273D11}" presName="hierChild4" presStyleCnt="0"/>
      <dgm:spPr/>
    </dgm:pt>
    <dgm:pt modelId="{4D9D239F-F960-4206-89E2-FF56BB9F5270}" type="pres">
      <dgm:prSet presAssocID="{93F33C97-4313-45BA-95D4-FE0CCB273D11}" presName="hierChild5" presStyleCnt="0"/>
      <dgm:spPr/>
    </dgm:pt>
    <dgm:pt modelId="{3F06E311-F18C-4F2F-B42D-517A0CD67D22}" type="pres">
      <dgm:prSet presAssocID="{4ABF5A6C-8A27-4152-858F-17533E62FFAE}" presName="Name28" presStyleLbl="parChTrans1D2" presStyleIdx="3" presStyleCnt="4"/>
      <dgm:spPr/>
    </dgm:pt>
    <dgm:pt modelId="{BB5BF4C5-1FA2-4FD3-9663-502D0E87F398}" type="pres">
      <dgm:prSet presAssocID="{A42D1C19-24A2-46B4-BE13-437154992AA1}" presName="hierRoot2" presStyleCnt="0">
        <dgm:presLayoutVars>
          <dgm:hierBranch val="init"/>
        </dgm:presLayoutVars>
      </dgm:prSet>
      <dgm:spPr/>
    </dgm:pt>
    <dgm:pt modelId="{726C07CF-4ACA-4374-A4ED-16B122D24DFE}" type="pres">
      <dgm:prSet presAssocID="{A42D1C19-24A2-46B4-BE13-437154992AA1}" presName="rootComposite2" presStyleCnt="0"/>
      <dgm:spPr/>
    </dgm:pt>
    <dgm:pt modelId="{A3AAB462-2FD5-4F94-A0C3-B368C8DC58E8}" type="pres">
      <dgm:prSet presAssocID="{A42D1C19-24A2-46B4-BE13-437154992AA1}" presName="rootText2" presStyleLbl="alignAcc1" presStyleIdx="0" presStyleCnt="0">
        <dgm:presLayoutVars>
          <dgm:chPref val="3"/>
        </dgm:presLayoutVars>
      </dgm:prSet>
      <dgm:spPr/>
    </dgm:pt>
    <dgm:pt modelId="{D2F6A89E-4D87-4275-9D89-32BC36715758}" type="pres">
      <dgm:prSet presAssocID="{A42D1C19-24A2-46B4-BE13-437154992AA1}" presName="topArc2" presStyleLbl="parChTrans1D1" presStyleIdx="8" presStyleCnt="10"/>
      <dgm:spPr/>
    </dgm:pt>
    <dgm:pt modelId="{DC6A4F47-41AD-4DCC-AAFC-516A2202BB71}" type="pres">
      <dgm:prSet presAssocID="{A42D1C19-24A2-46B4-BE13-437154992AA1}" presName="bottomArc2" presStyleLbl="parChTrans1D1" presStyleIdx="9" presStyleCnt="10"/>
      <dgm:spPr/>
    </dgm:pt>
    <dgm:pt modelId="{FAE6D6D8-C548-4A7A-8B4C-BB844A1DAED7}" type="pres">
      <dgm:prSet presAssocID="{A42D1C19-24A2-46B4-BE13-437154992AA1}" presName="topConnNode2" presStyleLbl="node2" presStyleIdx="0" presStyleCnt="0"/>
      <dgm:spPr/>
    </dgm:pt>
    <dgm:pt modelId="{EFE3FF3E-531E-4BFC-8FB1-E6066D80F23E}" type="pres">
      <dgm:prSet presAssocID="{A42D1C19-24A2-46B4-BE13-437154992AA1}" presName="hierChild4" presStyleCnt="0"/>
      <dgm:spPr/>
    </dgm:pt>
    <dgm:pt modelId="{AFAA99EB-21BA-46F7-9679-696E4E84E78B}" type="pres">
      <dgm:prSet presAssocID="{A42D1C19-24A2-46B4-BE13-437154992AA1}" presName="hierChild5" presStyleCnt="0"/>
      <dgm:spPr/>
    </dgm:pt>
    <dgm:pt modelId="{1C95DE00-82C2-47C6-A7D8-06B41AA977A3}" type="pres">
      <dgm:prSet presAssocID="{AC5F506C-F93A-45D1-938F-79AE53365034}" presName="hierChild3" presStyleCnt="0"/>
      <dgm:spPr/>
    </dgm:pt>
  </dgm:ptLst>
  <dgm:cxnLst>
    <dgm:cxn modelId="{D8805B02-556E-43AD-AC98-A5417A35BD32}" type="presOf" srcId="{4ABF5A6C-8A27-4152-858F-17533E62FFAE}" destId="{3F06E311-F18C-4F2F-B42D-517A0CD67D22}" srcOrd="0" destOrd="0" presId="urn:microsoft.com/office/officeart/2008/layout/HalfCircleOrganizationChart"/>
    <dgm:cxn modelId="{35B77A05-55BD-40AE-8B29-88BF1338CDE9}" type="presOf" srcId="{93F33C97-4313-45BA-95D4-FE0CCB273D11}" destId="{B7CE9DCD-19FA-43D8-8140-5D25E78B73BB}" srcOrd="1" destOrd="0" presId="urn:microsoft.com/office/officeart/2008/layout/HalfCircleOrganizationChart"/>
    <dgm:cxn modelId="{077C260D-A982-44B3-93C7-7F1F0749EF81}" srcId="{AC5F506C-F93A-45D1-938F-79AE53365034}" destId="{A02E4158-0E8E-4152-B25E-A51F917D793B}" srcOrd="0" destOrd="0" parTransId="{C6D9807D-0BBE-4497-9338-30EBEDEA0C33}" sibTransId="{AEF7732E-49DA-424F-A5DF-E8D73E8E0D32}"/>
    <dgm:cxn modelId="{76E9FA14-CE75-4FA5-A206-AF42CA89FB98}" type="presOf" srcId="{C6D9807D-0BBE-4497-9338-30EBEDEA0C33}" destId="{A104A084-E390-452C-9FBD-22AA0F4A6AAD}" srcOrd="0" destOrd="0" presId="urn:microsoft.com/office/officeart/2008/layout/HalfCircleOrganizationChart"/>
    <dgm:cxn modelId="{FD203021-74DD-4E89-A180-80785C9E2972}" type="presOf" srcId="{A42D1C19-24A2-46B4-BE13-437154992AA1}" destId="{FAE6D6D8-C548-4A7A-8B4C-BB844A1DAED7}" srcOrd="1" destOrd="0" presId="urn:microsoft.com/office/officeart/2008/layout/HalfCircleOrganizationChart"/>
    <dgm:cxn modelId="{2249AE29-C2A0-44A3-9FC7-8235FC23C702}" type="presOf" srcId="{AC5F506C-F93A-45D1-938F-79AE53365034}" destId="{EDC16F60-18E4-4D6E-B5AA-E1852C36B103}" srcOrd="0" destOrd="0" presId="urn:microsoft.com/office/officeart/2008/layout/HalfCircleOrganizationChart"/>
    <dgm:cxn modelId="{9457232B-1A73-4A61-A5BC-2D019901D051}" type="presOf" srcId="{93F33C97-4313-45BA-95D4-FE0CCB273D11}" destId="{55FB1199-4436-46EF-9748-5A1766B346A5}" srcOrd="0" destOrd="0" presId="urn:microsoft.com/office/officeart/2008/layout/HalfCircleOrganizationChart"/>
    <dgm:cxn modelId="{886A2A2B-B323-4D33-9DC1-2D44A295452D}" type="presOf" srcId="{4BF9942D-EC17-4E62-93F1-CDD151CC883C}" destId="{AE41D3C7-247A-45CF-A5DD-41A8886D017C}" srcOrd="0" destOrd="0" presId="urn:microsoft.com/office/officeart/2008/layout/HalfCircleOrganizationChart"/>
    <dgm:cxn modelId="{BE03A034-4C3F-421A-8AFF-FF4B44822522}" type="presOf" srcId="{A02E4158-0E8E-4152-B25E-A51F917D793B}" destId="{7716A407-9123-48D5-B5D8-5EC622A5661D}" srcOrd="0" destOrd="0" presId="urn:microsoft.com/office/officeart/2008/layout/HalfCircleOrganizationChart"/>
    <dgm:cxn modelId="{9B0DF25B-2D46-4B90-9DFA-5672B7D3025A}" srcId="{AC5F506C-F93A-45D1-938F-79AE53365034}" destId="{4BF9942D-EC17-4E62-93F1-CDD151CC883C}" srcOrd="1" destOrd="0" parTransId="{44E734FF-03B7-405E-9B13-446262FA0AE9}" sibTransId="{EEAE9528-8C1A-4CA9-A404-566857C1EA45}"/>
    <dgm:cxn modelId="{48A1D95C-628E-42A8-B7C4-891EF5B22E31}" type="presOf" srcId="{A42D1C19-24A2-46B4-BE13-437154992AA1}" destId="{A3AAB462-2FD5-4F94-A0C3-B368C8DC58E8}" srcOrd="0" destOrd="0" presId="urn:microsoft.com/office/officeart/2008/layout/HalfCircleOrganizationChart"/>
    <dgm:cxn modelId="{DD08C35D-5207-41FA-9A47-8F7B89260456}" type="presOf" srcId="{F981E17D-69DB-4A4C-B9BF-CB4394426E7E}" destId="{89FB36E4-BC1B-4B21-9845-5AACB22AB100}" srcOrd="0" destOrd="0" presId="urn:microsoft.com/office/officeart/2008/layout/HalfCircleOrganizationChart"/>
    <dgm:cxn modelId="{2EBDE654-7BB7-487D-A99A-847C5F566C88}" type="presOf" srcId="{A02E4158-0E8E-4152-B25E-A51F917D793B}" destId="{0225C844-3BEC-4913-9114-B1D03737B2A0}" srcOrd="1" destOrd="0" presId="urn:microsoft.com/office/officeart/2008/layout/HalfCircleOrganizationChart"/>
    <dgm:cxn modelId="{F1B2D075-1713-46F0-AC38-0AB0C3F911E5}" type="presOf" srcId="{4BF9942D-EC17-4E62-93F1-CDD151CC883C}" destId="{E2B364FD-3D26-4E6B-B466-F3586702861C}" srcOrd="1" destOrd="0" presId="urn:microsoft.com/office/officeart/2008/layout/HalfCircleOrganizationChart"/>
    <dgm:cxn modelId="{AD56E07B-982F-440E-B065-D4603A736E66}" type="presOf" srcId="{3F96E780-1712-4C42-96A1-7DCF539B2356}" destId="{779AEF50-FE55-4401-A6AD-A0D3EBBAFC1F}" srcOrd="0" destOrd="0" presId="urn:microsoft.com/office/officeart/2008/layout/HalfCircleOrganizationChart"/>
    <dgm:cxn modelId="{FC565B87-ED96-491A-B3BB-F1E8CA650172}" srcId="{AC5F506C-F93A-45D1-938F-79AE53365034}" destId="{A42D1C19-24A2-46B4-BE13-437154992AA1}" srcOrd="3" destOrd="0" parTransId="{4ABF5A6C-8A27-4152-858F-17533E62FFAE}" sibTransId="{E84198F4-1344-4816-B592-A02860978CFC}"/>
    <dgm:cxn modelId="{92FEFBBF-C00D-4E26-88C4-0BEA19210CBA}" srcId="{F981E17D-69DB-4A4C-B9BF-CB4394426E7E}" destId="{AC5F506C-F93A-45D1-938F-79AE53365034}" srcOrd="0" destOrd="0" parTransId="{2658110A-A324-469F-AD41-31C8784DCB59}" sibTransId="{2A038657-71C9-4FE0-9B75-C5AB8A8B8490}"/>
    <dgm:cxn modelId="{7D9E25CD-CF18-4C3A-9101-CC505995057A}" srcId="{AC5F506C-F93A-45D1-938F-79AE53365034}" destId="{93F33C97-4313-45BA-95D4-FE0CCB273D11}" srcOrd="2" destOrd="0" parTransId="{3F96E780-1712-4C42-96A1-7DCF539B2356}" sibTransId="{719FE33B-E426-423F-8031-98D349C5A612}"/>
    <dgm:cxn modelId="{8CD23CE1-E7D5-4FCE-9A72-C7357E73944B}" type="presOf" srcId="{44E734FF-03B7-405E-9B13-446262FA0AE9}" destId="{CE2FC25A-4474-402A-AAE8-008EDC613218}" srcOrd="0" destOrd="0" presId="urn:microsoft.com/office/officeart/2008/layout/HalfCircleOrganizationChart"/>
    <dgm:cxn modelId="{8F2ECEF8-9038-4030-841B-54ACED8BB9C0}" type="presOf" srcId="{AC5F506C-F93A-45D1-938F-79AE53365034}" destId="{40FD67D4-0E95-4C72-BE52-5B4F7AB50161}" srcOrd="1" destOrd="0" presId="urn:microsoft.com/office/officeart/2008/layout/HalfCircleOrganizationChart"/>
    <dgm:cxn modelId="{841001C6-7887-4463-8F02-B007C8577594}" type="presParOf" srcId="{89FB36E4-BC1B-4B21-9845-5AACB22AB100}" destId="{CAB5E45B-97BD-4BFA-9164-F0054CB85B11}" srcOrd="0" destOrd="0" presId="urn:microsoft.com/office/officeart/2008/layout/HalfCircleOrganizationChart"/>
    <dgm:cxn modelId="{FD20FE0A-6E43-4106-8BE7-EA546700D234}" type="presParOf" srcId="{CAB5E45B-97BD-4BFA-9164-F0054CB85B11}" destId="{2CBD4D81-8242-4034-BFEB-2D70BEE8AEB6}" srcOrd="0" destOrd="0" presId="urn:microsoft.com/office/officeart/2008/layout/HalfCircleOrganizationChart"/>
    <dgm:cxn modelId="{1B50DE81-B720-41CB-AD67-419EDB7E08B3}" type="presParOf" srcId="{2CBD4D81-8242-4034-BFEB-2D70BEE8AEB6}" destId="{EDC16F60-18E4-4D6E-B5AA-E1852C36B103}" srcOrd="0" destOrd="0" presId="urn:microsoft.com/office/officeart/2008/layout/HalfCircleOrganizationChart"/>
    <dgm:cxn modelId="{8489C5AC-47F1-4157-B94C-C734BB8877E8}" type="presParOf" srcId="{2CBD4D81-8242-4034-BFEB-2D70BEE8AEB6}" destId="{BB614DF5-FF7A-4620-A7FF-9358121A7D74}" srcOrd="1" destOrd="0" presId="urn:microsoft.com/office/officeart/2008/layout/HalfCircleOrganizationChart"/>
    <dgm:cxn modelId="{860EB2FB-9E37-434C-871E-AA7108782FD4}" type="presParOf" srcId="{2CBD4D81-8242-4034-BFEB-2D70BEE8AEB6}" destId="{C8D7737E-DB1B-4EFE-B98C-578EFF263863}" srcOrd="2" destOrd="0" presId="urn:microsoft.com/office/officeart/2008/layout/HalfCircleOrganizationChart"/>
    <dgm:cxn modelId="{08988815-464E-4F3B-8937-D9B0B0D46035}" type="presParOf" srcId="{2CBD4D81-8242-4034-BFEB-2D70BEE8AEB6}" destId="{40FD67D4-0E95-4C72-BE52-5B4F7AB50161}" srcOrd="3" destOrd="0" presId="urn:microsoft.com/office/officeart/2008/layout/HalfCircleOrganizationChart"/>
    <dgm:cxn modelId="{B62B5834-6525-4B98-AE88-6F40134D7C87}" type="presParOf" srcId="{CAB5E45B-97BD-4BFA-9164-F0054CB85B11}" destId="{73D942FA-0D92-4D52-89AF-76731D3BF9A6}" srcOrd="1" destOrd="0" presId="urn:microsoft.com/office/officeart/2008/layout/HalfCircleOrganizationChart"/>
    <dgm:cxn modelId="{DD25AC1C-8BD3-48FD-BEEA-CD7B4F2E04E9}" type="presParOf" srcId="{73D942FA-0D92-4D52-89AF-76731D3BF9A6}" destId="{A104A084-E390-452C-9FBD-22AA0F4A6AAD}" srcOrd="0" destOrd="0" presId="urn:microsoft.com/office/officeart/2008/layout/HalfCircleOrganizationChart"/>
    <dgm:cxn modelId="{DE962E7F-A1AB-4B02-8D03-D91E6BC4641C}" type="presParOf" srcId="{73D942FA-0D92-4D52-89AF-76731D3BF9A6}" destId="{15B96617-7B77-497B-B23F-5F764304F4DF}" srcOrd="1" destOrd="0" presId="urn:microsoft.com/office/officeart/2008/layout/HalfCircleOrganizationChart"/>
    <dgm:cxn modelId="{EA90F81B-6506-485D-BA19-5A66A43BB937}" type="presParOf" srcId="{15B96617-7B77-497B-B23F-5F764304F4DF}" destId="{657F34C9-62E0-4C88-BC48-C6DC1462AA67}" srcOrd="0" destOrd="0" presId="urn:microsoft.com/office/officeart/2008/layout/HalfCircleOrganizationChart"/>
    <dgm:cxn modelId="{1B9A5C3C-3713-470B-B086-F51C2E359440}" type="presParOf" srcId="{657F34C9-62E0-4C88-BC48-C6DC1462AA67}" destId="{7716A407-9123-48D5-B5D8-5EC622A5661D}" srcOrd="0" destOrd="0" presId="urn:microsoft.com/office/officeart/2008/layout/HalfCircleOrganizationChart"/>
    <dgm:cxn modelId="{1B87596A-93D9-4B9A-87EE-82191ACBF675}" type="presParOf" srcId="{657F34C9-62E0-4C88-BC48-C6DC1462AA67}" destId="{168298A6-8346-4493-B12A-1D029A95B617}" srcOrd="1" destOrd="0" presId="urn:microsoft.com/office/officeart/2008/layout/HalfCircleOrganizationChart"/>
    <dgm:cxn modelId="{411CA368-916C-433A-9B69-7873CF5B82D0}" type="presParOf" srcId="{657F34C9-62E0-4C88-BC48-C6DC1462AA67}" destId="{538F7842-836D-4315-93A9-8C6B41B4FCBD}" srcOrd="2" destOrd="0" presId="urn:microsoft.com/office/officeart/2008/layout/HalfCircleOrganizationChart"/>
    <dgm:cxn modelId="{69ADC963-D4AB-434D-ACEA-D87FF3B274D1}" type="presParOf" srcId="{657F34C9-62E0-4C88-BC48-C6DC1462AA67}" destId="{0225C844-3BEC-4913-9114-B1D03737B2A0}" srcOrd="3" destOrd="0" presId="urn:microsoft.com/office/officeart/2008/layout/HalfCircleOrganizationChart"/>
    <dgm:cxn modelId="{90C4950D-E773-464E-94DB-F26124A825A7}" type="presParOf" srcId="{15B96617-7B77-497B-B23F-5F764304F4DF}" destId="{2ECCA502-0D96-4CCE-8D85-D2180BB2E22E}" srcOrd="1" destOrd="0" presId="urn:microsoft.com/office/officeart/2008/layout/HalfCircleOrganizationChart"/>
    <dgm:cxn modelId="{DF15B291-AB8B-4D27-88D6-477959276BF9}" type="presParOf" srcId="{15B96617-7B77-497B-B23F-5F764304F4DF}" destId="{EE665495-A718-4651-BBC1-3627590E2E9A}" srcOrd="2" destOrd="0" presId="urn:microsoft.com/office/officeart/2008/layout/HalfCircleOrganizationChart"/>
    <dgm:cxn modelId="{C780C4BC-31FA-4C81-B2BF-DE1DE2F82E7F}" type="presParOf" srcId="{73D942FA-0D92-4D52-89AF-76731D3BF9A6}" destId="{CE2FC25A-4474-402A-AAE8-008EDC613218}" srcOrd="2" destOrd="0" presId="urn:microsoft.com/office/officeart/2008/layout/HalfCircleOrganizationChart"/>
    <dgm:cxn modelId="{7FC279F3-644A-4909-B48E-4DC3D303643D}" type="presParOf" srcId="{73D942FA-0D92-4D52-89AF-76731D3BF9A6}" destId="{38520BDE-2FFA-49F2-8FA5-2BCEED1E5E1E}" srcOrd="3" destOrd="0" presId="urn:microsoft.com/office/officeart/2008/layout/HalfCircleOrganizationChart"/>
    <dgm:cxn modelId="{CA1E66D6-E9AE-4BDA-AF29-7C1511EA548D}" type="presParOf" srcId="{38520BDE-2FFA-49F2-8FA5-2BCEED1E5E1E}" destId="{75994655-65C0-49AF-8A7A-29FC490C5E74}" srcOrd="0" destOrd="0" presId="urn:microsoft.com/office/officeart/2008/layout/HalfCircleOrganizationChart"/>
    <dgm:cxn modelId="{EC6C2FC9-E91E-4CE0-BE53-BB1614DF9E7E}" type="presParOf" srcId="{75994655-65C0-49AF-8A7A-29FC490C5E74}" destId="{AE41D3C7-247A-45CF-A5DD-41A8886D017C}" srcOrd="0" destOrd="0" presId="urn:microsoft.com/office/officeart/2008/layout/HalfCircleOrganizationChart"/>
    <dgm:cxn modelId="{D126398B-8640-4DEA-887E-48286AE88F55}" type="presParOf" srcId="{75994655-65C0-49AF-8A7A-29FC490C5E74}" destId="{0F56688B-E054-4B48-A205-FF7CBE3E7AD3}" srcOrd="1" destOrd="0" presId="urn:microsoft.com/office/officeart/2008/layout/HalfCircleOrganizationChart"/>
    <dgm:cxn modelId="{B0E97749-A33C-492C-99AE-4146E37E171D}" type="presParOf" srcId="{75994655-65C0-49AF-8A7A-29FC490C5E74}" destId="{48B01408-2996-4F02-8937-1CCBFA5E99A7}" srcOrd="2" destOrd="0" presId="urn:microsoft.com/office/officeart/2008/layout/HalfCircleOrganizationChart"/>
    <dgm:cxn modelId="{188B1902-D8BE-47C9-B5AA-E0274DD7BF15}" type="presParOf" srcId="{75994655-65C0-49AF-8A7A-29FC490C5E74}" destId="{E2B364FD-3D26-4E6B-B466-F3586702861C}" srcOrd="3" destOrd="0" presId="urn:microsoft.com/office/officeart/2008/layout/HalfCircleOrganizationChart"/>
    <dgm:cxn modelId="{389D9761-BFED-4A8F-9D83-4E6EC6E1B384}" type="presParOf" srcId="{38520BDE-2FFA-49F2-8FA5-2BCEED1E5E1E}" destId="{2FC59039-FDEF-49B6-8BB4-BFB92EB7C209}" srcOrd="1" destOrd="0" presId="urn:microsoft.com/office/officeart/2008/layout/HalfCircleOrganizationChart"/>
    <dgm:cxn modelId="{7C3DB365-668F-4064-AF78-E71B4068A575}" type="presParOf" srcId="{38520BDE-2FFA-49F2-8FA5-2BCEED1E5E1E}" destId="{B79C1D07-1594-492A-B66F-2A5C5218196D}" srcOrd="2" destOrd="0" presId="urn:microsoft.com/office/officeart/2008/layout/HalfCircleOrganizationChart"/>
    <dgm:cxn modelId="{CC7BBBB2-8D18-49AF-999C-60A0F19C84B7}" type="presParOf" srcId="{73D942FA-0D92-4D52-89AF-76731D3BF9A6}" destId="{779AEF50-FE55-4401-A6AD-A0D3EBBAFC1F}" srcOrd="4" destOrd="0" presId="urn:microsoft.com/office/officeart/2008/layout/HalfCircleOrganizationChart"/>
    <dgm:cxn modelId="{101D44C8-B172-4423-97F4-BD5A7BCA4D8B}" type="presParOf" srcId="{73D942FA-0D92-4D52-89AF-76731D3BF9A6}" destId="{3F4AEFF8-5C00-4E68-9031-15C4A3F7B657}" srcOrd="5" destOrd="0" presId="urn:microsoft.com/office/officeart/2008/layout/HalfCircleOrganizationChart"/>
    <dgm:cxn modelId="{2E423FCE-C132-4729-B694-279DEC3F586D}" type="presParOf" srcId="{3F4AEFF8-5C00-4E68-9031-15C4A3F7B657}" destId="{BE5077C9-A92C-4370-82CC-6F253496C1FD}" srcOrd="0" destOrd="0" presId="urn:microsoft.com/office/officeart/2008/layout/HalfCircleOrganizationChart"/>
    <dgm:cxn modelId="{EF73850B-0B1C-4FD7-B164-B6BA2085B392}" type="presParOf" srcId="{BE5077C9-A92C-4370-82CC-6F253496C1FD}" destId="{55FB1199-4436-46EF-9748-5A1766B346A5}" srcOrd="0" destOrd="0" presId="urn:microsoft.com/office/officeart/2008/layout/HalfCircleOrganizationChart"/>
    <dgm:cxn modelId="{6BB0E80E-2AF3-4E40-ABE3-A0BE242E1892}" type="presParOf" srcId="{BE5077C9-A92C-4370-82CC-6F253496C1FD}" destId="{3C819B60-A94F-4792-9F39-D92BBA099B36}" srcOrd="1" destOrd="0" presId="urn:microsoft.com/office/officeart/2008/layout/HalfCircleOrganizationChart"/>
    <dgm:cxn modelId="{E64D0171-BAD8-479B-8131-BCB7F1B00876}" type="presParOf" srcId="{BE5077C9-A92C-4370-82CC-6F253496C1FD}" destId="{70A7EF01-ADFA-41F6-8FBB-77D2C875062C}" srcOrd="2" destOrd="0" presId="urn:microsoft.com/office/officeart/2008/layout/HalfCircleOrganizationChart"/>
    <dgm:cxn modelId="{2FE2BF9E-6086-45AB-B00F-55F884DB4C73}" type="presParOf" srcId="{BE5077C9-A92C-4370-82CC-6F253496C1FD}" destId="{B7CE9DCD-19FA-43D8-8140-5D25E78B73BB}" srcOrd="3" destOrd="0" presId="urn:microsoft.com/office/officeart/2008/layout/HalfCircleOrganizationChart"/>
    <dgm:cxn modelId="{8C2C74D6-C4FF-4B30-B90A-8DD5E2CCE752}" type="presParOf" srcId="{3F4AEFF8-5C00-4E68-9031-15C4A3F7B657}" destId="{415BFD89-53E3-42AA-95B1-CC1FC9A36D0F}" srcOrd="1" destOrd="0" presId="urn:microsoft.com/office/officeart/2008/layout/HalfCircleOrganizationChart"/>
    <dgm:cxn modelId="{BF739C9E-105B-44EE-87CE-5A93ECB5C8BB}" type="presParOf" srcId="{3F4AEFF8-5C00-4E68-9031-15C4A3F7B657}" destId="{4D9D239F-F960-4206-89E2-FF56BB9F5270}" srcOrd="2" destOrd="0" presId="urn:microsoft.com/office/officeart/2008/layout/HalfCircleOrganizationChart"/>
    <dgm:cxn modelId="{51EFEC28-A55D-440D-95CE-482B2C59530B}" type="presParOf" srcId="{73D942FA-0D92-4D52-89AF-76731D3BF9A6}" destId="{3F06E311-F18C-4F2F-B42D-517A0CD67D22}" srcOrd="6" destOrd="0" presId="urn:microsoft.com/office/officeart/2008/layout/HalfCircleOrganizationChart"/>
    <dgm:cxn modelId="{F8759D20-0AD7-4DD4-8808-0AE665C291DD}" type="presParOf" srcId="{73D942FA-0D92-4D52-89AF-76731D3BF9A6}" destId="{BB5BF4C5-1FA2-4FD3-9663-502D0E87F398}" srcOrd="7" destOrd="0" presId="urn:microsoft.com/office/officeart/2008/layout/HalfCircleOrganizationChart"/>
    <dgm:cxn modelId="{F6316E26-8BF7-463A-A2B3-B2D44F5A2531}" type="presParOf" srcId="{BB5BF4C5-1FA2-4FD3-9663-502D0E87F398}" destId="{726C07CF-4ACA-4374-A4ED-16B122D24DFE}" srcOrd="0" destOrd="0" presId="urn:microsoft.com/office/officeart/2008/layout/HalfCircleOrganizationChart"/>
    <dgm:cxn modelId="{0495C0D2-8A71-4F4D-9563-329E5DA20A91}" type="presParOf" srcId="{726C07CF-4ACA-4374-A4ED-16B122D24DFE}" destId="{A3AAB462-2FD5-4F94-A0C3-B368C8DC58E8}" srcOrd="0" destOrd="0" presId="urn:microsoft.com/office/officeart/2008/layout/HalfCircleOrganizationChart"/>
    <dgm:cxn modelId="{9FD5EA59-12C8-47A6-AA34-44C5060E8D3F}" type="presParOf" srcId="{726C07CF-4ACA-4374-A4ED-16B122D24DFE}" destId="{D2F6A89E-4D87-4275-9D89-32BC36715758}" srcOrd="1" destOrd="0" presId="urn:microsoft.com/office/officeart/2008/layout/HalfCircleOrganizationChart"/>
    <dgm:cxn modelId="{89DE9912-2458-408A-9A4E-D461D0FD0928}" type="presParOf" srcId="{726C07CF-4ACA-4374-A4ED-16B122D24DFE}" destId="{DC6A4F47-41AD-4DCC-AAFC-516A2202BB71}" srcOrd="2" destOrd="0" presId="urn:microsoft.com/office/officeart/2008/layout/HalfCircleOrganizationChart"/>
    <dgm:cxn modelId="{0C14F2D1-0ACE-49B2-AE54-A1531D1DD1E1}" type="presParOf" srcId="{726C07CF-4ACA-4374-A4ED-16B122D24DFE}" destId="{FAE6D6D8-C548-4A7A-8B4C-BB844A1DAED7}" srcOrd="3" destOrd="0" presId="urn:microsoft.com/office/officeart/2008/layout/HalfCircleOrganizationChart"/>
    <dgm:cxn modelId="{F13DCCFB-3369-486F-864C-BCFBC2E35667}" type="presParOf" srcId="{BB5BF4C5-1FA2-4FD3-9663-502D0E87F398}" destId="{EFE3FF3E-531E-4BFC-8FB1-E6066D80F23E}" srcOrd="1" destOrd="0" presId="urn:microsoft.com/office/officeart/2008/layout/HalfCircleOrganizationChart"/>
    <dgm:cxn modelId="{E49A5778-D1FE-4D24-B2AD-7C10F0CEE2A2}" type="presParOf" srcId="{BB5BF4C5-1FA2-4FD3-9663-502D0E87F398}" destId="{AFAA99EB-21BA-46F7-9679-696E4E84E78B}" srcOrd="2" destOrd="0" presId="urn:microsoft.com/office/officeart/2008/layout/HalfCircleOrganizationChart"/>
    <dgm:cxn modelId="{495DEEF0-1129-477A-85AE-BB363DBF8C9F}" type="presParOf" srcId="{CAB5E45B-97BD-4BFA-9164-F0054CB85B11}" destId="{1C95DE00-82C2-47C6-A7D8-06B41AA977A3}"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981E17D-69DB-4A4C-B9BF-CB4394426E7E}" type="doc">
      <dgm:prSet loTypeId="urn:microsoft.com/office/officeart/2005/8/layout/hierarchy2" loCatId="hierarchy" qsTypeId="urn:microsoft.com/office/officeart/2005/8/quickstyle/3d2" qsCatId="3D" csTypeId="urn:microsoft.com/office/officeart/2005/8/colors/accent2_2" csCatId="accent2" phldr="1"/>
      <dgm:spPr/>
      <dgm:t>
        <a:bodyPr/>
        <a:lstStyle/>
        <a:p>
          <a:endParaRPr lang="en-US"/>
        </a:p>
      </dgm:t>
    </dgm:pt>
    <dgm:pt modelId="{DE05C769-E042-4CF0-A431-D13021414D2B}">
      <dgm:prSet phldrT="[Text]" custT="1"/>
      <dgm:spPr/>
      <dgm:t>
        <a:bodyPr/>
        <a:lstStyle/>
        <a:p>
          <a:pPr rtl="0"/>
          <a:r>
            <a:rPr lang="fa-IR" sz="1600" dirty="0">
              <a:cs typeface="B Homa" pitchFamily="2" charset="-78"/>
            </a:rPr>
            <a:t>بهای تمام شده</a:t>
          </a:r>
          <a:endParaRPr lang="en-US" sz="1600" dirty="0">
            <a:cs typeface="B Homa" pitchFamily="2" charset="-78"/>
          </a:endParaRPr>
        </a:p>
      </dgm:t>
    </dgm:pt>
    <dgm:pt modelId="{B10E06D1-A7F4-4FBE-945B-445E01AED874}" type="parTrans" cxnId="{8672CDB7-F8C9-4DBB-8FB1-846D70A461DD}">
      <dgm:prSet/>
      <dgm:spPr/>
      <dgm:t>
        <a:bodyPr/>
        <a:lstStyle/>
        <a:p>
          <a:endParaRPr lang="en-US"/>
        </a:p>
      </dgm:t>
    </dgm:pt>
    <dgm:pt modelId="{20BD488C-4BDE-4D4E-B90A-F2F5A9B51848}" type="sibTrans" cxnId="{8672CDB7-F8C9-4DBB-8FB1-846D70A461DD}">
      <dgm:prSet/>
      <dgm:spPr/>
      <dgm:t>
        <a:bodyPr/>
        <a:lstStyle/>
        <a:p>
          <a:endParaRPr lang="en-US"/>
        </a:p>
      </dgm:t>
    </dgm:pt>
    <dgm:pt modelId="{A02E4158-0E8E-4152-B25E-A51F917D793B}">
      <dgm:prSet phldrT="[Text]" custT="1"/>
      <dgm:spPr/>
      <dgm:t>
        <a:bodyPr/>
        <a:lstStyle/>
        <a:p>
          <a:pPr rtl="0"/>
          <a:r>
            <a:rPr lang="fa-IR" sz="1600" dirty="0">
              <a:cs typeface="B Homa" pitchFamily="2" charset="-78"/>
            </a:rPr>
            <a:t>عمر مفید</a:t>
          </a:r>
          <a:endParaRPr lang="en-US" sz="1600" dirty="0">
            <a:cs typeface="B Homa" pitchFamily="2" charset="-78"/>
          </a:endParaRPr>
        </a:p>
      </dgm:t>
    </dgm:pt>
    <dgm:pt modelId="{C6D9807D-0BBE-4497-9338-30EBEDEA0C33}" type="parTrans" cxnId="{077C260D-A982-44B3-93C7-7F1F0749EF81}">
      <dgm:prSet/>
      <dgm:spPr/>
      <dgm:t>
        <a:bodyPr/>
        <a:lstStyle/>
        <a:p>
          <a:endParaRPr lang="en-US"/>
        </a:p>
      </dgm:t>
    </dgm:pt>
    <dgm:pt modelId="{AEF7732E-49DA-424F-A5DF-E8D73E8E0D32}" type="sibTrans" cxnId="{077C260D-A982-44B3-93C7-7F1F0749EF81}">
      <dgm:prSet/>
      <dgm:spPr/>
      <dgm:t>
        <a:bodyPr/>
        <a:lstStyle/>
        <a:p>
          <a:endParaRPr lang="en-US"/>
        </a:p>
      </dgm:t>
    </dgm:pt>
    <dgm:pt modelId="{4BF9942D-EC17-4E62-93F1-CDD151CC883C}">
      <dgm:prSet phldrT="[Text]" custT="1"/>
      <dgm:spPr/>
      <dgm:t>
        <a:bodyPr/>
        <a:lstStyle/>
        <a:p>
          <a:pPr rtl="0"/>
          <a:r>
            <a:rPr lang="fa-IR" sz="1600" dirty="0">
              <a:cs typeface="B Homa" pitchFamily="2" charset="-78"/>
            </a:rPr>
            <a:t>ارزش اسقاط</a:t>
          </a:r>
          <a:endParaRPr lang="en-US" sz="1600" dirty="0">
            <a:cs typeface="B Homa" pitchFamily="2" charset="-78"/>
          </a:endParaRPr>
        </a:p>
      </dgm:t>
    </dgm:pt>
    <dgm:pt modelId="{44E734FF-03B7-405E-9B13-446262FA0AE9}" type="parTrans" cxnId="{9B0DF25B-2D46-4B90-9DFA-5672B7D3025A}">
      <dgm:prSet/>
      <dgm:spPr/>
      <dgm:t>
        <a:bodyPr/>
        <a:lstStyle/>
        <a:p>
          <a:endParaRPr lang="en-US"/>
        </a:p>
      </dgm:t>
    </dgm:pt>
    <dgm:pt modelId="{EEAE9528-8C1A-4CA9-A404-566857C1EA45}" type="sibTrans" cxnId="{9B0DF25B-2D46-4B90-9DFA-5672B7D3025A}">
      <dgm:prSet/>
      <dgm:spPr/>
      <dgm:t>
        <a:bodyPr/>
        <a:lstStyle/>
        <a:p>
          <a:endParaRPr lang="en-US"/>
        </a:p>
      </dgm:t>
    </dgm:pt>
    <dgm:pt modelId="{AC5F506C-F93A-45D1-938F-79AE53365034}">
      <dgm:prSet phldrT="[Text]" custT="1"/>
      <dgm:spPr/>
      <dgm:t>
        <a:bodyPr/>
        <a:lstStyle/>
        <a:p>
          <a:r>
            <a:rPr lang="fa-IR" sz="1800" dirty="0">
              <a:cs typeface="B Homa" pitchFamily="2" charset="-78"/>
            </a:rPr>
            <a:t>عوامل تعیین استهلاک</a:t>
          </a:r>
          <a:endParaRPr lang="en-US" sz="1800" dirty="0">
            <a:cs typeface="B Homa" pitchFamily="2" charset="-78"/>
          </a:endParaRPr>
        </a:p>
      </dgm:t>
    </dgm:pt>
    <dgm:pt modelId="{2A038657-71C9-4FE0-9B75-C5AB8A8B8490}" type="sibTrans" cxnId="{92FEFBBF-C00D-4E26-88C4-0BEA19210CBA}">
      <dgm:prSet/>
      <dgm:spPr/>
      <dgm:t>
        <a:bodyPr/>
        <a:lstStyle/>
        <a:p>
          <a:endParaRPr lang="en-US"/>
        </a:p>
      </dgm:t>
    </dgm:pt>
    <dgm:pt modelId="{2658110A-A324-469F-AD41-31C8784DCB59}" type="parTrans" cxnId="{92FEFBBF-C00D-4E26-88C4-0BEA19210CBA}">
      <dgm:prSet/>
      <dgm:spPr/>
      <dgm:t>
        <a:bodyPr/>
        <a:lstStyle/>
        <a:p>
          <a:endParaRPr lang="en-US"/>
        </a:p>
      </dgm:t>
    </dgm:pt>
    <dgm:pt modelId="{0D9EE60A-AC8A-402A-A98B-753979B1831E}" type="pres">
      <dgm:prSet presAssocID="{F981E17D-69DB-4A4C-B9BF-CB4394426E7E}" presName="diagram" presStyleCnt="0">
        <dgm:presLayoutVars>
          <dgm:chPref val="1"/>
          <dgm:dir val="rev"/>
          <dgm:animOne val="branch"/>
          <dgm:animLvl val="lvl"/>
          <dgm:resizeHandles val="exact"/>
        </dgm:presLayoutVars>
      </dgm:prSet>
      <dgm:spPr/>
    </dgm:pt>
    <dgm:pt modelId="{58392739-0A08-45B5-90A6-7F37306397D0}" type="pres">
      <dgm:prSet presAssocID="{AC5F506C-F93A-45D1-938F-79AE53365034}" presName="root1" presStyleCnt="0"/>
      <dgm:spPr/>
    </dgm:pt>
    <dgm:pt modelId="{8A62007C-CAEA-48B8-8E59-6B39F49CDCE3}" type="pres">
      <dgm:prSet presAssocID="{AC5F506C-F93A-45D1-938F-79AE53365034}" presName="LevelOneTextNode" presStyleLbl="node0" presStyleIdx="0" presStyleCnt="1" custScaleX="120213" custScaleY="47187">
        <dgm:presLayoutVars>
          <dgm:chPref val="3"/>
        </dgm:presLayoutVars>
      </dgm:prSet>
      <dgm:spPr/>
    </dgm:pt>
    <dgm:pt modelId="{B3CA4FDD-612C-41F8-A515-ECA282FA91D5}" type="pres">
      <dgm:prSet presAssocID="{AC5F506C-F93A-45D1-938F-79AE53365034}" presName="level2hierChild" presStyleCnt="0"/>
      <dgm:spPr/>
    </dgm:pt>
    <dgm:pt modelId="{2613A04F-FEFA-48E7-A297-B3C889D0CBC1}" type="pres">
      <dgm:prSet presAssocID="{B10E06D1-A7F4-4FBE-945B-445E01AED874}" presName="conn2-1" presStyleLbl="parChTrans1D2" presStyleIdx="0" presStyleCnt="3"/>
      <dgm:spPr/>
    </dgm:pt>
    <dgm:pt modelId="{393D599C-D6EF-42A9-AF89-28FA8C369EF1}" type="pres">
      <dgm:prSet presAssocID="{B10E06D1-A7F4-4FBE-945B-445E01AED874}" presName="connTx" presStyleLbl="parChTrans1D2" presStyleIdx="0" presStyleCnt="3"/>
      <dgm:spPr/>
    </dgm:pt>
    <dgm:pt modelId="{2B944088-28B6-4EEE-BD2B-6269D047950B}" type="pres">
      <dgm:prSet presAssocID="{DE05C769-E042-4CF0-A431-D13021414D2B}" presName="root2" presStyleCnt="0"/>
      <dgm:spPr/>
    </dgm:pt>
    <dgm:pt modelId="{B28AA50D-5BF7-4C34-A793-313CC114417C}" type="pres">
      <dgm:prSet presAssocID="{DE05C769-E042-4CF0-A431-D13021414D2B}" presName="LevelTwoTextNode" presStyleLbl="node2" presStyleIdx="0" presStyleCnt="3" custScaleX="84137" custScaleY="30141" custLinFactNeighborX="-12861" custLinFactNeighborY="-2728">
        <dgm:presLayoutVars>
          <dgm:chPref val="3"/>
        </dgm:presLayoutVars>
      </dgm:prSet>
      <dgm:spPr/>
    </dgm:pt>
    <dgm:pt modelId="{6858CDC6-0FF6-452F-80B4-0DC4903D1DDD}" type="pres">
      <dgm:prSet presAssocID="{DE05C769-E042-4CF0-A431-D13021414D2B}" presName="level3hierChild" presStyleCnt="0"/>
      <dgm:spPr/>
    </dgm:pt>
    <dgm:pt modelId="{928F3F34-DEE7-4B68-97CC-C0301BE44F05}" type="pres">
      <dgm:prSet presAssocID="{C6D9807D-0BBE-4497-9338-30EBEDEA0C33}" presName="conn2-1" presStyleLbl="parChTrans1D2" presStyleIdx="1" presStyleCnt="3"/>
      <dgm:spPr/>
    </dgm:pt>
    <dgm:pt modelId="{ACC3C81B-0978-4A5F-A713-AF304CAE2058}" type="pres">
      <dgm:prSet presAssocID="{C6D9807D-0BBE-4497-9338-30EBEDEA0C33}" presName="connTx" presStyleLbl="parChTrans1D2" presStyleIdx="1" presStyleCnt="3"/>
      <dgm:spPr/>
    </dgm:pt>
    <dgm:pt modelId="{F65D44D1-E9CB-4970-A520-3D6F737775F3}" type="pres">
      <dgm:prSet presAssocID="{A02E4158-0E8E-4152-B25E-A51F917D793B}" presName="root2" presStyleCnt="0"/>
      <dgm:spPr/>
    </dgm:pt>
    <dgm:pt modelId="{047FD32B-C394-474F-A95B-08BF44E6C680}" type="pres">
      <dgm:prSet presAssocID="{A02E4158-0E8E-4152-B25E-A51F917D793B}" presName="LevelTwoTextNode" presStyleLbl="node2" presStyleIdx="1" presStyleCnt="3" custScaleX="84137" custScaleY="30141" custLinFactNeighborX="-12861" custLinFactNeighborY="-2728">
        <dgm:presLayoutVars>
          <dgm:chPref val="3"/>
        </dgm:presLayoutVars>
      </dgm:prSet>
      <dgm:spPr/>
    </dgm:pt>
    <dgm:pt modelId="{342D62A6-E474-404C-B238-A8BD7890616A}" type="pres">
      <dgm:prSet presAssocID="{A02E4158-0E8E-4152-B25E-A51F917D793B}" presName="level3hierChild" presStyleCnt="0"/>
      <dgm:spPr/>
    </dgm:pt>
    <dgm:pt modelId="{0BE6C421-E22C-4633-AFFE-FC6A7A00066D}" type="pres">
      <dgm:prSet presAssocID="{44E734FF-03B7-405E-9B13-446262FA0AE9}" presName="conn2-1" presStyleLbl="parChTrans1D2" presStyleIdx="2" presStyleCnt="3"/>
      <dgm:spPr/>
    </dgm:pt>
    <dgm:pt modelId="{69261C9E-0397-407B-B7FC-9B7D3EBB9AE9}" type="pres">
      <dgm:prSet presAssocID="{44E734FF-03B7-405E-9B13-446262FA0AE9}" presName="connTx" presStyleLbl="parChTrans1D2" presStyleIdx="2" presStyleCnt="3"/>
      <dgm:spPr/>
    </dgm:pt>
    <dgm:pt modelId="{E521BED7-8E62-4A54-BB1C-9683A0729A2C}" type="pres">
      <dgm:prSet presAssocID="{4BF9942D-EC17-4E62-93F1-CDD151CC883C}" presName="root2" presStyleCnt="0"/>
      <dgm:spPr/>
    </dgm:pt>
    <dgm:pt modelId="{DA1133E9-322E-4132-B560-A73A9E214222}" type="pres">
      <dgm:prSet presAssocID="{4BF9942D-EC17-4E62-93F1-CDD151CC883C}" presName="LevelTwoTextNode" presStyleLbl="node2" presStyleIdx="2" presStyleCnt="3" custScaleX="84137" custScaleY="30141" custLinFactNeighborX="-12861" custLinFactNeighborY="-2728">
        <dgm:presLayoutVars>
          <dgm:chPref val="3"/>
        </dgm:presLayoutVars>
      </dgm:prSet>
      <dgm:spPr/>
    </dgm:pt>
    <dgm:pt modelId="{C7DEDF73-91E2-4F17-A53C-2895A2A91110}" type="pres">
      <dgm:prSet presAssocID="{4BF9942D-EC17-4E62-93F1-CDD151CC883C}" presName="level3hierChild" presStyleCnt="0"/>
      <dgm:spPr/>
    </dgm:pt>
  </dgm:ptLst>
  <dgm:cxnLst>
    <dgm:cxn modelId="{077C260D-A982-44B3-93C7-7F1F0749EF81}" srcId="{AC5F506C-F93A-45D1-938F-79AE53365034}" destId="{A02E4158-0E8E-4152-B25E-A51F917D793B}" srcOrd="1" destOrd="0" parTransId="{C6D9807D-0BBE-4497-9338-30EBEDEA0C33}" sibTransId="{AEF7732E-49DA-424F-A5DF-E8D73E8E0D32}"/>
    <dgm:cxn modelId="{57063F0E-2878-4F09-A003-BCCC58F0A491}" type="presOf" srcId="{AC5F506C-F93A-45D1-938F-79AE53365034}" destId="{8A62007C-CAEA-48B8-8E59-6B39F49CDCE3}" srcOrd="0" destOrd="0" presId="urn:microsoft.com/office/officeart/2005/8/layout/hierarchy2"/>
    <dgm:cxn modelId="{9B0DF25B-2D46-4B90-9DFA-5672B7D3025A}" srcId="{AC5F506C-F93A-45D1-938F-79AE53365034}" destId="{4BF9942D-EC17-4E62-93F1-CDD151CC883C}" srcOrd="2" destOrd="0" parTransId="{44E734FF-03B7-405E-9B13-446262FA0AE9}" sibTransId="{EEAE9528-8C1A-4CA9-A404-566857C1EA45}"/>
    <dgm:cxn modelId="{4961894B-04FD-4E97-9542-C7DBD626DCEF}" type="presOf" srcId="{44E734FF-03B7-405E-9B13-446262FA0AE9}" destId="{69261C9E-0397-407B-B7FC-9B7D3EBB9AE9}" srcOrd="1" destOrd="0" presId="urn:microsoft.com/office/officeart/2005/8/layout/hierarchy2"/>
    <dgm:cxn modelId="{EDC73473-57B3-4E33-8F43-95EB69D85720}" type="presOf" srcId="{B10E06D1-A7F4-4FBE-945B-445E01AED874}" destId="{393D599C-D6EF-42A9-AF89-28FA8C369EF1}" srcOrd="1" destOrd="0" presId="urn:microsoft.com/office/officeart/2005/8/layout/hierarchy2"/>
    <dgm:cxn modelId="{0C870474-0BFF-4ADC-91FE-4F6F05E8F205}" type="presOf" srcId="{DE05C769-E042-4CF0-A431-D13021414D2B}" destId="{B28AA50D-5BF7-4C34-A793-313CC114417C}" srcOrd="0" destOrd="0" presId="urn:microsoft.com/office/officeart/2005/8/layout/hierarchy2"/>
    <dgm:cxn modelId="{6BD39A54-EE93-40E0-A0B9-6537F5B7D5E4}" type="presOf" srcId="{C6D9807D-0BBE-4497-9338-30EBEDEA0C33}" destId="{ACC3C81B-0978-4A5F-A713-AF304CAE2058}" srcOrd="1" destOrd="0" presId="urn:microsoft.com/office/officeart/2005/8/layout/hierarchy2"/>
    <dgm:cxn modelId="{8EABAE82-820D-4881-AEE0-91215468D59C}" type="presOf" srcId="{C6D9807D-0BBE-4497-9338-30EBEDEA0C33}" destId="{928F3F34-DEE7-4B68-97CC-C0301BE44F05}" srcOrd="0" destOrd="0" presId="urn:microsoft.com/office/officeart/2005/8/layout/hierarchy2"/>
    <dgm:cxn modelId="{62638F96-D0D9-4723-891F-C3ED018ADE60}" type="presOf" srcId="{4BF9942D-EC17-4E62-93F1-CDD151CC883C}" destId="{DA1133E9-322E-4132-B560-A73A9E214222}" srcOrd="0" destOrd="0" presId="urn:microsoft.com/office/officeart/2005/8/layout/hierarchy2"/>
    <dgm:cxn modelId="{8672CDB7-F8C9-4DBB-8FB1-846D70A461DD}" srcId="{AC5F506C-F93A-45D1-938F-79AE53365034}" destId="{DE05C769-E042-4CF0-A431-D13021414D2B}" srcOrd="0" destOrd="0" parTransId="{B10E06D1-A7F4-4FBE-945B-445E01AED874}" sibTransId="{20BD488C-4BDE-4D4E-B90A-F2F5A9B51848}"/>
    <dgm:cxn modelId="{92FEFBBF-C00D-4E26-88C4-0BEA19210CBA}" srcId="{F981E17D-69DB-4A4C-B9BF-CB4394426E7E}" destId="{AC5F506C-F93A-45D1-938F-79AE53365034}" srcOrd="0" destOrd="0" parTransId="{2658110A-A324-469F-AD41-31C8784DCB59}" sibTransId="{2A038657-71C9-4FE0-9B75-C5AB8A8B8490}"/>
    <dgm:cxn modelId="{71A709D2-A895-4FBF-A1EB-F037BBE8881D}" type="presOf" srcId="{F981E17D-69DB-4A4C-B9BF-CB4394426E7E}" destId="{0D9EE60A-AC8A-402A-A98B-753979B1831E}" srcOrd="0" destOrd="0" presId="urn:microsoft.com/office/officeart/2005/8/layout/hierarchy2"/>
    <dgm:cxn modelId="{966084DD-4F8A-4CD9-B53E-C70FF7D128D0}" type="presOf" srcId="{B10E06D1-A7F4-4FBE-945B-445E01AED874}" destId="{2613A04F-FEFA-48E7-A297-B3C889D0CBC1}" srcOrd="0" destOrd="0" presId="urn:microsoft.com/office/officeart/2005/8/layout/hierarchy2"/>
    <dgm:cxn modelId="{4FB3E0E1-F6BA-4F18-ACFD-17E30AE3C555}" type="presOf" srcId="{44E734FF-03B7-405E-9B13-446262FA0AE9}" destId="{0BE6C421-E22C-4633-AFFE-FC6A7A00066D}" srcOrd="0" destOrd="0" presId="urn:microsoft.com/office/officeart/2005/8/layout/hierarchy2"/>
    <dgm:cxn modelId="{88F7B0F3-BC15-431B-ACE8-EC39103732BF}" type="presOf" srcId="{A02E4158-0E8E-4152-B25E-A51F917D793B}" destId="{047FD32B-C394-474F-A95B-08BF44E6C680}" srcOrd="0" destOrd="0" presId="urn:microsoft.com/office/officeart/2005/8/layout/hierarchy2"/>
    <dgm:cxn modelId="{57C797DE-D128-4FBC-AC12-78387889CB46}" type="presParOf" srcId="{0D9EE60A-AC8A-402A-A98B-753979B1831E}" destId="{58392739-0A08-45B5-90A6-7F37306397D0}" srcOrd="0" destOrd="0" presId="urn:microsoft.com/office/officeart/2005/8/layout/hierarchy2"/>
    <dgm:cxn modelId="{C32C8039-CBCE-4177-9D06-47623908474D}" type="presParOf" srcId="{58392739-0A08-45B5-90A6-7F37306397D0}" destId="{8A62007C-CAEA-48B8-8E59-6B39F49CDCE3}" srcOrd="0" destOrd="0" presId="urn:microsoft.com/office/officeart/2005/8/layout/hierarchy2"/>
    <dgm:cxn modelId="{28030653-6BB6-44B6-9385-5713B598754E}" type="presParOf" srcId="{58392739-0A08-45B5-90A6-7F37306397D0}" destId="{B3CA4FDD-612C-41F8-A515-ECA282FA91D5}" srcOrd="1" destOrd="0" presId="urn:microsoft.com/office/officeart/2005/8/layout/hierarchy2"/>
    <dgm:cxn modelId="{CD48B6A2-C6C4-4919-9213-4D5352F539B2}" type="presParOf" srcId="{B3CA4FDD-612C-41F8-A515-ECA282FA91D5}" destId="{2613A04F-FEFA-48E7-A297-B3C889D0CBC1}" srcOrd="0" destOrd="0" presId="urn:microsoft.com/office/officeart/2005/8/layout/hierarchy2"/>
    <dgm:cxn modelId="{F98F4C6E-2F46-4C8F-A20B-473627043978}" type="presParOf" srcId="{2613A04F-FEFA-48E7-A297-B3C889D0CBC1}" destId="{393D599C-D6EF-42A9-AF89-28FA8C369EF1}" srcOrd="0" destOrd="0" presId="urn:microsoft.com/office/officeart/2005/8/layout/hierarchy2"/>
    <dgm:cxn modelId="{227C679E-090D-4FBF-ABB6-D6D41AB4A8F4}" type="presParOf" srcId="{B3CA4FDD-612C-41F8-A515-ECA282FA91D5}" destId="{2B944088-28B6-4EEE-BD2B-6269D047950B}" srcOrd="1" destOrd="0" presId="urn:microsoft.com/office/officeart/2005/8/layout/hierarchy2"/>
    <dgm:cxn modelId="{AEC4A1EA-A1B7-44A1-AEC9-77A4B72579D8}" type="presParOf" srcId="{2B944088-28B6-4EEE-BD2B-6269D047950B}" destId="{B28AA50D-5BF7-4C34-A793-313CC114417C}" srcOrd="0" destOrd="0" presId="urn:microsoft.com/office/officeart/2005/8/layout/hierarchy2"/>
    <dgm:cxn modelId="{551E7EFA-21F3-4E46-9C94-CEF205133BCB}" type="presParOf" srcId="{2B944088-28B6-4EEE-BD2B-6269D047950B}" destId="{6858CDC6-0FF6-452F-80B4-0DC4903D1DDD}" srcOrd="1" destOrd="0" presId="urn:microsoft.com/office/officeart/2005/8/layout/hierarchy2"/>
    <dgm:cxn modelId="{75F367A5-2A1D-4BDF-829F-DAC3D0D24BA9}" type="presParOf" srcId="{B3CA4FDD-612C-41F8-A515-ECA282FA91D5}" destId="{928F3F34-DEE7-4B68-97CC-C0301BE44F05}" srcOrd="2" destOrd="0" presId="urn:microsoft.com/office/officeart/2005/8/layout/hierarchy2"/>
    <dgm:cxn modelId="{E0EC2754-BAC9-47DE-A513-663AC95CCB72}" type="presParOf" srcId="{928F3F34-DEE7-4B68-97CC-C0301BE44F05}" destId="{ACC3C81B-0978-4A5F-A713-AF304CAE2058}" srcOrd="0" destOrd="0" presId="urn:microsoft.com/office/officeart/2005/8/layout/hierarchy2"/>
    <dgm:cxn modelId="{E1E0718F-7815-4635-93F3-0E8899C9A0B5}" type="presParOf" srcId="{B3CA4FDD-612C-41F8-A515-ECA282FA91D5}" destId="{F65D44D1-E9CB-4970-A520-3D6F737775F3}" srcOrd="3" destOrd="0" presId="urn:microsoft.com/office/officeart/2005/8/layout/hierarchy2"/>
    <dgm:cxn modelId="{0CE2D5C8-974D-4900-BF2F-E54730B06B4F}" type="presParOf" srcId="{F65D44D1-E9CB-4970-A520-3D6F737775F3}" destId="{047FD32B-C394-474F-A95B-08BF44E6C680}" srcOrd="0" destOrd="0" presId="urn:microsoft.com/office/officeart/2005/8/layout/hierarchy2"/>
    <dgm:cxn modelId="{9AD7A1B1-A5E1-41BA-8C04-E6EDDAB6F39D}" type="presParOf" srcId="{F65D44D1-E9CB-4970-A520-3D6F737775F3}" destId="{342D62A6-E474-404C-B238-A8BD7890616A}" srcOrd="1" destOrd="0" presId="urn:microsoft.com/office/officeart/2005/8/layout/hierarchy2"/>
    <dgm:cxn modelId="{50FB94E0-ADD7-4CC8-BBF2-DE516AF74A4F}" type="presParOf" srcId="{B3CA4FDD-612C-41F8-A515-ECA282FA91D5}" destId="{0BE6C421-E22C-4633-AFFE-FC6A7A00066D}" srcOrd="4" destOrd="0" presId="urn:microsoft.com/office/officeart/2005/8/layout/hierarchy2"/>
    <dgm:cxn modelId="{88A01D7B-AA83-4D8A-A12E-31172BACD9D7}" type="presParOf" srcId="{0BE6C421-E22C-4633-AFFE-FC6A7A00066D}" destId="{69261C9E-0397-407B-B7FC-9B7D3EBB9AE9}" srcOrd="0" destOrd="0" presId="urn:microsoft.com/office/officeart/2005/8/layout/hierarchy2"/>
    <dgm:cxn modelId="{9C7B55A7-67EF-4E70-BD21-0A1CEBC3E52D}" type="presParOf" srcId="{B3CA4FDD-612C-41F8-A515-ECA282FA91D5}" destId="{E521BED7-8E62-4A54-BB1C-9683A0729A2C}" srcOrd="5" destOrd="0" presId="urn:microsoft.com/office/officeart/2005/8/layout/hierarchy2"/>
    <dgm:cxn modelId="{3E1F48A1-398D-4E90-837E-51DCBEA1C2A1}" type="presParOf" srcId="{E521BED7-8E62-4A54-BB1C-9683A0729A2C}" destId="{DA1133E9-322E-4132-B560-A73A9E214222}" srcOrd="0" destOrd="0" presId="urn:microsoft.com/office/officeart/2005/8/layout/hierarchy2"/>
    <dgm:cxn modelId="{09D61EC2-47F7-489A-B0EB-6086B77A49E4}" type="presParOf" srcId="{E521BED7-8E62-4A54-BB1C-9683A0729A2C}" destId="{C7DEDF73-91E2-4F17-A53C-2895A2A9111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95F346-557D-423D-930B-BBD8FD15AD04}" type="doc">
      <dgm:prSet loTypeId="urn:microsoft.com/office/officeart/2005/8/layout/orgChart1" loCatId="hierarchy" qsTypeId="urn:microsoft.com/office/officeart/2005/8/quickstyle/3d7" qsCatId="3D" csTypeId="urn:microsoft.com/office/officeart/2005/8/colors/accent2_5" csCatId="accent2" phldr="1"/>
      <dgm:spPr/>
      <dgm:t>
        <a:bodyPr/>
        <a:lstStyle/>
        <a:p>
          <a:endParaRPr lang="en-US"/>
        </a:p>
      </dgm:t>
    </dgm:pt>
    <dgm:pt modelId="{6C8B724D-1A01-420B-91FB-8DD5E16E74C3}">
      <dgm:prSet phldrT="[Text]" custT="1"/>
      <dgm:spPr/>
      <dgm:t>
        <a:bodyPr/>
        <a:lstStyle/>
        <a:p>
          <a:pPr rtl="1"/>
          <a:r>
            <a:rPr lang="fa-IR" sz="1800" dirty="0">
              <a:cs typeface="B Homa" pitchFamily="2" charset="-78"/>
            </a:rPr>
            <a:t>طبقه بندی مؤسسات انتفاعی از لحاظ فعالیت:</a:t>
          </a:r>
          <a:endParaRPr lang="en-US" sz="1800" dirty="0">
            <a:cs typeface="B Homa" pitchFamily="2" charset="-78"/>
          </a:endParaRPr>
        </a:p>
      </dgm:t>
    </dgm:pt>
    <dgm:pt modelId="{2EAB9B3B-85D6-41C3-BAD2-6AF1858EA52C}" type="parTrans" cxnId="{E854309A-558B-41C0-A3CE-845B64B9AF24}">
      <dgm:prSet/>
      <dgm:spPr/>
      <dgm:t>
        <a:bodyPr/>
        <a:lstStyle/>
        <a:p>
          <a:endParaRPr lang="en-US">
            <a:solidFill>
              <a:srgbClr val="FFFF00"/>
            </a:solidFill>
          </a:endParaRPr>
        </a:p>
      </dgm:t>
    </dgm:pt>
    <dgm:pt modelId="{A95DD843-1522-4F1E-BBD1-D98BD7397394}" type="sibTrans" cxnId="{E854309A-558B-41C0-A3CE-845B64B9AF24}">
      <dgm:prSet/>
      <dgm:spPr/>
      <dgm:t>
        <a:bodyPr/>
        <a:lstStyle/>
        <a:p>
          <a:endParaRPr lang="en-US">
            <a:solidFill>
              <a:srgbClr val="FFFF00"/>
            </a:solidFill>
          </a:endParaRPr>
        </a:p>
      </dgm:t>
    </dgm:pt>
    <dgm:pt modelId="{73A63934-0C60-44F6-B6C4-602B9CE457C2}">
      <dgm:prSet phldrT="[Text]" custT="1"/>
      <dgm:spPr/>
      <dgm:t>
        <a:bodyPr/>
        <a:lstStyle/>
        <a:p>
          <a:r>
            <a:rPr lang="fa-IR" sz="3200" dirty="0">
              <a:cs typeface="B Homa" pitchFamily="2" charset="-78"/>
            </a:rPr>
            <a:t>تولیدی</a:t>
          </a:r>
          <a:endParaRPr lang="en-US" sz="3200" dirty="0">
            <a:cs typeface="B Homa" pitchFamily="2" charset="-78"/>
          </a:endParaRPr>
        </a:p>
      </dgm:t>
    </dgm:pt>
    <dgm:pt modelId="{7E631196-2E2A-49B1-B96D-AA90BA9A5AD6}" type="parTrans" cxnId="{D539F946-C93D-4FC4-A30A-71E4D9EE6EE8}">
      <dgm:prSet/>
      <dgm:spPr/>
      <dgm:t>
        <a:bodyPr/>
        <a:lstStyle/>
        <a:p>
          <a:endParaRPr lang="en-US">
            <a:solidFill>
              <a:srgbClr val="FFFF00"/>
            </a:solidFill>
          </a:endParaRPr>
        </a:p>
      </dgm:t>
    </dgm:pt>
    <dgm:pt modelId="{270FB573-9230-4A97-8395-FCBC7EB96146}" type="sibTrans" cxnId="{D539F946-C93D-4FC4-A30A-71E4D9EE6EE8}">
      <dgm:prSet/>
      <dgm:spPr/>
      <dgm:t>
        <a:bodyPr/>
        <a:lstStyle/>
        <a:p>
          <a:endParaRPr lang="en-US">
            <a:solidFill>
              <a:srgbClr val="FFFF00"/>
            </a:solidFill>
          </a:endParaRPr>
        </a:p>
      </dgm:t>
    </dgm:pt>
    <dgm:pt modelId="{C97F594C-1B4E-424A-8037-2FA9AD48DDA4}">
      <dgm:prSet phldrT="[Text]" custT="1"/>
      <dgm:spPr/>
      <dgm:t>
        <a:bodyPr/>
        <a:lstStyle/>
        <a:p>
          <a:r>
            <a:rPr lang="fa-IR" sz="3200" dirty="0">
              <a:cs typeface="B Homa" pitchFamily="2" charset="-78"/>
            </a:rPr>
            <a:t>بازرگانی</a:t>
          </a:r>
          <a:endParaRPr lang="en-US" sz="3200" dirty="0">
            <a:cs typeface="B Homa" pitchFamily="2" charset="-78"/>
          </a:endParaRPr>
        </a:p>
      </dgm:t>
    </dgm:pt>
    <dgm:pt modelId="{E9D4E51F-5C43-432E-84F3-9DA6CB4025B3}" type="parTrans" cxnId="{57D3F78D-E0E9-424C-B471-00508D31A9C1}">
      <dgm:prSet/>
      <dgm:spPr/>
      <dgm:t>
        <a:bodyPr/>
        <a:lstStyle/>
        <a:p>
          <a:endParaRPr lang="en-US">
            <a:solidFill>
              <a:srgbClr val="FFFF00"/>
            </a:solidFill>
          </a:endParaRPr>
        </a:p>
      </dgm:t>
    </dgm:pt>
    <dgm:pt modelId="{EDF3F495-2FEF-46AF-915C-7441B3FDC97C}" type="sibTrans" cxnId="{57D3F78D-E0E9-424C-B471-00508D31A9C1}">
      <dgm:prSet/>
      <dgm:spPr/>
      <dgm:t>
        <a:bodyPr/>
        <a:lstStyle/>
        <a:p>
          <a:endParaRPr lang="en-US">
            <a:solidFill>
              <a:srgbClr val="FFFF00"/>
            </a:solidFill>
          </a:endParaRPr>
        </a:p>
      </dgm:t>
    </dgm:pt>
    <dgm:pt modelId="{911B90A2-D745-466C-A50F-984CEEB6887E}">
      <dgm:prSet phldrT="[Text]" custT="1"/>
      <dgm:spPr/>
      <dgm:t>
        <a:bodyPr/>
        <a:lstStyle/>
        <a:p>
          <a:r>
            <a:rPr lang="fa-IR" sz="3200" dirty="0">
              <a:cs typeface="B Homa" pitchFamily="2" charset="-78"/>
            </a:rPr>
            <a:t>خدماتی</a:t>
          </a:r>
          <a:endParaRPr lang="en-US" sz="3200" dirty="0">
            <a:cs typeface="B Homa" pitchFamily="2" charset="-78"/>
          </a:endParaRPr>
        </a:p>
      </dgm:t>
    </dgm:pt>
    <dgm:pt modelId="{62747333-2C14-4D14-A234-2CBC2F9FEE50}" type="parTrans" cxnId="{FDB9ECFB-1C65-4813-9FBE-9C375210E845}">
      <dgm:prSet/>
      <dgm:spPr/>
      <dgm:t>
        <a:bodyPr/>
        <a:lstStyle/>
        <a:p>
          <a:endParaRPr lang="en-US">
            <a:solidFill>
              <a:srgbClr val="FFFF00"/>
            </a:solidFill>
          </a:endParaRPr>
        </a:p>
      </dgm:t>
    </dgm:pt>
    <dgm:pt modelId="{E58F311E-C5DE-422A-9F46-7DC2C9DF823B}" type="sibTrans" cxnId="{FDB9ECFB-1C65-4813-9FBE-9C375210E845}">
      <dgm:prSet/>
      <dgm:spPr/>
      <dgm:t>
        <a:bodyPr/>
        <a:lstStyle/>
        <a:p>
          <a:endParaRPr lang="en-US">
            <a:solidFill>
              <a:srgbClr val="FFFF00"/>
            </a:solidFill>
          </a:endParaRPr>
        </a:p>
      </dgm:t>
    </dgm:pt>
    <dgm:pt modelId="{05BCF843-CF39-49AD-B5F1-FE781FCF93A9}" type="pres">
      <dgm:prSet presAssocID="{1995F346-557D-423D-930B-BBD8FD15AD04}" presName="hierChild1" presStyleCnt="0">
        <dgm:presLayoutVars>
          <dgm:orgChart val="1"/>
          <dgm:chPref val="1"/>
          <dgm:dir/>
          <dgm:animOne val="branch"/>
          <dgm:animLvl val="lvl"/>
          <dgm:resizeHandles/>
        </dgm:presLayoutVars>
      </dgm:prSet>
      <dgm:spPr/>
    </dgm:pt>
    <dgm:pt modelId="{68F867E8-E17F-402B-A7C7-58FD69263D3D}" type="pres">
      <dgm:prSet presAssocID="{6C8B724D-1A01-420B-91FB-8DD5E16E74C3}" presName="hierRoot1" presStyleCnt="0">
        <dgm:presLayoutVars>
          <dgm:hierBranch val="init"/>
        </dgm:presLayoutVars>
      </dgm:prSet>
      <dgm:spPr/>
    </dgm:pt>
    <dgm:pt modelId="{EA195D5E-6851-480C-90DB-60F19E7D3C9F}" type="pres">
      <dgm:prSet presAssocID="{6C8B724D-1A01-420B-91FB-8DD5E16E74C3}" presName="rootComposite1" presStyleCnt="0"/>
      <dgm:spPr/>
    </dgm:pt>
    <dgm:pt modelId="{0BE8C3CC-70A9-4EF6-BE4F-342A3AA6A08C}" type="pres">
      <dgm:prSet presAssocID="{6C8B724D-1A01-420B-91FB-8DD5E16E74C3}" presName="rootText1" presStyleLbl="node0" presStyleIdx="0" presStyleCnt="1">
        <dgm:presLayoutVars>
          <dgm:chPref val="3"/>
        </dgm:presLayoutVars>
      </dgm:prSet>
      <dgm:spPr/>
    </dgm:pt>
    <dgm:pt modelId="{EAF13702-1D7B-4B8B-B57E-9BD02E3A2C6F}" type="pres">
      <dgm:prSet presAssocID="{6C8B724D-1A01-420B-91FB-8DD5E16E74C3}" presName="rootConnector1" presStyleLbl="node1" presStyleIdx="0" presStyleCnt="0"/>
      <dgm:spPr/>
    </dgm:pt>
    <dgm:pt modelId="{84A8AE8B-FC78-458F-8398-94E387CDC5DF}" type="pres">
      <dgm:prSet presAssocID="{6C8B724D-1A01-420B-91FB-8DD5E16E74C3}" presName="hierChild2" presStyleCnt="0"/>
      <dgm:spPr/>
    </dgm:pt>
    <dgm:pt modelId="{9E567561-0DFB-4309-86F2-D202AC93C54D}" type="pres">
      <dgm:prSet presAssocID="{7E631196-2E2A-49B1-B96D-AA90BA9A5AD6}" presName="Name37" presStyleLbl="parChTrans1D2" presStyleIdx="0" presStyleCnt="3"/>
      <dgm:spPr/>
    </dgm:pt>
    <dgm:pt modelId="{1E308FED-94D6-42F1-A937-649BFCBB2969}" type="pres">
      <dgm:prSet presAssocID="{73A63934-0C60-44F6-B6C4-602B9CE457C2}" presName="hierRoot2" presStyleCnt="0">
        <dgm:presLayoutVars>
          <dgm:hierBranch val="init"/>
        </dgm:presLayoutVars>
      </dgm:prSet>
      <dgm:spPr/>
    </dgm:pt>
    <dgm:pt modelId="{45CEB012-FE95-4834-B67F-3BB98F311F6E}" type="pres">
      <dgm:prSet presAssocID="{73A63934-0C60-44F6-B6C4-602B9CE457C2}" presName="rootComposite" presStyleCnt="0"/>
      <dgm:spPr/>
    </dgm:pt>
    <dgm:pt modelId="{A9B2B765-209B-4D33-8CC9-33334C856439}" type="pres">
      <dgm:prSet presAssocID="{73A63934-0C60-44F6-B6C4-602B9CE457C2}" presName="rootText" presStyleLbl="node2" presStyleIdx="0" presStyleCnt="3">
        <dgm:presLayoutVars>
          <dgm:chPref val="3"/>
        </dgm:presLayoutVars>
      </dgm:prSet>
      <dgm:spPr/>
    </dgm:pt>
    <dgm:pt modelId="{006435AD-5BC3-48A0-9295-CB53CFB837AF}" type="pres">
      <dgm:prSet presAssocID="{73A63934-0C60-44F6-B6C4-602B9CE457C2}" presName="rootConnector" presStyleLbl="node2" presStyleIdx="0" presStyleCnt="3"/>
      <dgm:spPr/>
    </dgm:pt>
    <dgm:pt modelId="{5773FB9A-A5C0-424E-A40D-6474A33ADA22}" type="pres">
      <dgm:prSet presAssocID="{73A63934-0C60-44F6-B6C4-602B9CE457C2}" presName="hierChild4" presStyleCnt="0"/>
      <dgm:spPr/>
    </dgm:pt>
    <dgm:pt modelId="{5870291B-1E19-4F8D-83BE-981B2ADCBB6F}" type="pres">
      <dgm:prSet presAssocID="{73A63934-0C60-44F6-B6C4-602B9CE457C2}" presName="hierChild5" presStyleCnt="0"/>
      <dgm:spPr/>
    </dgm:pt>
    <dgm:pt modelId="{5801B4AB-688A-4058-A852-D99B4E184D2C}" type="pres">
      <dgm:prSet presAssocID="{E9D4E51F-5C43-432E-84F3-9DA6CB4025B3}" presName="Name37" presStyleLbl="parChTrans1D2" presStyleIdx="1" presStyleCnt="3"/>
      <dgm:spPr/>
    </dgm:pt>
    <dgm:pt modelId="{449A5B0F-8332-454D-B0B3-33C82AEDD8E8}" type="pres">
      <dgm:prSet presAssocID="{C97F594C-1B4E-424A-8037-2FA9AD48DDA4}" presName="hierRoot2" presStyleCnt="0">
        <dgm:presLayoutVars>
          <dgm:hierBranch val="init"/>
        </dgm:presLayoutVars>
      </dgm:prSet>
      <dgm:spPr/>
    </dgm:pt>
    <dgm:pt modelId="{4B7EBAE0-3CBA-4526-9979-62E7C4E781B4}" type="pres">
      <dgm:prSet presAssocID="{C97F594C-1B4E-424A-8037-2FA9AD48DDA4}" presName="rootComposite" presStyleCnt="0"/>
      <dgm:spPr/>
    </dgm:pt>
    <dgm:pt modelId="{FA3B70D3-9FFA-4D82-BF97-72692036F197}" type="pres">
      <dgm:prSet presAssocID="{C97F594C-1B4E-424A-8037-2FA9AD48DDA4}" presName="rootText" presStyleLbl="node2" presStyleIdx="1" presStyleCnt="3">
        <dgm:presLayoutVars>
          <dgm:chPref val="3"/>
        </dgm:presLayoutVars>
      </dgm:prSet>
      <dgm:spPr/>
    </dgm:pt>
    <dgm:pt modelId="{47A0F348-280B-4079-8CC1-FC4A9376CF6F}" type="pres">
      <dgm:prSet presAssocID="{C97F594C-1B4E-424A-8037-2FA9AD48DDA4}" presName="rootConnector" presStyleLbl="node2" presStyleIdx="1" presStyleCnt="3"/>
      <dgm:spPr/>
    </dgm:pt>
    <dgm:pt modelId="{B7DCE131-A24C-4520-BC75-0A4FC7B191DC}" type="pres">
      <dgm:prSet presAssocID="{C97F594C-1B4E-424A-8037-2FA9AD48DDA4}" presName="hierChild4" presStyleCnt="0"/>
      <dgm:spPr/>
    </dgm:pt>
    <dgm:pt modelId="{70C26B15-118E-4B54-B6DD-C72D2489FB17}" type="pres">
      <dgm:prSet presAssocID="{C97F594C-1B4E-424A-8037-2FA9AD48DDA4}" presName="hierChild5" presStyleCnt="0"/>
      <dgm:spPr/>
    </dgm:pt>
    <dgm:pt modelId="{5E3C05A1-FF45-4B34-BA01-F6D01ECB3CF6}" type="pres">
      <dgm:prSet presAssocID="{62747333-2C14-4D14-A234-2CBC2F9FEE50}" presName="Name37" presStyleLbl="parChTrans1D2" presStyleIdx="2" presStyleCnt="3"/>
      <dgm:spPr/>
    </dgm:pt>
    <dgm:pt modelId="{56B655FC-CE92-4C66-AE66-E57B200CCBE1}" type="pres">
      <dgm:prSet presAssocID="{911B90A2-D745-466C-A50F-984CEEB6887E}" presName="hierRoot2" presStyleCnt="0">
        <dgm:presLayoutVars>
          <dgm:hierBranch val="init"/>
        </dgm:presLayoutVars>
      </dgm:prSet>
      <dgm:spPr/>
    </dgm:pt>
    <dgm:pt modelId="{DE01F7C5-220B-486F-AD53-C47C440C5C28}" type="pres">
      <dgm:prSet presAssocID="{911B90A2-D745-466C-A50F-984CEEB6887E}" presName="rootComposite" presStyleCnt="0"/>
      <dgm:spPr/>
    </dgm:pt>
    <dgm:pt modelId="{E782F84C-1108-4CE6-AF61-178B60E10356}" type="pres">
      <dgm:prSet presAssocID="{911B90A2-D745-466C-A50F-984CEEB6887E}" presName="rootText" presStyleLbl="node2" presStyleIdx="2" presStyleCnt="3">
        <dgm:presLayoutVars>
          <dgm:chPref val="3"/>
        </dgm:presLayoutVars>
      </dgm:prSet>
      <dgm:spPr/>
    </dgm:pt>
    <dgm:pt modelId="{1B9B52DD-AD4F-4031-BE54-245E02579A0C}" type="pres">
      <dgm:prSet presAssocID="{911B90A2-D745-466C-A50F-984CEEB6887E}" presName="rootConnector" presStyleLbl="node2" presStyleIdx="2" presStyleCnt="3"/>
      <dgm:spPr/>
    </dgm:pt>
    <dgm:pt modelId="{26135257-D581-475F-B1F8-7C479B744FCD}" type="pres">
      <dgm:prSet presAssocID="{911B90A2-D745-466C-A50F-984CEEB6887E}" presName="hierChild4" presStyleCnt="0"/>
      <dgm:spPr/>
    </dgm:pt>
    <dgm:pt modelId="{A0CA6CDA-00EF-4B79-B02B-E154C7075CD2}" type="pres">
      <dgm:prSet presAssocID="{911B90A2-D745-466C-A50F-984CEEB6887E}" presName="hierChild5" presStyleCnt="0"/>
      <dgm:spPr/>
    </dgm:pt>
    <dgm:pt modelId="{CFB32579-3A98-47EF-B6B7-0C75448AB02A}" type="pres">
      <dgm:prSet presAssocID="{6C8B724D-1A01-420B-91FB-8DD5E16E74C3}" presName="hierChild3" presStyleCnt="0"/>
      <dgm:spPr/>
    </dgm:pt>
  </dgm:ptLst>
  <dgm:cxnLst>
    <dgm:cxn modelId="{0504400F-501B-4AC8-9EAC-55606749476B}" type="presOf" srcId="{1995F346-557D-423D-930B-BBD8FD15AD04}" destId="{05BCF843-CF39-49AD-B5F1-FE781FCF93A9}" srcOrd="0" destOrd="0" presId="urn:microsoft.com/office/officeart/2005/8/layout/orgChart1"/>
    <dgm:cxn modelId="{6BA1115C-5461-4803-9262-FD664C9A9789}" type="presOf" srcId="{C97F594C-1B4E-424A-8037-2FA9AD48DDA4}" destId="{FA3B70D3-9FFA-4D82-BF97-72692036F197}" srcOrd="0" destOrd="0" presId="urn:microsoft.com/office/officeart/2005/8/layout/orgChart1"/>
    <dgm:cxn modelId="{009DCE5F-6807-496E-9376-F7A1EC162D76}" type="presOf" srcId="{7E631196-2E2A-49B1-B96D-AA90BA9A5AD6}" destId="{9E567561-0DFB-4309-86F2-D202AC93C54D}" srcOrd="0" destOrd="0" presId="urn:microsoft.com/office/officeart/2005/8/layout/orgChart1"/>
    <dgm:cxn modelId="{D539F946-C93D-4FC4-A30A-71E4D9EE6EE8}" srcId="{6C8B724D-1A01-420B-91FB-8DD5E16E74C3}" destId="{73A63934-0C60-44F6-B6C4-602B9CE457C2}" srcOrd="0" destOrd="0" parTransId="{7E631196-2E2A-49B1-B96D-AA90BA9A5AD6}" sibTransId="{270FB573-9230-4A97-8395-FCBC7EB96146}"/>
    <dgm:cxn modelId="{FE2DF26B-1BF0-44EB-B889-9F9B2E60D52D}" type="presOf" srcId="{6C8B724D-1A01-420B-91FB-8DD5E16E74C3}" destId="{EAF13702-1D7B-4B8B-B57E-9BD02E3A2C6F}" srcOrd="1" destOrd="0" presId="urn:microsoft.com/office/officeart/2005/8/layout/orgChart1"/>
    <dgm:cxn modelId="{F0434E4D-942B-495A-9597-C2214D97FFA3}" type="presOf" srcId="{E9D4E51F-5C43-432E-84F3-9DA6CB4025B3}" destId="{5801B4AB-688A-4058-A852-D99B4E184D2C}" srcOrd="0" destOrd="0" presId="urn:microsoft.com/office/officeart/2005/8/layout/orgChart1"/>
    <dgm:cxn modelId="{F0A6E079-31AF-4021-94CF-DB06C44620C8}" type="presOf" srcId="{62747333-2C14-4D14-A234-2CBC2F9FEE50}" destId="{5E3C05A1-FF45-4B34-BA01-F6D01ECB3CF6}" srcOrd="0" destOrd="0" presId="urn:microsoft.com/office/officeart/2005/8/layout/orgChart1"/>
    <dgm:cxn modelId="{271BB18C-4410-4AC6-A635-5D7EB95F1795}" type="presOf" srcId="{73A63934-0C60-44F6-B6C4-602B9CE457C2}" destId="{006435AD-5BC3-48A0-9295-CB53CFB837AF}" srcOrd="1" destOrd="0" presId="urn:microsoft.com/office/officeart/2005/8/layout/orgChart1"/>
    <dgm:cxn modelId="{57D3F78D-E0E9-424C-B471-00508D31A9C1}" srcId="{6C8B724D-1A01-420B-91FB-8DD5E16E74C3}" destId="{C97F594C-1B4E-424A-8037-2FA9AD48DDA4}" srcOrd="1" destOrd="0" parTransId="{E9D4E51F-5C43-432E-84F3-9DA6CB4025B3}" sibTransId="{EDF3F495-2FEF-46AF-915C-7441B3FDC97C}"/>
    <dgm:cxn modelId="{E854309A-558B-41C0-A3CE-845B64B9AF24}" srcId="{1995F346-557D-423D-930B-BBD8FD15AD04}" destId="{6C8B724D-1A01-420B-91FB-8DD5E16E74C3}" srcOrd="0" destOrd="0" parTransId="{2EAB9B3B-85D6-41C3-BAD2-6AF1858EA52C}" sibTransId="{A95DD843-1522-4F1E-BBD1-D98BD7397394}"/>
    <dgm:cxn modelId="{B53A46CD-CBB7-45CA-8F17-AD2C08C3DBBC}" type="presOf" srcId="{C97F594C-1B4E-424A-8037-2FA9AD48DDA4}" destId="{47A0F348-280B-4079-8CC1-FC4A9376CF6F}" srcOrd="1" destOrd="0" presId="urn:microsoft.com/office/officeart/2005/8/layout/orgChart1"/>
    <dgm:cxn modelId="{87FCF9D6-82C8-4D8A-9DD2-35AC0B1D097A}" type="presOf" srcId="{6C8B724D-1A01-420B-91FB-8DD5E16E74C3}" destId="{0BE8C3CC-70A9-4EF6-BE4F-342A3AA6A08C}" srcOrd="0" destOrd="0" presId="urn:microsoft.com/office/officeart/2005/8/layout/orgChart1"/>
    <dgm:cxn modelId="{3DB302DA-BE92-463D-AB51-87245FB4671C}" type="presOf" srcId="{73A63934-0C60-44F6-B6C4-602B9CE457C2}" destId="{A9B2B765-209B-4D33-8CC9-33334C856439}" srcOrd="0" destOrd="0" presId="urn:microsoft.com/office/officeart/2005/8/layout/orgChart1"/>
    <dgm:cxn modelId="{469A5BF7-A6E3-4DAE-8AA0-A8D514ACDA59}" type="presOf" srcId="{911B90A2-D745-466C-A50F-984CEEB6887E}" destId="{1B9B52DD-AD4F-4031-BE54-245E02579A0C}" srcOrd="1" destOrd="0" presId="urn:microsoft.com/office/officeart/2005/8/layout/orgChart1"/>
    <dgm:cxn modelId="{FDB9ECFB-1C65-4813-9FBE-9C375210E845}" srcId="{6C8B724D-1A01-420B-91FB-8DD5E16E74C3}" destId="{911B90A2-D745-466C-A50F-984CEEB6887E}" srcOrd="2" destOrd="0" parTransId="{62747333-2C14-4D14-A234-2CBC2F9FEE50}" sibTransId="{E58F311E-C5DE-422A-9F46-7DC2C9DF823B}"/>
    <dgm:cxn modelId="{5FC501FD-0884-4480-A516-85C4A53E1FA0}" type="presOf" srcId="{911B90A2-D745-466C-A50F-984CEEB6887E}" destId="{E782F84C-1108-4CE6-AF61-178B60E10356}" srcOrd="0" destOrd="0" presId="urn:microsoft.com/office/officeart/2005/8/layout/orgChart1"/>
    <dgm:cxn modelId="{F7C9CDDC-4E03-4707-A3FD-1C0DE93955E8}" type="presParOf" srcId="{05BCF843-CF39-49AD-B5F1-FE781FCF93A9}" destId="{68F867E8-E17F-402B-A7C7-58FD69263D3D}" srcOrd="0" destOrd="0" presId="urn:microsoft.com/office/officeart/2005/8/layout/orgChart1"/>
    <dgm:cxn modelId="{74449310-9D1D-4EC9-BC4E-659A3B1EB661}" type="presParOf" srcId="{68F867E8-E17F-402B-A7C7-58FD69263D3D}" destId="{EA195D5E-6851-480C-90DB-60F19E7D3C9F}" srcOrd="0" destOrd="0" presId="urn:microsoft.com/office/officeart/2005/8/layout/orgChart1"/>
    <dgm:cxn modelId="{5CCB37B1-908B-478E-A543-4B55CA50945C}" type="presParOf" srcId="{EA195D5E-6851-480C-90DB-60F19E7D3C9F}" destId="{0BE8C3CC-70A9-4EF6-BE4F-342A3AA6A08C}" srcOrd="0" destOrd="0" presId="urn:microsoft.com/office/officeart/2005/8/layout/orgChart1"/>
    <dgm:cxn modelId="{3DB8D8CF-AA47-4F9D-B90F-DD5375E11713}" type="presParOf" srcId="{EA195D5E-6851-480C-90DB-60F19E7D3C9F}" destId="{EAF13702-1D7B-4B8B-B57E-9BD02E3A2C6F}" srcOrd="1" destOrd="0" presId="urn:microsoft.com/office/officeart/2005/8/layout/orgChart1"/>
    <dgm:cxn modelId="{F1A432D3-1AB1-4DD9-9BF5-7DA96D2F74D2}" type="presParOf" srcId="{68F867E8-E17F-402B-A7C7-58FD69263D3D}" destId="{84A8AE8B-FC78-458F-8398-94E387CDC5DF}" srcOrd="1" destOrd="0" presId="urn:microsoft.com/office/officeart/2005/8/layout/orgChart1"/>
    <dgm:cxn modelId="{E15AF578-E39C-4AF8-9D04-82BE8132B694}" type="presParOf" srcId="{84A8AE8B-FC78-458F-8398-94E387CDC5DF}" destId="{9E567561-0DFB-4309-86F2-D202AC93C54D}" srcOrd="0" destOrd="0" presId="urn:microsoft.com/office/officeart/2005/8/layout/orgChart1"/>
    <dgm:cxn modelId="{223D5114-8B24-46A8-A83A-15F36EDEBF33}" type="presParOf" srcId="{84A8AE8B-FC78-458F-8398-94E387CDC5DF}" destId="{1E308FED-94D6-42F1-A937-649BFCBB2969}" srcOrd="1" destOrd="0" presId="urn:microsoft.com/office/officeart/2005/8/layout/orgChart1"/>
    <dgm:cxn modelId="{A477807C-E477-4BC6-ABD3-B37D4BFD92DF}" type="presParOf" srcId="{1E308FED-94D6-42F1-A937-649BFCBB2969}" destId="{45CEB012-FE95-4834-B67F-3BB98F311F6E}" srcOrd="0" destOrd="0" presId="urn:microsoft.com/office/officeart/2005/8/layout/orgChart1"/>
    <dgm:cxn modelId="{BAB4F11D-549C-4EDA-80E2-0D199F702ADD}" type="presParOf" srcId="{45CEB012-FE95-4834-B67F-3BB98F311F6E}" destId="{A9B2B765-209B-4D33-8CC9-33334C856439}" srcOrd="0" destOrd="0" presId="urn:microsoft.com/office/officeart/2005/8/layout/orgChart1"/>
    <dgm:cxn modelId="{A31E0E21-C1D8-42B8-BB1A-5065FDF5D815}" type="presParOf" srcId="{45CEB012-FE95-4834-B67F-3BB98F311F6E}" destId="{006435AD-5BC3-48A0-9295-CB53CFB837AF}" srcOrd="1" destOrd="0" presId="urn:microsoft.com/office/officeart/2005/8/layout/orgChart1"/>
    <dgm:cxn modelId="{8A3C8C6C-DB74-47DC-81EF-A1243763A73E}" type="presParOf" srcId="{1E308FED-94D6-42F1-A937-649BFCBB2969}" destId="{5773FB9A-A5C0-424E-A40D-6474A33ADA22}" srcOrd="1" destOrd="0" presId="urn:microsoft.com/office/officeart/2005/8/layout/orgChart1"/>
    <dgm:cxn modelId="{965A62AF-56F8-4042-B353-09170AA61124}" type="presParOf" srcId="{1E308FED-94D6-42F1-A937-649BFCBB2969}" destId="{5870291B-1E19-4F8D-83BE-981B2ADCBB6F}" srcOrd="2" destOrd="0" presId="urn:microsoft.com/office/officeart/2005/8/layout/orgChart1"/>
    <dgm:cxn modelId="{2A8955D6-38CD-48BB-939C-4D647376D9CD}" type="presParOf" srcId="{84A8AE8B-FC78-458F-8398-94E387CDC5DF}" destId="{5801B4AB-688A-4058-A852-D99B4E184D2C}" srcOrd="2" destOrd="0" presId="urn:microsoft.com/office/officeart/2005/8/layout/orgChart1"/>
    <dgm:cxn modelId="{C81383CF-536C-43D2-B03A-16742D965042}" type="presParOf" srcId="{84A8AE8B-FC78-458F-8398-94E387CDC5DF}" destId="{449A5B0F-8332-454D-B0B3-33C82AEDD8E8}" srcOrd="3" destOrd="0" presId="urn:microsoft.com/office/officeart/2005/8/layout/orgChart1"/>
    <dgm:cxn modelId="{BE291EF7-FAEF-41A5-A670-EF6A512C728B}" type="presParOf" srcId="{449A5B0F-8332-454D-B0B3-33C82AEDD8E8}" destId="{4B7EBAE0-3CBA-4526-9979-62E7C4E781B4}" srcOrd="0" destOrd="0" presId="urn:microsoft.com/office/officeart/2005/8/layout/orgChart1"/>
    <dgm:cxn modelId="{17583A63-EF92-4BCB-A3F6-F5659F62111F}" type="presParOf" srcId="{4B7EBAE0-3CBA-4526-9979-62E7C4E781B4}" destId="{FA3B70D3-9FFA-4D82-BF97-72692036F197}" srcOrd="0" destOrd="0" presId="urn:microsoft.com/office/officeart/2005/8/layout/orgChart1"/>
    <dgm:cxn modelId="{0AD08C4B-7152-4328-87E5-53E1A8ACAA89}" type="presParOf" srcId="{4B7EBAE0-3CBA-4526-9979-62E7C4E781B4}" destId="{47A0F348-280B-4079-8CC1-FC4A9376CF6F}" srcOrd="1" destOrd="0" presId="urn:microsoft.com/office/officeart/2005/8/layout/orgChart1"/>
    <dgm:cxn modelId="{50B2EDE7-8572-4E0F-BFA8-75BEB8C0BB43}" type="presParOf" srcId="{449A5B0F-8332-454D-B0B3-33C82AEDD8E8}" destId="{B7DCE131-A24C-4520-BC75-0A4FC7B191DC}" srcOrd="1" destOrd="0" presId="urn:microsoft.com/office/officeart/2005/8/layout/orgChart1"/>
    <dgm:cxn modelId="{493492CC-EC3E-4F79-B8F9-02020DC5EBAF}" type="presParOf" srcId="{449A5B0F-8332-454D-B0B3-33C82AEDD8E8}" destId="{70C26B15-118E-4B54-B6DD-C72D2489FB17}" srcOrd="2" destOrd="0" presId="urn:microsoft.com/office/officeart/2005/8/layout/orgChart1"/>
    <dgm:cxn modelId="{AE8BE92A-8F74-49DE-8F0D-8F95E64003C5}" type="presParOf" srcId="{84A8AE8B-FC78-458F-8398-94E387CDC5DF}" destId="{5E3C05A1-FF45-4B34-BA01-F6D01ECB3CF6}" srcOrd="4" destOrd="0" presId="urn:microsoft.com/office/officeart/2005/8/layout/orgChart1"/>
    <dgm:cxn modelId="{7DBB0991-FD91-438B-8BF4-6839BDE4BBFF}" type="presParOf" srcId="{84A8AE8B-FC78-458F-8398-94E387CDC5DF}" destId="{56B655FC-CE92-4C66-AE66-E57B200CCBE1}" srcOrd="5" destOrd="0" presId="urn:microsoft.com/office/officeart/2005/8/layout/orgChart1"/>
    <dgm:cxn modelId="{4E66AA08-5B39-4982-8379-0E801C357BE8}" type="presParOf" srcId="{56B655FC-CE92-4C66-AE66-E57B200CCBE1}" destId="{DE01F7C5-220B-486F-AD53-C47C440C5C28}" srcOrd="0" destOrd="0" presId="urn:microsoft.com/office/officeart/2005/8/layout/orgChart1"/>
    <dgm:cxn modelId="{2AC5B1D6-E9F2-46E3-BF11-CF7DF7E4FD3B}" type="presParOf" srcId="{DE01F7C5-220B-486F-AD53-C47C440C5C28}" destId="{E782F84C-1108-4CE6-AF61-178B60E10356}" srcOrd="0" destOrd="0" presId="urn:microsoft.com/office/officeart/2005/8/layout/orgChart1"/>
    <dgm:cxn modelId="{4F26D809-273B-4694-B7BA-B14B3288EB8F}" type="presParOf" srcId="{DE01F7C5-220B-486F-AD53-C47C440C5C28}" destId="{1B9B52DD-AD4F-4031-BE54-245E02579A0C}" srcOrd="1" destOrd="0" presId="urn:microsoft.com/office/officeart/2005/8/layout/orgChart1"/>
    <dgm:cxn modelId="{A7B3BC62-F5DB-4554-8B80-25454A48A6FB}" type="presParOf" srcId="{56B655FC-CE92-4C66-AE66-E57B200CCBE1}" destId="{26135257-D581-475F-B1F8-7C479B744FCD}" srcOrd="1" destOrd="0" presId="urn:microsoft.com/office/officeart/2005/8/layout/orgChart1"/>
    <dgm:cxn modelId="{92DB1D42-89B1-4F5E-965B-7998D8CFF5C7}" type="presParOf" srcId="{56B655FC-CE92-4C66-AE66-E57B200CCBE1}" destId="{A0CA6CDA-00EF-4B79-B02B-E154C7075CD2}" srcOrd="2" destOrd="0" presId="urn:microsoft.com/office/officeart/2005/8/layout/orgChart1"/>
    <dgm:cxn modelId="{53B0DE9B-F56B-4A47-99FD-074EEB3B4E94}" type="presParOf" srcId="{68F867E8-E17F-402B-A7C7-58FD69263D3D}" destId="{CFB32579-3A98-47EF-B6B7-0C75448AB02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46B0EC-7774-4D4B-A75D-7EBF9C8EFED4}"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n-US"/>
        </a:p>
      </dgm:t>
    </dgm:pt>
    <dgm:pt modelId="{A698CE9E-9642-4DD2-87CA-C5452C9EEE48}">
      <dgm:prSet phldrT="[Text]" custT="1"/>
      <dgm:spPr/>
      <dgm:t>
        <a:bodyPr/>
        <a:lstStyle/>
        <a:p>
          <a:r>
            <a:rPr lang="fa-IR" sz="1800" dirty="0">
              <a:cs typeface="B Homa" pitchFamily="2" charset="-78"/>
            </a:rPr>
            <a:t>مؤسسات عمومی انتفاعی</a:t>
          </a:r>
          <a:endParaRPr lang="en-US" sz="1800" dirty="0">
            <a:cs typeface="B Homa" pitchFamily="2" charset="-78"/>
          </a:endParaRPr>
        </a:p>
      </dgm:t>
    </dgm:pt>
    <dgm:pt modelId="{10F0BC74-4A0B-42F1-A49E-C38B34A4A498}" type="parTrans" cxnId="{C697A87C-F6CE-4835-ADF0-D6BD6DBAA986}">
      <dgm:prSet/>
      <dgm:spPr/>
      <dgm:t>
        <a:bodyPr/>
        <a:lstStyle/>
        <a:p>
          <a:endParaRPr lang="en-US"/>
        </a:p>
      </dgm:t>
    </dgm:pt>
    <dgm:pt modelId="{88FF8E67-5FC4-44AA-A7E4-BAAF264BDDEB}" type="sibTrans" cxnId="{C697A87C-F6CE-4835-ADF0-D6BD6DBAA986}">
      <dgm:prSet/>
      <dgm:spPr/>
      <dgm:t>
        <a:bodyPr/>
        <a:lstStyle/>
        <a:p>
          <a:endParaRPr lang="en-US"/>
        </a:p>
      </dgm:t>
    </dgm:pt>
    <dgm:pt modelId="{55304513-74C5-4203-ADBC-662FF3026058}">
      <dgm:prSet phldrT="[Text]" custT="1"/>
      <dgm:spPr/>
      <dgm:t>
        <a:bodyPr/>
        <a:lstStyle/>
        <a:p>
          <a:pPr algn="ctr" rtl="1"/>
          <a:r>
            <a:rPr lang="fa-IR" sz="1400" dirty="0">
              <a:cs typeface="B Homa" pitchFamily="2" charset="-78"/>
            </a:rPr>
            <a:t>شرکت نفت</a:t>
          </a:r>
          <a:endParaRPr lang="en-US" sz="1400" dirty="0">
            <a:cs typeface="B Homa" pitchFamily="2" charset="-78"/>
          </a:endParaRPr>
        </a:p>
      </dgm:t>
    </dgm:pt>
    <dgm:pt modelId="{B246A9C9-7591-41AC-B1B9-5396D7D71E16}" type="parTrans" cxnId="{0D51CF60-A0BF-439B-89B0-3A6D84CC4AF0}">
      <dgm:prSet/>
      <dgm:spPr/>
      <dgm:t>
        <a:bodyPr/>
        <a:lstStyle/>
        <a:p>
          <a:endParaRPr lang="en-US"/>
        </a:p>
      </dgm:t>
    </dgm:pt>
    <dgm:pt modelId="{30F35110-B94F-4419-8EB5-5EDECEA386F0}" type="sibTrans" cxnId="{0D51CF60-A0BF-439B-89B0-3A6D84CC4AF0}">
      <dgm:prSet/>
      <dgm:spPr/>
      <dgm:t>
        <a:bodyPr/>
        <a:lstStyle/>
        <a:p>
          <a:endParaRPr lang="en-US"/>
        </a:p>
      </dgm:t>
    </dgm:pt>
    <dgm:pt modelId="{326A3DD8-A39B-4863-8952-7EFF5EA0A2F6}">
      <dgm:prSet phldrT="[Text]" custT="1"/>
      <dgm:spPr/>
      <dgm:t>
        <a:bodyPr/>
        <a:lstStyle/>
        <a:p>
          <a:pPr algn="ctr" rtl="1"/>
          <a:r>
            <a:rPr lang="fa-IR" sz="1400" dirty="0">
              <a:cs typeface="B Homa" pitchFamily="2" charset="-78"/>
            </a:rPr>
            <a:t>اداره دارایی</a:t>
          </a:r>
          <a:endParaRPr lang="en-US" sz="1400" dirty="0">
            <a:cs typeface="B Homa" pitchFamily="2" charset="-78"/>
          </a:endParaRPr>
        </a:p>
      </dgm:t>
    </dgm:pt>
    <dgm:pt modelId="{25847611-0927-4BF3-A14C-824E2F91438D}" type="parTrans" cxnId="{421C508B-9E5D-406B-8D7A-F25811DF2AC7}">
      <dgm:prSet/>
      <dgm:spPr/>
      <dgm:t>
        <a:bodyPr/>
        <a:lstStyle/>
        <a:p>
          <a:endParaRPr lang="en-US"/>
        </a:p>
      </dgm:t>
    </dgm:pt>
    <dgm:pt modelId="{31A39DAE-5806-4FBA-8808-EEF1B8D98618}" type="sibTrans" cxnId="{421C508B-9E5D-406B-8D7A-F25811DF2AC7}">
      <dgm:prSet/>
      <dgm:spPr/>
      <dgm:t>
        <a:bodyPr/>
        <a:lstStyle/>
        <a:p>
          <a:endParaRPr lang="en-US"/>
        </a:p>
      </dgm:t>
    </dgm:pt>
    <dgm:pt modelId="{9FB7A6D5-5DC2-41DC-8525-B3E7CD5CEE4A}">
      <dgm:prSet phldrT="[Text]" custT="1"/>
      <dgm:spPr/>
      <dgm:t>
        <a:bodyPr/>
        <a:lstStyle/>
        <a:p>
          <a:r>
            <a:rPr lang="fa-IR" sz="1800" dirty="0">
              <a:cs typeface="B Homa" pitchFamily="2" charset="-78"/>
            </a:rPr>
            <a:t>مؤسسات عمومی غیر انتفاعی</a:t>
          </a:r>
          <a:endParaRPr lang="en-US" sz="1800" dirty="0">
            <a:cs typeface="B Homa" pitchFamily="2" charset="-78"/>
          </a:endParaRPr>
        </a:p>
      </dgm:t>
    </dgm:pt>
    <dgm:pt modelId="{ACBBB3C5-3C9D-45CD-94E5-10E8984FC321}" type="parTrans" cxnId="{B48209C6-1268-4301-9E63-FCE4C4D28B1F}">
      <dgm:prSet/>
      <dgm:spPr/>
      <dgm:t>
        <a:bodyPr/>
        <a:lstStyle/>
        <a:p>
          <a:endParaRPr lang="en-US"/>
        </a:p>
      </dgm:t>
    </dgm:pt>
    <dgm:pt modelId="{D88F270C-6FE1-4732-B8B3-5BCED1F4315A}" type="sibTrans" cxnId="{B48209C6-1268-4301-9E63-FCE4C4D28B1F}">
      <dgm:prSet/>
      <dgm:spPr/>
      <dgm:t>
        <a:bodyPr/>
        <a:lstStyle/>
        <a:p>
          <a:endParaRPr lang="en-US"/>
        </a:p>
      </dgm:t>
    </dgm:pt>
    <dgm:pt modelId="{8EAFDC99-AFDE-46B5-9323-DB287E12458F}">
      <dgm:prSet phldrT="[Text]" custT="1"/>
      <dgm:spPr/>
      <dgm:t>
        <a:bodyPr/>
        <a:lstStyle/>
        <a:p>
          <a:pPr algn="ctr" rtl="1"/>
          <a:r>
            <a:rPr lang="fa-IR" sz="1400" dirty="0">
              <a:cs typeface="B Homa" pitchFamily="2" charset="-78"/>
            </a:rPr>
            <a:t>شهرداری</a:t>
          </a:r>
          <a:endParaRPr lang="en-US" sz="1400" dirty="0">
            <a:cs typeface="B Homa" pitchFamily="2" charset="-78"/>
          </a:endParaRPr>
        </a:p>
      </dgm:t>
    </dgm:pt>
    <dgm:pt modelId="{D8CD77E7-BAC7-4CC9-BE97-7050AB8E685A}" type="parTrans" cxnId="{821423DE-B704-4196-BAB4-0BB455307757}">
      <dgm:prSet/>
      <dgm:spPr/>
      <dgm:t>
        <a:bodyPr/>
        <a:lstStyle/>
        <a:p>
          <a:endParaRPr lang="en-US"/>
        </a:p>
      </dgm:t>
    </dgm:pt>
    <dgm:pt modelId="{8A2408B3-FF6B-4807-ABE6-F127EC817DDA}" type="sibTrans" cxnId="{821423DE-B704-4196-BAB4-0BB455307757}">
      <dgm:prSet/>
      <dgm:spPr/>
      <dgm:t>
        <a:bodyPr/>
        <a:lstStyle/>
        <a:p>
          <a:endParaRPr lang="en-US"/>
        </a:p>
      </dgm:t>
    </dgm:pt>
    <dgm:pt modelId="{5743D307-E188-45B1-BFDF-4717E9F50F57}">
      <dgm:prSet phldrT="[Text]" custT="1"/>
      <dgm:spPr/>
      <dgm:t>
        <a:bodyPr/>
        <a:lstStyle/>
        <a:p>
          <a:pPr algn="ctr" rtl="1"/>
          <a:r>
            <a:rPr lang="fa-IR" sz="1400" dirty="0">
              <a:cs typeface="B Homa" pitchFamily="2" charset="-78"/>
            </a:rPr>
            <a:t>بانکها</a:t>
          </a:r>
          <a:endParaRPr lang="en-US" sz="1400" dirty="0">
            <a:cs typeface="B Homa" pitchFamily="2" charset="-78"/>
          </a:endParaRPr>
        </a:p>
      </dgm:t>
    </dgm:pt>
    <dgm:pt modelId="{B8460D94-9418-4433-866C-86BF6CE785DF}" type="parTrans" cxnId="{CCFD7494-456C-4650-9BC0-A52312180FC3}">
      <dgm:prSet/>
      <dgm:spPr/>
      <dgm:t>
        <a:bodyPr/>
        <a:lstStyle/>
        <a:p>
          <a:endParaRPr lang="en-US"/>
        </a:p>
      </dgm:t>
    </dgm:pt>
    <dgm:pt modelId="{80B07E97-A793-462F-8676-A8E04EE66F73}" type="sibTrans" cxnId="{CCFD7494-456C-4650-9BC0-A52312180FC3}">
      <dgm:prSet/>
      <dgm:spPr/>
      <dgm:t>
        <a:bodyPr/>
        <a:lstStyle/>
        <a:p>
          <a:endParaRPr lang="en-US"/>
        </a:p>
      </dgm:t>
    </dgm:pt>
    <dgm:pt modelId="{2F8CF493-10AC-411D-A75F-D5E1748EC95D}">
      <dgm:prSet phldrT="[Text]" custT="1"/>
      <dgm:spPr/>
      <dgm:t>
        <a:bodyPr/>
        <a:lstStyle/>
        <a:p>
          <a:pPr algn="ctr" rtl="1"/>
          <a:r>
            <a:rPr lang="fa-IR" sz="1400" dirty="0">
              <a:cs typeface="B Homa" pitchFamily="2" charset="-78"/>
            </a:rPr>
            <a:t>آموزش و پرورش</a:t>
          </a:r>
          <a:endParaRPr lang="en-US" sz="1400" dirty="0">
            <a:cs typeface="B Homa" pitchFamily="2" charset="-78"/>
          </a:endParaRPr>
        </a:p>
      </dgm:t>
    </dgm:pt>
    <dgm:pt modelId="{9D16AAFD-81A1-460D-BC39-1A1D7768D619}" type="parTrans" cxnId="{FE017FE6-533C-4224-B55E-F64F869D8BEF}">
      <dgm:prSet/>
      <dgm:spPr/>
      <dgm:t>
        <a:bodyPr/>
        <a:lstStyle/>
        <a:p>
          <a:endParaRPr lang="en-US"/>
        </a:p>
      </dgm:t>
    </dgm:pt>
    <dgm:pt modelId="{C6FF6139-006D-4D26-B377-4BD1B9EDDA05}" type="sibTrans" cxnId="{FE017FE6-533C-4224-B55E-F64F869D8BEF}">
      <dgm:prSet/>
      <dgm:spPr/>
      <dgm:t>
        <a:bodyPr/>
        <a:lstStyle/>
        <a:p>
          <a:endParaRPr lang="en-US"/>
        </a:p>
      </dgm:t>
    </dgm:pt>
    <dgm:pt modelId="{424BA14B-1516-4D69-9968-AFD586DEEA6A}">
      <dgm:prSet phldrT="[Text]" custT="1"/>
      <dgm:spPr/>
      <dgm:t>
        <a:bodyPr/>
        <a:lstStyle/>
        <a:p>
          <a:pPr algn="ctr" rtl="1"/>
          <a:r>
            <a:rPr lang="fa-IR" sz="1400" dirty="0">
              <a:cs typeface="B Homa" pitchFamily="2" charset="-78"/>
            </a:rPr>
            <a:t>بیمارستانهای دولتی</a:t>
          </a:r>
          <a:endParaRPr lang="en-US" sz="1400" dirty="0">
            <a:cs typeface="B Homa" pitchFamily="2" charset="-78"/>
          </a:endParaRPr>
        </a:p>
      </dgm:t>
    </dgm:pt>
    <dgm:pt modelId="{05EBA832-165C-44C6-B0F9-587380291107}" type="parTrans" cxnId="{94B135D1-D5D3-4409-BDB2-9A1CA48765FE}">
      <dgm:prSet/>
      <dgm:spPr/>
      <dgm:t>
        <a:bodyPr/>
        <a:lstStyle/>
        <a:p>
          <a:endParaRPr lang="en-US"/>
        </a:p>
      </dgm:t>
    </dgm:pt>
    <dgm:pt modelId="{7459B366-5ED3-4E1E-8250-9F335751F553}" type="sibTrans" cxnId="{94B135D1-D5D3-4409-BDB2-9A1CA48765FE}">
      <dgm:prSet/>
      <dgm:spPr/>
      <dgm:t>
        <a:bodyPr/>
        <a:lstStyle/>
        <a:p>
          <a:endParaRPr lang="en-US"/>
        </a:p>
      </dgm:t>
    </dgm:pt>
    <dgm:pt modelId="{E55C9A68-D249-4782-A97B-9ADD7AD69670}">
      <dgm:prSet custT="1"/>
      <dgm:spPr/>
      <dgm:t>
        <a:bodyPr/>
        <a:lstStyle/>
        <a:p>
          <a:r>
            <a:rPr lang="fa-IR" sz="1800" dirty="0">
              <a:cs typeface="B Homa" pitchFamily="2" charset="-78"/>
            </a:rPr>
            <a:t>مؤسسات خصوصی انتفاعی</a:t>
          </a:r>
          <a:endParaRPr lang="en-US" sz="1800" dirty="0">
            <a:cs typeface="B Homa" pitchFamily="2" charset="-78"/>
          </a:endParaRPr>
        </a:p>
      </dgm:t>
    </dgm:pt>
    <dgm:pt modelId="{CEFA24FA-5DAA-4A99-9E28-59E33AB21F44}" type="parTrans" cxnId="{3A51AA7D-7D63-43CB-9F3A-A630880DA05D}">
      <dgm:prSet/>
      <dgm:spPr/>
      <dgm:t>
        <a:bodyPr/>
        <a:lstStyle/>
        <a:p>
          <a:endParaRPr lang="en-US"/>
        </a:p>
      </dgm:t>
    </dgm:pt>
    <dgm:pt modelId="{99CD69E9-AA15-4A40-B108-8F9A39500CD3}" type="sibTrans" cxnId="{3A51AA7D-7D63-43CB-9F3A-A630880DA05D}">
      <dgm:prSet/>
      <dgm:spPr/>
      <dgm:t>
        <a:bodyPr/>
        <a:lstStyle/>
        <a:p>
          <a:endParaRPr lang="en-US"/>
        </a:p>
      </dgm:t>
    </dgm:pt>
    <dgm:pt modelId="{692CD917-16F5-450A-A82F-37A969DAC27F}">
      <dgm:prSet custT="1"/>
      <dgm:spPr/>
      <dgm:t>
        <a:bodyPr/>
        <a:lstStyle/>
        <a:p>
          <a:pPr algn="ctr" rtl="1"/>
          <a:r>
            <a:rPr lang="fa-IR" sz="1400" dirty="0">
              <a:cs typeface="B Homa" pitchFamily="2" charset="-78"/>
            </a:rPr>
            <a:t>شرکتهای سهامی</a:t>
          </a:r>
          <a:endParaRPr lang="en-US" sz="1400" dirty="0">
            <a:cs typeface="B Homa" pitchFamily="2" charset="-78"/>
          </a:endParaRPr>
        </a:p>
      </dgm:t>
    </dgm:pt>
    <dgm:pt modelId="{CDEA28FD-8E58-44BC-9879-C9628240F1CF}" type="parTrans" cxnId="{6A3BFA57-DC52-4863-A70E-351CC25ACE64}">
      <dgm:prSet/>
      <dgm:spPr/>
      <dgm:t>
        <a:bodyPr/>
        <a:lstStyle/>
        <a:p>
          <a:endParaRPr lang="en-US"/>
        </a:p>
      </dgm:t>
    </dgm:pt>
    <dgm:pt modelId="{663412E9-6D5E-4EE2-8BE9-03C960D2FDDC}" type="sibTrans" cxnId="{6A3BFA57-DC52-4863-A70E-351CC25ACE64}">
      <dgm:prSet/>
      <dgm:spPr/>
      <dgm:t>
        <a:bodyPr/>
        <a:lstStyle/>
        <a:p>
          <a:endParaRPr lang="en-US"/>
        </a:p>
      </dgm:t>
    </dgm:pt>
    <dgm:pt modelId="{39244BEE-89E7-4FB2-BCE6-42238950CA86}">
      <dgm:prSet custT="1"/>
      <dgm:spPr/>
      <dgm:t>
        <a:bodyPr/>
        <a:lstStyle/>
        <a:p>
          <a:pPr algn="ctr" rtl="1"/>
          <a:r>
            <a:rPr lang="fa-IR" sz="1400" dirty="0">
              <a:cs typeface="B Homa" pitchFamily="2" charset="-78"/>
            </a:rPr>
            <a:t>فروشگاهها</a:t>
          </a:r>
          <a:endParaRPr lang="en-US" sz="1400" dirty="0">
            <a:cs typeface="B Homa" pitchFamily="2" charset="-78"/>
          </a:endParaRPr>
        </a:p>
      </dgm:t>
    </dgm:pt>
    <dgm:pt modelId="{B085D572-ADF1-4DE0-B9FF-CB6B85574480}" type="parTrans" cxnId="{EC2F2A89-1DAB-43C9-8C38-4F65A238666A}">
      <dgm:prSet/>
      <dgm:spPr/>
      <dgm:t>
        <a:bodyPr/>
        <a:lstStyle/>
        <a:p>
          <a:endParaRPr lang="en-US"/>
        </a:p>
      </dgm:t>
    </dgm:pt>
    <dgm:pt modelId="{9D83EC60-B0A7-4502-B32A-4945EAB1DCA7}" type="sibTrans" cxnId="{EC2F2A89-1DAB-43C9-8C38-4F65A238666A}">
      <dgm:prSet/>
      <dgm:spPr/>
      <dgm:t>
        <a:bodyPr/>
        <a:lstStyle/>
        <a:p>
          <a:endParaRPr lang="en-US"/>
        </a:p>
      </dgm:t>
    </dgm:pt>
    <dgm:pt modelId="{A7210FFE-5EC0-4B43-B7F0-9D32BA2DFF5E}">
      <dgm:prSet custT="1"/>
      <dgm:spPr/>
      <dgm:t>
        <a:bodyPr/>
        <a:lstStyle/>
        <a:p>
          <a:r>
            <a:rPr lang="fa-IR" sz="1800" dirty="0">
              <a:cs typeface="B Homa" pitchFamily="2" charset="-78"/>
            </a:rPr>
            <a:t>مؤسسات خصوصی غیر انتفاعی</a:t>
          </a:r>
          <a:endParaRPr lang="en-US" sz="1800" dirty="0">
            <a:cs typeface="B Homa" pitchFamily="2" charset="-78"/>
          </a:endParaRPr>
        </a:p>
      </dgm:t>
    </dgm:pt>
    <dgm:pt modelId="{33D48555-B6AD-4754-B032-F32C1AC73E75}" type="parTrans" cxnId="{2CAB4ACF-9B6A-4B1D-BB15-8F86FC00D8C8}">
      <dgm:prSet/>
      <dgm:spPr/>
      <dgm:t>
        <a:bodyPr/>
        <a:lstStyle/>
        <a:p>
          <a:endParaRPr lang="en-US"/>
        </a:p>
      </dgm:t>
    </dgm:pt>
    <dgm:pt modelId="{74C5FDB3-EF26-49F8-8FE1-F9CAC5E7FA76}" type="sibTrans" cxnId="{2CAB4ACF-9B6A-4B1D-BB15-8F86FC00D8C8}">
      <dgm:prSet/>
      <dgm:spPr/>
      <dgm:t>
        <a:bodyPr/>
        <a:lstStyle/>
        <a:p>
          <a:endParaRPr lang="en-US"/>
        </a:p>
      </dgm:t>
    </dgm:pt>
    <dgm:pt modelId="{9DC72B93-AA12-4480-BFB8-BCFD189F10E1}">
      <dgm:prSet custT="1"/>
      <dgm:spPr/>
      <dgm:t>
        <a:bodyPr/>
        <a:lstStyle/>
        <a:p>
          <a:pPr algn="ctr" rtl="1"/>
          <a:r>
            <a:rPr lang="fa-IR" sz="1400" dirty="0">
              <a:cs typeface="B Homa" pitchFamily="2" charset="-78"/>
            </a:rPr>
            <a:t>مؤسسه خیریه محک</a:t>
          </a:r>
          <a:endParaRPr lang="en-US" sz="1400" dirty="0">
            <a:cs typeface="B Homa" pitchFamily="2" charset="-78"/>
          </a:endParaRPr>
        </a:p>
      </dgm:t>
    </dgm:pt>
    <dgm:pt modelId="{B1AF756E-4125-4110-AE56-D16F358D8016}" type="parTrans" cxnId="{70DF0220-F3AF-421F-896C-B6544F0D766F}">
      <dgm:prSet/>
      <dgm:spPr/>
      <dgm:t>
        <a:bodyPr/>
        <a:lstStyle/>
        <a:p>
          <a:endParaRPr lang="en-US"/>
        </a:p>
      </dgm:t>
    </dgm:pt>
    <dgm:pt modelId="{6170A562-F9F8-4CBD-94AB-36A99F264755}" type="sibTrans" cxnId="{70DF0220-F3AF-421F-896C-B6544F0D766F}">
      <dgm:prSet/>
      <dgm:spPr/>
      <dgm:t>
        <a:bodyPr/>
        <a:lstStyle/>
        <a:p>
          <a:endParaRPr lang="en-US"/>
        </a:p>
      </dgm:t>
    </dgm:pt>
    <dgm:pt modelId="{59241040-C757-42A2-B71F-9265BB6837B1}">
      <dgm:prSet custT="1"/>
      <dgm:spPr/>
      <dgm:t>
        <a:bodyPr/>
        <a:lstStyle/>
        <a:p>
          <a:pPr algn="ctr" rtl="1"/>
          <a:r>
            <a:rPr lang="fa-IR" sz="1400" dirty="0">
              <a:cs typeface="B Homa" pitchFamily="2" charset="-78"/>
            </a:rPr>
            <a:t>خانه سالمندان کهریزک</a:t>
          </a:r>
          <a:endParaRPr lang="en-US" sz="1400" dirty="0">
            <a:cs typeface="B Homa" pitchFamily="2" charset="-78"/>
          </a:endParaRPr>
        </a:p>
      </dgm:t>
    </dgm:pt>
    <dgm:pt modelId="{ACF43BAF-8789-4A71-9DEA-D4F083368E87}" type="parTrans" cxnId="{B8B492D3-8726-4428-B442-8B0EFCF6292B}">
      <dgm:prSet/>
      <dgm:spPr/>
      <dgm:t>
        <a:bodyPr/>
        <a:lstStyle/>
        <a:p>
          <a:endParaRPr lang="en-US"/>
        </a:p>
      </dgm:t>
    </dgm:pt>
    <dgm:pt modelId="{C19BA5DA-248A-4CE2-A619-B735076B824E}" type="sibTrans" cxnId="{B8B492D3-8726-4428-B442-8B0EFCF6292B}">
      <dgm:prSet/>
      <dgm:spPr/>
      <dgm:t>
        <a:bodyPr/>
        <a:lstStyle/>
        <a:p>
          <a:endParaRPr lang="en-US"/>
        </a:p>
      </dgm:t>
    </dgm:pt>
    <dgm:pt modelId="{83EA5DDD-7CD2-44F9-A79C-D4EAB97AF65E}">
      <dgm:prSet custT="1"/>
      <dgm:spPr/>
      <dgm:t>
        <a:bodyPr/>
        <a:lstStyle/>
        <a:p>
          <a:pPr algn="ctr" rtl="1"/>
          <a:r>
            <a:rPr lang="en-US" sz="1400" dirty="0">
              <a:cs typeface="B Homa" pitchFamily="2" charset="-78"/>
            </a:rPr>
            <a:t>NGO</a:t>
          </a:r>
          <a:r>
            <a:rPr lang="fa-IR" sz="1400" dirty="0">
              <a:cs typeface="B Homa" pitchFamily="2" charset="-78"/>
            </a:rPr>
            <a:t>ها</a:t>
          </a:r>
          <a:endParaRPr lang="en-US" sz="1400" dirty="0">
            <a:cs typeface="B Homa" pitchFamily="2" charset="-78"/>
          </a:endParaRPr>
        </a:p>
      </dgm:t>
    </dgm:pt>
    <dgm:pt modelId="{66984535-2E17-489E-AAA0-CE551266A086}" type="parTrans" cxnId="{B80AD504-0387-4F7C-B787-11C7BE0DDA58}">
      <dgm:prSet/>
      <dgm:spPr/>
      <dgm:t>
        <a:bodyPr/>
        <a:lstStyle/>
        <a:p>
          <a:endParaRPr lang="en-US"/>
        </a:p>
      </dgm:t>
    </dgm:pt>
    <dgm:pt modelId="{C4B79F4E-7097-469F-A943-DC6EF8F571F1}" type="sibTrans" cxnId="{B80AD504-0387-4F7C-B787-11C7BE0DDA58}">
      <dgm:prSet/>
      <dgm:spPr/>
      <dgm:t>
        <a:bodyPr/>
        <a:lstStyle/>
        <a:p>
          <a:endParaRPr lang="en-US"/>
        </a:p>
      </dgm:t>
    </dgm:pt>
    <dgm:pt modelId="{5E664287-BDBF-49D1-AFCE-30A843116E40}" type="pres">
      <dgm:prSet presAssocID="{C046B0EC-7774-4D4B-A75D-7EBF9C8EFED4}" presName="Name0" presStyleCnt="0">
        <dgm:presLayoutVars>
          <dgm:dir val="rev"/>
          <dgm:animLvl val="lvl"/>
          <dgm:resizeHandles/>
        </dgm:presLayoutVars>
      </dgm:prSet>
      <dgm:spPr/>
    </dgm:pt>
    <dgm:pt modelId="{7FFB9F11-086E-4B89-BFA1-42DDBCE77614}" type="pres">
      <dgm:prSet presAssocID="{A698CE9E-9642-4DD2-87CA-C5452C9EEE48}" presName="linNode" presStyleCnt="0"/>
      <dgm:spPr/>
    </dgm:pt>
    <dgm:pt modelId="{E312674E-0597-4571-8330-C373603BC176}" type="pres">
      <dgm:prSet presAssocID="{A698CE9E-9642-4DD2-87CA-C5452C9EEE48}" presName="parentShp" presStyleLbl="node1" presStyleIdx="0" presStyleCnt="4">
        <dgm:presLayoutVars>
          <dgm:bulletEnabled val="1"/>
        </dgm:presLayoutVars>
      </dgm:prSet>
      <dgm:spPr/>
    </dgm:pt>
    <dgm:pt modelId="{7ABA6E5F-B17E-40F9-954F-CA8EC62A1840}" type="pres">
      <dgm:prSet presAssocID="{A698CE9E-9642-4DD2-87CA-C5452C9EEE48}" presName="childShp" presStyleLbl="bgAccFollowNode1" presStyleIdx="0" presStyleCnt="4" custLinFactNeighborY="6008">
        <dgm:presLayoutVars>
          <dgm:bulletEnabled val="1"/>
        </dgm:presLayoutVars>
      </dgm:prSet>
      <dgm:spPr/>
    </dgm:pt>
    <dgm:pt modelId="{114E2E23-118C-4A1F-9F8F-CBA83588FED6}" type="pres">
      <dgm:prSet presAssocID="{88FF8E67-5FC4-44AA-A7E4-BAAF264BDDEB}" presName="spacing" presStyleCnt="0"/>
      <dgm:spPr/>
    </dgm:pt>
    <dgm:pt modelId="{E0C8164D-3B5A-4C8B-86F5-36FD9611A722}" type="pres">
      <dgm:prSet presAssocID="{9FB7A6D5-5DC2-41DC-8525-B3E7CD5CEE4A}" presName="linNode" presStyleCnt="0"/>
      <dgm:spPr/>
    </dgm:pt>
    <dgm:pt modelId="{6D5C7673-0B08-41D2-884C-B65286C53859}" type="pres">
      <dgm:prSet presAssocID="{9FB7A6D5-5DC2-41DC-8525-B3E7CD5CEE4A}" presName="parentShp" presStyleLbl="node1" presStyleIdx="1" presStyleCnt="4">
        <dgm:presLayoutVars>
          <dgm:bulletEnabled val="1"/>
        </dgm:presLayoutVars>
      </dgm:prSet>
      <dgm:spPr/>
    </dgm:pt>
    <dgm:pt modelId="{9A0B8459-638F-48B2-B025-C5C0FA9B84C0}" type="pres">
      <dgm:prSet presAssocID="{9FB7A6D5-5DC2-41DC-8525-B3E7CD5CEE4A}" presName="childShp" presStyleLbl="bgAccFollowNode1" presStyleIdx="1" presStyleCnt="4" custLinFactNeighborY="6008">
        <dgm:presLayoutVars>
          <dgm:bulletEnabled val="1"/>
        </dgm:presLayoutVars>
      </dgm:prSet>
      <dgm:spPr/>
    </dgm:pt>
    <dgm:pt modelId="{B0EA3CEC-6391-4A69-908E-175FBC79CCED}" type="pres">
      <dgm:prSet presAssocID="{D88F270C-6FE1-4732-B8B3-5BCED1F4315A}" presName="spacing" presStyleCnt="0"/>
      <dgm:spPr/>
    </dgm:pt>
    <dgm:pt modelId="{5225240F-2CD4-45CF-8A5C-C1F217CDB458}" type="pres">
      <dgm:prSet presAssocID="{E55C9A68-D249-4782-A97B-9ADD7AD69670}" presName="linNode" presStyleCnt="0"/>
      <dgm:spPr/>
    </dgm:pt>
    <dgm:pt modelId="{D96AE7CD-DE27-4D24-998E-4B0A6F14B66A}" type="pres">
      <dgm:prSet presAssocID="{E55C9A68-D249-4782-A97B-9ADD7AD69670}" presName="parentShp" presStyleLbl="node1" presStyleIdx="2" presStyleCnt="4">
        <dgm:presLayoutVars>
          <dgm:bulletEnabled val="1"/>
        </dgm:presLayoutVars>
      </dgm:prSet>
      <dgm:spPr/>
    </dgm:pt>
    <dgm:pt modelId="{8A5BFE0C-3842-4BA8-BBFC-18DD27D5BBAD}" type="pres">
      <dgm:prSet presAssocID="{E55C9A68-D249-4782-A97B-9ADD7AD69670}" presName="childShp" presStyleLbl="bgAccFollowNode1" presStyleIdx="2" presStyleCnt="4" custLinFactNeighborY="6008">
        <dgm:presLayoutVars>
          <dgm:bulletEnabled val="1"/>
        </dgm:presLayoutVars>
      </dgm:prSet>
      <dgm:spPr/>
    </dgm:pt>
    <dgm:pt modelId="{4BDD6031-E5A2-4FB9-ADFF-DE8E74ADA13E}" type="pres">
      <dgm:prSet presAssocID="{99CD69E9-AA15-4A40-B108-8F9A39500CD3}" presName="spacing" presStyleCnt="0"/>
      <dgm:spPr/>
    </dgm:pt>
    <dgm:pt modelId="{55BA4E1A-E642-4154-8000-8823DE6CB133}" type="pres">
      <dgm:prSet presAssocID="{A7210FFE-5EC0-4B43-B7F0-9D32BA2DFF5E}" presName="linNode" presStyleCnt="0"/>
      <dgm:spPr/>
    </dgm:pt>
    <dgm:pt modelId="{75F3B854-C3DF-4DD1-8E63-F49CCED80232}" type="pres">
      <dgm:prSet presAssocID="{A7210FFE-5EC0-4B43-B7F0-9D32BA2DFF5E}" presName="parentShp" presStyleLbl="node1" presStyleIdx="3" presStyleCnt="4">
        <dgm:presLayoutVars>
          <dgm:bulletEnabled val="1"/>
        </dgm:presLayoutVars>
      </dgm:prSet>
      <dgm:spPr/>
    </dgm:pt>
    <dgm:pt modelId="{50E80855-6E77-4385-8380-D896D90E4CB1}" type="pres">
      <dgm:prSet presAssocID="{A7210FFE-5EC0-4B43-B7F0-9D32BA2DFF5E}" presName="childShp" presStyleLbl="bgAccFollowNode1" presStyleIdx="3" presStyleCnt="4" custLinFactNeighborY="6008">
        <dgm:presLayoutVars>
          <dgm:bulletEnabled val="1"/>
        </dgm:presLayoutVars>
      </dgm:prSet>
      <dgm:spPr/>
    </dgm:pt>
  </dgm:ptLst>
  <dgm:cxnLst>
    <dgm:cxn modelId="{B80AD504-0387-4F7C-B787-11C7BE0DDA58}" srcId="{A7210FFE-5EC0-4B43-B7F0-9D32BA2DFF5E}" destId="{83EA5DDD-7CD2-44F9-A79C-D4EAB97AF65E}" srcOrd="2" destOrd="0" parTransId="{66984535-2E17-489E-AAA0-CE551266A086}" sibTransId="{C4B79F4E-7097-469F-A943-DC6EF8F571F1}"/>
    <dgm:cxn modelId="{B004FC13-01E3-45B0-9356-DB3B4503C749}" type="presOf" srcId="{424BA14B-1516-4D69-9968-AFD586DEEA6A}" destId="{9A0B8459-638F-48B2-B025-C5C0FA9B84C0}" srcOrd="0" destOrd="2" presId="urn:microsoft.com/office/officeart/2005/8/layout/vList6"/>
    <dgm:cxn modelId="{70DF0220-F3AF-421F-896C-B6544F0D766F}" srcId="{A7210FFE-5EC0-4B43-B7F0-9D32BA2DFF5E}" destId="{9DC72B93-AA12-4480-BFB8-BCFD189F10E1}" srcOrd="0" destOrd="0" parTransId="{B1AF756E-4125-4110-AE56-D16F358D8016}" sibTransId="{6170A562-F9F8-4CBD-94AB-36A99F264755}"/>
    <dgm:cxn modelId="{AB231020-0D7F-42D8-BC5C-6202929F99F2}" type="presOf" srcId="{C046B0EC-7774-4D4B-A75D-7EBF9C8EFED4}" destId="{5E664287-BDBF-49D1-AFCE-30A843116E40}" srcOrd="0" destOrd="0" presId="urn:microsoft.com/office/officeart/2005/8/layout/vList6"/>
    <dgm:cxn modelId="{84D3F023-383B-491D-8ED5-94C35D951E25}" type="presOf" srcId="{692CD917-16F5-450A-A82F-37A969DAC27F}" destId="{8A5BFE0C-3842-4BA8-BBFC-18DD27D5BBAD}" srcOrd="0" destOrd="0" presId="urn:microsoft.com/office/officeart/2005/8/layout/vList6"/>
    <dgm:cxn modelId="{B8A7D528-BA31-455A-A960-57FA52309530}" type="presOf" srcId="{E55C9A68-D249-4782-A97B-9ADD7AD69670}" destId="{D96AE7CD-DE27-4D24-998E-4B0A6F14B66A}" srcOrd="0" destOrd="0" presId="urn:microsoft.com/office/officeart/2005/8/layout/vList6"/>
    <dgm:cxn modelId="{E061FB2C-B201-41E5-9E2B-89E169E46A61}" type="presOf" srcId="{55304513-74C5-4203-ADBC-662FF3026058}" destId="{7ABA6E5F-B17E-40F9-954F-CA8EC62A1840}" srcOrd="0" destOrd="0" presId="urn:microsoft.com/office/officeart/2005/8/layout/vList6"/>
    <dgm:cxn modelId="{0D51CF60-A0BF-439B-89B0-3A6D84CC4AF0}" srcId="{A698CE9E-9642-4DD2-87CA-C5452C9EEE48}" destId="{55304513-74C5-4203-ADBC-662FF3026058}" srcOrd="0" destOrd="0" parTransId="{B246A9C9-7591-41AC-B1B9-5396D7D71E16}" sibTransId="{30F35110-B94F-4419-8EB5-5EDECEA386F0}"/>
    <dgm:cxn modelId="{14E55064-9C2B-4933-899A-8A1D7B6DCEA3}" type="presOf" srcId="{A7210FFE-5EC0-4B43-B7F0-9D32BA2DFF5E}" destId="{75F3B854-C3DF-4DD1-8E63-F49CCED80232}" srcOrd="0" destOrd="0" presId="urn:microsoft.com/office/officeart/2005/8/layout/vList6"/>
    <dgm:cxn modelId="{7A99F353-092F-4FDD-A866-9FE446628871}" type="presOf" srcId="{39244BEE-89E7-4FB2-BCE6-42238950CA86}" destId="{8A5BFE0C-3842-4BA8-BBFC-18DD27D5BBAD}" srcOrd="0" destOrd="1" presId="urn:microsoft.com/office/officeart/2005/8/layout/vList6"/>
    <dgm:cxn modelId="{6BE60A54-4DA2-4CDC-8DA1-1F1806B635D4}" type="presOf" srcId="{9FB7A6D5-5DC2-41DC-8525-B3E7CD5CEE4A}" destId="{6D5C7673-0B08-41D2-884C-B65286C53859}" srcOrd="0" destOrd="0" presId="urn:microsoft.com/office/officeart/2005/8/layout/vList6"/>
    <dgm:cxn modelId="{4F8D8F74-C35B-42F1-8514-E728F7B5987E}" type="presOf" srcId="{83EA5DDD-7CD2-44F9-A79C-D4EAB97AF65E}" destId="{50E80855-6E77-4385-8380-D896D90E4CB1}" srcOrd="0" destOrd="2" presId="urn:microsoft.com/office/officeart/2005/8/layout/vList6"/>
    <dgm:cxn modelId="{6A3BFA57-DC52-4863-A70E-351CC25ACE64}" srcId="{E55C9A68-D249-4782-A97B-9ADD7AD69670}" destId="{692CD917-16F5-450A-A82F-37A969DAC27F}" srcOrd="0" destOrd="0" parTransId="{CDEA28FD-8E58-44BC-9879-C9628240F1CF}" sibTransId="{663412E9-6D5E-4EE2-8BE9-03C960D2FDDC}"/>
    <dgm:cxn modelId="{CF11C259-6067-4DAB-AA6F-AB2FA1ABDC1D}" type="presOf" srcId="{A698CE9E-9642-4DD2-87CA-C5452C9EEE48}" destId="{E312674E-0597-4571-8330-C373603BC176}" srcOrd="0" destOrd="0" presId="urn:microsoft.com/office/officeart/2005/8/layout/vList6"/>
    <dgm:cxn modelId="{C697A87C-F6CE-4835-ADF0-D6BD6DBAA986}" srcId="{C046B0EC-7774-4D4B-A75D-7EBF9C8EFED4}" destId="{A698CE9E-9642-4DD2-87CA-C5452C9EEE48}" srcOrd="0" destOrd="0" parTransId="{10F0BC74-4A0B-42F1-A49E-C38B34A4A498}" sibTransId="{88FF8E67-5FC4-44AA-A7E4-BAAF264BDDEB}"/>
    <dgm:cxn modelId="{3A51AA7D-7D63-43CB-9F3A-A630880DA05D}" srcId="{C046B0EC-7774-4D4B-A75D-7EBF9C8EFED4}" destId="{E55C9A68-D249-4782-A97B-9ADD7AD69670}" srcOrd="2" destOrd="0" parTransId="{CEFA24FA-5DAA-4A99-9E28-59E33AB21F44}" sibTransId="{99CD69E9-AA15-4A40-B108-8F9A39500CD3}"/>
    <dgm:cxn modelId="{D9B55988-BD0D-441B-A471-939B707B7F99}" type="presOf" srcId="{2F8CF493-10AC-411D-A75F-D5E1748EC95D}" destId="{9A0B8459-638F-48B2-B025-C5C0FA9B84C0}" srcOrd="0" destOrd="1" presId="urn:microsoft.com/office/officeart/2005/8/layout/vList6"/>
    <dgm:cxn modelId="{EC2F2A89-1DAB-43C9-8C38-4F65A238666A}" srcId="{E55C9A68-D249-4782-A97B-9ADD7AD69670}" destId="{39244BEE-89E7-4FB2-BCE6-42238950CA86}" srcOrd="1" destOrd="0" parTransId="{B085D572-ADF1-4DE0-B9FF-CB6B85574480}" sibTransId="{9D83EC60-B0A7-4502-B32A-4945EAB1DCA7}"/>
    <dgm:cxn modelId="{421C508B-9E5D-406B-8D7A-F25811DF2AC7}" srcId="{A698CE9E-9642-4DD2-87CA-C5452C9EEE48}" destId="{326A3DD8-A39B-4863-8952-7EFF5EA0A2F6}" srcOrd="1" destOrd="0" parTransId="{25847611-0927-4BF3-A14C-824E2F91438D}" sibTransId="{31A39DAE-5806-4FBA-8808-EEF1B8D98618}"/>
    <dgm:cxn modelId="{CCFD7494-456C-4650-9BC0-A52312180FC3}" srcId="{A698CE9E-9642-4DD2-87CA-C5452C9EEE48}" destId="{5743D307-E188-45B1-BFDF-4717E9F50F57}" srcOrd="2" destOrd="0" parTransId="{B8460D94-9418-4433-866C-86BF6CE785DF}" sibTransId="{80B07E97-A793-462F-8676-A8E04EE66F73}"/>
    <dgm:cxn modelId="{6E2621B0-73E2-4139-B9EE-5B36471F4440}" type="presOf" srcId="{9DC72B93-AA12-4480-BFB8-BCFD189F10E1}" destId="{50E80855-6E77-4385-8380-D896D90E4CB1}" srcOrd="0" destOrd="0" presId="urn:microsoft.com/office/officeart/2005/8/layout/vList6"/>
    <dgm:cxn modelId="{515382C5-1E15-457C-8002-230E9484A05B}" type="presOf" srcId="{5743D307-E188-45B1-BFDF-4717E9F50F57}" destId="{7ABA6E5F-B17E-40F9-954F-CA8EC62A1840}" srcOrd="0" destOrd="2" presId="urn:microsoft.com/office/officeart/2005/8/layout/vList6"/>
    <dgm:cxn modelId="{B48209C6-1268-4301-9E63-FCE4C4D28B1F}" srcId="{C046B0EC-7774-4D4B-A75D-7EBF9C8EFED4}" destId="{9FB7A6D5-5DC2-41DC-8525-B3E7CD5CEE4A}" srcOrd="1" destOrd="0" parTransId="{ACBBB3C5-3C9D-45CD-94E5-10E8984FC321}" sibTransId="{D88F270C-6FE1-4732-B8B3-5BCED1F4315A}"/>
    <dgm:cxn modelId="{2CAB4ACF-9B6A-4B1D-BB15-8F86FC00D8C8}" srcId="{C046B0EC-7774-4D4B-A75D-7EBF9C8EFED4}" destId="{A7210FFE-5EC0-4B43-B7F0-9D32BA2DFF5E}" srcOrd="3" destOrd="0" parTransId="{33D48555-B6AD-4754-B032-F32C1AC73E75}" sibTransId="{74C5FDB3-EF26-49F8-8FE1-F9CAC5E7FA76}"/>
    <dgm:cxn modelId="{94B135D1-D5D3-4409-BDB2-9A1CA48765FE}" srcId="{9FB7A6D5-5DC2-41DC-8525-B3E7CD5CEE4A}" destId="{424BA14B-1516-4D69-9968-AFD586DEEA6A}" srcOrd="2" destOrd="0" parTransId="{05EBA832-165C-44C6-B0F9-587380291107}" sibTransId="{7459B366-5ED3-4E1E-8250-9F335751F553}"/>
    <dgm:cxn modelId="{B8B492D3-8726-4428-B442-8B0EFCF6292B}" srcId="{A7210FFE-5EC0-4B43-B7F0-9D32BA2DFF5E}" destId="{59241040-C757-42A2-B71F-9265BB6837B1}" srcOrd="1" destOrd="0" parTransId="{ACF43BAF-8789-4A71-9DEA-D4F083368E87}" sibTransId="{C19BA5DA-248A-4CE2-A619-B735076B824E}"/>
    <dgm:cxn modelId="{821423DE-B704-4196-BAB4-0BB455307757}" srcId="{9FB7A6D5-5DC2-41DC-8525-B3E7CD5CEE4A}" destId="{8EAFDC99-AFDE-46B5-9323-DB287E12458F}" srcOrd="0" destOrd="0" parTransId="{D8CD77E7-BAC7-4CC9-BE97-7050AB8E685A}" sibTransId="{8A2408B3-FF6B-4807-ABE6-F127EC817DDA}"/>
    <dgm:cxn modelId="{48C87EE5-29C5-4124-9361-3D8A4F426CDC}" type="presOf" srcId="{59241040-C757-42A2-B71F-9265BB6837B1}" destId="{50E80855-6E77-4385-8380-D896D90E4CB1}" srcOrd="0" destOrd="1" presId="urn:microsoft.com/office/officeart/2005/8/layout/vList6"/>
    <dgm:cxn modelId="{FE017FE6-533C-4224-B55E-F64F869D8BEF}" srcId="{9FB7A6D5-5DC2-41DC-8525-B3E7CD5CEE4A}" destId="{2F8CF493-10AC-411D-A75F-D5E1748EC95D}" srcOrd="1" destOrd="0" parTransId="{9D16AAFD-81A1-460D-BC39-1A1D7768D619}" sibTransId="{C6FF6139-006D-4D26-B377-4BD1B9EDDA05}"/>
    <dgm:cxn modelId="{7E62D1EB-504F-4301-9E8C-4BC2E42676EE}" type="presOf" srcId="{326A3DD8-A39B-4863-8952-7EFF5EA0A2F6}" destId="{7ABA6E5F-B17E-40F9-954F-CA8EC62A1840}" srcOrd="0" destOrd="1" presId="urn:microsoft.com/office/officeart/2005/8/layout/vList6"/>
    <dgm:cxn modelId="{3FB96FF3-BBF5-43F3-A403-77050AD3A464}" type="presOf" srcId="{8EAFDC99-AFDE-46B5-9323-DB287E12458F}" destId="{9A0B8459-638F-48B2-B025-C5C0FA9B84C0}" srcOrd="0" destOrd="0" presId="urn:microsoft.com/office/officeart/2005/8/layout/vList6"/>
    <dgm:cxn modelId="{0E74897F-0425-4C7A-B2F3-08119BD03C01}" type="presParOf" srcId="{5E664287-BDBF-49D1-AFCE-30A843116E40}" destId="{7FFB9F11-086E-4B89-BFA1-42DDBCE77614}" srcOrd="0" destOrd="0" presId="urn:microsoft.com/office/officeart/2005/8/layout/vList6"/>
    <dgm:cxn modelId="{90C84023-AA49-46A9-8BD4-363C9C750E7C}" type="presParOf" srcId="{7FFB9F11-086E-4B89-BFA1-42DDBCE77614}" destId="{E312674E-0597-4571-8330-C373603BC176}" srcOrd="0" destOrd="0" presId="urn:microsoft.com/office/officeart/2005/8/layout/vList6"/>
    <dgm:cxn modelId="{EDFBFDC8-D146-4E37-90FC-C450B5D63220}" type="presParOf" srcId="{7FFB9F11-086E-4B89-BFA1-42DDBCE77614}" destId="{7ABA6E5F-B17E-40F9-954F-CA8EC62A1840}" srcOrd="1" destOrd="0" presId="urn:microsoft.com/office/officeart/2005/8/layout/vList6"/>
    <dgm:cxn modelId="{28E58B05-13CB-4AC5-A688-9B6271DD5D27}" type="presParOf" srcId="{5E664287-BDBF-49D1-AFCE-30A843116E40}" destId="{114E2E23-118C-4A1F-9F8F-CBA83588FED6}" srcOrd="1" destOrd="0" presId="urn:microsoft.com/office/officeart/2005/8/layout/vList6"/>
    <dgm:cxn modelId="{9B974333-D3D3-4E01-8D60-8CF7B873FB1A}" type="presParOf" srcId="{5E664287-BDBF-49D1-AFCE-30A843116E40}" destId="{E0C8164D-3B5A-4C8B-86F5-36FD9611A722}" srcOrd="2" destOrd="0" presId="urn:microsoft.com/office/officeart/2005/8/layout/vList6"/>
    <dgm:cxn modelId="{C5C68244-7F0B-4B87-9CAA-7E3ABE849AB3}" type="presParOf" srcId="{E0C8164D-3B5A-4C8B-86F5-36FD9611A722}" destId="{6D5C7673-0B08-41D2-884C-B65286C53859}" srcOrd="0" destOrd="0" presId="urn:microsoft.com/office/officeart/2005/8/layout/vList6"/>
    <dgm:cxn modelId="{A5586631-5A69-484F-8166-30A20939A06E}" type="presParOf" srcId="{E0C8164D-3B5A-4C8B-86F5-36FD9611A722}" destId="{9A0B8459-638F-48B2-B025-C5C0FA9B84C0}" srcOrd="1" destOrd="0" presId="urn:microsoft.com/office/officeart/2005/8/layout/vList6"/>
    <dgm:cxn modelId="{B70EAE2C-ED04-4408-BD37-8115BBDE4655}" type="presParOf" srcId="{5E664287-BDBF-49D1-AFCE-30A843116E40}" destId="{B0EA3CEC-6391-4A69-908E-175FBC79CCED}" srcOrd="3" destOrd="0" presId="urn:microsoft.com/office/officeart/2005/8/layout/vList6"/>
    <dgm:cxn modelId="{1034CE55-F86D-4A04-8DBE-E5D3C918ECAC}" type="presParOf" srcId="{5E664287-BDBF-49D1-AFCE-30A843116E40}" destId="{5225240F-2CD4-45CF-8A5C-C1F217CDB458}" srcOrd="4" destOrd="0" presId="urn:microsoft.com/office/officeart/2005/8/layout/vList6"/>
    <dgm:cxn modelId="{782CB301-4BD7-4E0B-910D-0AECACC0FF78}" type="presParOf" srcId="{5225240F-2CD4-45CF-8A5C-C1F217CDB458}" destId="{D96AE7CD-DE27-4D24-998E-4B0A6F14B66A}" srcOrd="0" destOrd="0" presId="urn:microsoft.com/office/officeart/2005/8/layout/vList6"/>
    <dgm:cxn modelId="{38A65328-CAB7-496C-A681-27738A08D762}" type="presParOf" srcId="{5225240F-2CD4-45CF-8A5C-C1F217CDB458}" destId="{8A5BFE0C-3842-4BA8-BBFC-18DD27D5BBAD}" srcOrd="1" destOrd="0" presId="urn:microsoft.com/office/officeart/2005/8/layout/vList6"/>
    <dgm:cxn modelId="{385FE32A-84B0-4514-AB29-57E4A959D6C5}" type="presParOf" srcId="{5E664287-BDBF-49D1-AFCE-30A843116E40}" destId="{4BDD6031-E5A2-4FB9-ADFF-DE8E74ADA13E}" srcOrd="5" destOrd="0" presId="urn:microsoft.com/office/officeart/2005/8/layout/vList6"/>
    <dgm:cxn modelId="{4190404A-468A-44F1-8265-6ACD767D25EE}" type="presParOf" srcId="{5E664287-BDBF-49D1-AFCE-30A843116E40}" destId="{55BA4E1A-E642-4154-8000-8823DE6CB133}" srcOrd="6" destOrd="0" presId="urn:microsoft.com/office/officeart/2005/8/layout/vList6"/>
    <dgm:cxn modelId="{4F1363E4-2705-43F3-B7C9-1ADD34B023B2}" type="presParOf" srcId="{55BA4E1A-E642-4154-8000-8823DE6CB133}" destId="{75F3B854-C3DF-4DD1-8E63-F49CCED80232}" srcOrd="0" destOrd="0" presId="urn:microsoft.com/office/officeart/2005/8/layout/vList6"/>
    <dgm:cxn modelId="{F90CA0BF-27EF-47B5-B41C-FCB77DC6196B}" type="presParOf" srcId="{55BA4E1A-E642-4154-8000-8823DE6CB133}" destId="{50E80855-6E77-4385-8380-D896D90E4CB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F5666B-6EE8-46D6-9A64-1563C7E4F174}" type="doc">
      <dgm:prSet loTypeId="urn:microsoft.com/office/officeart/2008/layout/HalfCircleOrganizationChart" loCatId="hierarchy" qsTypeId="urn:microsoft.com/office/officeart/2005/8/quickstyle/3d1" qsCatId="3D" csTypeId="urn:microsoft.com/office/officeart/2005/8/colors/colorful1" csCatId="colorful" phldr="1"/>
      <dgm:spPr/>
      <dgm:t>
        <a:bodyPr/>
        <a:lstStyle/>
        <a:p>
          <a:endParaRPr lang="en-US"/>
        </a:p>
      </dgm:t>
    </dgm:pt>
    <dgm:pt modelId="{C9BDA00E-6AF7-4139-AE77-A88FD3A852A9}">
      <dgm:prSet phldrT="[Text]" custT="1"/>
      <dgm:spPr/>
      <dgm:t>
        <a:bodyPr/>
        <a:lstStyle/>
        <a:p>
          <a:r>
            <a:rPr lang="fa-IR" sz="1600" dirty="0">
              <a:cs typeface="B Homa" pitchFamily="2" charset="-78"/>
            </a:rPr>
            <a:t>استفاده کنندگان اطلاعات حسابداری</a:t>
          </a:r>
          <a:endParaRPr lang="en-US" sz="1600" dirty="0">
            <a:cs typeface="B Homa" pitchFamily="2" charset="-78"/>
          </a:endParaRPr>
        </a:p>
      </dgm:t>
    </dgm:pt>
    <dgm:pt modelId="{6E9F1C29-A606-4B60-A4FF-114BD3EDFD58}" type="parTrans" cxnId="{39CC1EFD-1D0E-4C38-A5F5-9A60325FA5ED}">
      <dgm:prSet/>
      <dgm:spPr/>
      <dgm:t>
        <a:bodyPr/>
        <a:lstStyle/>
        <a:p>
          <a:endParaRPr lang="en-US" sz="1400">
            <a:solidFill>
              <a:schemeClr val="accent6">
                <a:lumMod val="50000"/>
              </a:schemeClr>
            </a:solidFill>
          </a:endParaRPr>
        </a:p>
      </dgm:t>
    </dgm:pt>
    <dgm:pt modelId="{8B489228-E659-4BEA-BCC7-D0E69FFB3833}" type="sibTrans" cxnId="{39CC1EFD-1D0E-4C38-A5F5-9A60325FA5ED}">
      <dgm:prSet/>
      <dgm:spPr/>
      <dgm:t>
        <a:bodyPr/>
        <a:lstStyle/>
        <a:p>
          <a:endParaRPr lang="en-US" sz="1400">
            <a:solidFill>
              <a:schemeClr val="accent6">
                <a:lumMod val="50000"/>
              </a:schemeClr>
            </a:solidFill>
          </a:endParaRPr>
        </a:p>
      </dgm:t>
    </dgm:pt>
    <dgm:pt modelId="{B1C04103-A7FD-48F0-8DD6-67C3A3F78303}">
      <dgm:prSet phldrT="[Text]" custT="1"/>
      <dgm:spPr/>
      <dgm:t>
        <a:bodyPr/>
        <a:lstStyle/>
        <a:p>
          <a:r>
            <a:rPr lang="fa-IR" sz="1400">
              <a:cs typeface="B Homa" pitchFamily="2" charset="-78"/>
            </a:rPr>
            <a:t>درون سازمانی</a:t>
          </a:r>
          <a:endParaRPr lang="en-US" sz="1400" dirty="0">
            <a:cs typeface="B Homa" pitchFamily="2" charset="-78"/>
          </a:endParaRPr>
        </a:p>
      </dgm:t>
    </dgm:pt>
    <dgm:pt modelId="{BDA2937A-6DAA-47D9-B3E0-FB65AE4AEC25}" type="parTrans" cxnId="{E057C152-32CC-485C-BF4A-B219AA8D080B}">
      <dgm:prSet/>
      <dgm:spPr/>
      <dgm:t>
        <a:bodyPr/>
        <a:lstStyle/>
        <a:p>
          <a:endParaRPr lang="en-US" sz="1400" dirty="0">
            <a:solidFill>
              <a:schemeClr val="accent6">
                <a:lumMod val="50000"/>
              </a:schemeClr>
            </a:solidFill>
          </a:endParaRPr>
        </a:p>
      </dgm:t>
    </dgm:pt>
    <dgm:pt modelId="{497A1344-7E5D-4F52-B262-5E85B7579829}" type="sibTrans" cxnId="{E057C152-32CC-485C-BF4A-B219AA8D080B}">
      <dgm:prSet/>
      <dgm:spPr/>
      <dgm:t>
        <a:bodyPr/>
        <a:lstStyle/>
        <a:p>
          <a:endParaRPr lang="en-US" sz="1400">
            <a:solidFill>
              <a:schemeClr val="accent6">
                <a:lumMod val="50000"/>
              </a:schemeClr>
            </a:solidFill>
          </a:endParaRPr>
        </a:p>
      </dgm:t>
    </dgm:pt>
    <dgm:pt modelId="{842D903C-59E2-4430-921C-27F7236A98B8}">
      <dgm:prSet phldrT="[Text]" custT="1"/>
      <dgm:spPr/>
      <dgm:t>
        <a:bodyPr/>
        <a:lstStyle/>
        <a:p>
          <a:r>
            <a:rPr lang="fa-IR" sz="1400" dirty="0">
              <a:cs typeface="B Homa" pitchFamily="2" charset="-78"/>
            </a:rPr>
            <a:t>برون سازمان</a:t>
          </a:r>
          <a:endParaRPr lang="en-US" sz="1400" dirty="0">
            <a:cs typeface="B Homa" pitchFamily="2" charset="-78"/>
          </a:endParaRPr>
        </a:p>
      </dgm:t>
    </dgm:pt>
    <dgm:pt modelId="{FB4F6865-C5FB-4303-BBB1-2E4EB070861B}" type="parTrans" cxnId="{C5FD62F5-B9C6-44C6-99D0-E31644772C2B}">
      <dgm:prSet/>
      <dgm:spPr/>
      <dgm:t>
        <a:bodyPr/>
        <a:lstStyle/>
        <a:p>
          <a:endParaRPr lang="en-US" sz="1400" dirty="0">
            <a:solidFill>
              <a:schemeClr val="accent6">
                <a:lumMod val="50000"/>
              </a:schemeClr>
            </a:solidFill>
          </a:endParaRPr>
        </a:p>
      </dgm:t>
    </dgm:pt>
    <dgm:pt modelId="{D9777257-BD60-4B79-B986-7AC403732120}" type="sibTrans" cxnId="{C5FD62F5-B9C6-44C6-99D0-E31644772C2B}">
      <dgm:prSet/>
      <dgm:spPr/>
      <dgm:t>
        <a:bodyPr/>
        <a:lstStyle/>
        <a:p>
          <a:endParaRPr lang="en-US" sz="1400">
            <a:solidFill>
              <a:schemeClr val="accent6">
                <a:lumMod val="50000"/>
              </a:schemeClr>
            </a:solidFill>
          </a:endParaRPr>
        </a:p>
      </dgm:t>
    </dgm:pt>
    <dgm:pt modelId="{D65CFE9F-B396-4DC8-AB0E-9062BA16CEAE}">
      <dgm:prSet custT="1"/>
      <dgm:spPr/>
      <dgm:t>
        <a:bodyPr/>
        <a:lstStyle/>
        <a:p>
          <a:r>
            <a:rPr lang="fa-IR" sz="1400">
              <a:cs typeface="B Homa" pitchFamily="2" charset="-78"/>
            </a:rPr>
            <a:t>مدیران ارشد</a:t>
          </a:r>
          <a:endParaRPr lang="en-US" sz="1400" dirty="0">
            <a:cs typeface="B Homa" pitchFamily="2" charset="-78"/>
          </a:endParaRPr>
        </a:p>
      </dgm:t>
    </dgm:pt>
    <dgm:pt modelId="{9E2CECD7-0722-4A78-92A3-F73AC531DE9B}" type="parTrans" cxnId="{9351BE48-17FD-4060-A942-008FBE9DDC15}">
      <dgm:prSet/>
      <dgm:spPr/>
      <dgm:t>
        <a:bodyPr/>
        <a:lstStyle/>
        <a:p>
          <a:endParaRPr lang="en-US" sz="1400" dirty="0">
            <a:solidFill>
              <a:schemeClr val="accent6">
                <a:lumMod val="50000"/>
              </a:schemeClr>
            </a:solidFill>
          </a:endParaRPr>
        </a:p>
      </dgm:t>
    </dgm:pt>
    <dgm:pt modelId="{B41AACDE-DD8A-46BE-8513-69173057184D}" type="sibTrans" cxnId="{9351BE48-17FD-4060-A942-008FBE9DDC15}">
      <dgm:prSet/>
      <dgm:spPr/>
      <dgm:t>
        <a:bodyPr/>
        <a:lstStyle/>
        <a:p>
          <a:endParaRPr lang="en-US" sz="1400">
            <a:solidFill>
              <a:schemeClr val="accent6">
                <a:lumMod val="50000"/>
              </a:schemeClr>
            </a:solidFill>
          </a:endParaRPr>
        </a:p>
      </dgm:t>
    </dgm:pt>
    <dgm:pt modelId="{30980E92-F921-4698-AB0A-587AB47683DD}">
      <dgm:prSet custT="1"/>
      <dgm:spPr/>
      <dgm:t>
        <a:bodyPr/>
        <a:lstStyle/>
        <a:p>
          <a:r>
            <a:rPr lang="fa-IR" sz="1400">
              <a:cs typeface="B Homa" pitchFamily="2" charset="-78"/>
            </a:rPr>
            <a:t>سرپرستان</a:t>
          </a:r>
          <a:endParaRPr lang="en-US" sz="1400" dirty="0">
            <a:cs typeface="B Homa" pitchFamily="2" charset="-78"/>
          </a:endParaRPr>
        </a:p>
      </dgm:t>
    </dgm:pt>
    <dgm:pt modelId="{E7D97B33-C9D8-4184-8C4C-B00C86A0B2A8}" type="parTrans" cxnId="{17886B61-F388-43DF-B266-EA687A32E72C}">
      <dgm:prSet/>
      <dgm:spPr/>
      <dgm:t>
        <a:bodyPr/>
        <a:lstStyle/>
        <a:p>
          <a:endParaRPr lang="en-US" sz="1400" dirty="0">
            <a:solidFill>
              <a:schemeClr val="accent6">
                <a:lumMod val="50000"/>
              </a:schemeClr>
            </a:solidFill>
          </a:endParaRPr>
        </a:p>
      </dgm:t>
    </dgm:pt>
    <dgm:pt modelId="{68657F55-3875-421C-B1AF-0FDEDCEBFFF9}" type="sibTrans" cxnId="{17886B61-F388-43DF-B266-EA687A32E72C}">
      <dgm:prSet/>
      <dgm:spPr/>
      <dgm:t>
        <a:bodyPr/>
        <a:lstStyle/>
        <a:p>
          <a:endParaRPr lang="en-US" sz="1400">
            <a:solidFill>
              <a:schemeClr val="accent6">
                <a:lumMod val="50000"/>
              </a:schemeClr>
            </a:solidFill>
          </a:endParaRPr>
        </a:p>
      </dgm:t>
    </dgm:pt>
    <dgm:pt modelId="{01B28894-596C-4832-8E15-D581BA13ADA9}">
      <dgm:prSet custT="1"/>
      <dgm:spPr/>
      <dgm:t>
        <a:bodyPr/>
        <a:lstStyle/>
        <a:p>
          <a:r>
            <a:rPr lang="fa-IR" sz="1400">
              <a:cs typeface="B Homa" pitchFamily="2" charset="-78"/>
            </a:rPr>
            <a:t>گردانندگان مؤسسه</a:t>
          </a:r>
          <a:endParaRPr lang="en-US" sz="1400" dirty="0">
            <a:cs typeface="B Homa" pitchFamily="2" charset="-78"/>
          </a:endParaRPr>
        </a:p>
      </dgm:t>
    </dgm:pt>
    <dgm:pt modelId="{04A3DC09-91E9-4086-8CE6-879D4034D5D2}" type="parTrans" cxnId="{CB82FDD9-F09C-472B-93EF-9D56A51DC639}">
      <dgm:prSet/>
      <dgm:spPr/>
      <dgm:t>
        <a:bodyPr/>
        <a:lstStyle/>
        <a:p>
          <a:endParaRPr lang="en-US" sz="1400" dirty="0">
            <a:solidFill>
              <a:schemeClr val="accent6">
                <a:lumMod val="50000"/>
              </a:schemeClr>
            </a:solidFill>
          </a:endParaRPr>
        </a:p>
      </dgm:t>
    </dgm:pt>
    <dgm:pt modelId="{571B16F6-9020-48F7-9F07-F4FF19583191}" type="sibTrans" cxnId="{CB82FDD9-F09C-472B-93EF-9D56A51DC639}">
      <dgm:prSet/>
      <dgm:spPr/>
      <dgm:t>
        <a:bodyPr/>
        <a:lstStyle/>
        <a:p>
          <a:endParaRPr lang="en-US" sz="1400">
            <a:solidFill>
              <a:schemeClr val="accent6">
                <a:lumMod val="50000"/>
              </a:schemeClr>
            </a:solidFill>
          </a:endParaRPr>
        </a:p>
      </dgm:t>
    </dgm:pt>
    <dgm:pt modelId="{A6A8DB97-0C08-4F55-80F0-3473E83F1EF1}">
      <dgm:prSet custT="1"/>
      <dgm:spPr/>
      <dgm:t>
        <a:bodyPr/>
        <a:lstStyle/>
        <a:p>
          <a:r>
            <a:rPr lang="fa-IR" sz="1400">
              <a:cs typeface="B Homa" pitchFamily="2" charset="-78"/>
            </a:rPr>
            <a:t>بانکها و مؤسسات اعتباری</a:t>
          </a:r>
          <a:endParaRPr lang="en-US" sz="1400" dirty="0">
            <a:cs typeface="B Homa" pitchFamily="2" charset="-78"/>
          </a:endParaRPr>
        </a:p>
      </dgm:t>
    </dgm:pt>
    <dgm:pt modelId="{621B709E-9232-4E23-8397-F09A10D39334}" type="parTrans" cxnId="{DC3D3409-ABF2-4356-BB78-9644006093BC}">
      <dgm:prSet/>
      <dgm:spPr/>
      <dgm:t>
        <a:bodyPr/>
        <a:lstStyle/>
        <a:p>
          <a:endParaRPr lang="en-US" sz="1400" dirty="0">
            <a:solidFill>
              <a:schemeClr val="accent6">
                <a:lumMod val="50000"/>
              </a:schemeClr>
            </a:solidFill>
          </a:endParaRPr>
        </a:p>
      </dgm:t>
    </dgm:pt>
    <dgm:pt modelId="{93ABFC04-18C0-4AC0-9CFA-6B04D37E14E5}" type="sibTrans" cxnId="{DC3D3409-ABF2-4356-BB78-9644006093BC}">
      <dgm:prSet/>
      <dgm:spPr/>
      <dgm:t>
        <a:bodyPr/>
        <a:lstStyle/>
        <a:p>
          <a:endParaRPr lang="en-US" sz="1400">
            <a:solidFill>
              <a:schemeClr val="accent6">
                <a:lumMod val="50000"/>
              </a:schemeClr>
            </a:solidFill>
          </a:endParaRPr>
        </a:p>
      </dgm:t>
    </dgm:pt>
    <dgm:pt modelId="{36690E51-6F45-4370-A244-BB09D4B0BEC4}">
      <dgm:prSet custT="1"/>
      <dgm:spPr/>
      <dgm:t>
        <a:bodyPr/>
        <a:lstStyle/>
        <a:p>
          <a:r>
            <a:rPr lang="fa-IR" sz="1400">
              <a:cs typeface="B Homa" pitchFamily="2" charset="-78"/>
            </a:rPr>
            <a:t>دولت (اداره دارایی و بیمه)</a:t>
          </a:r>
          <a:endParaRPr lang="en-US" sz="1400" dirty="0">
            <a:cs typeface="B Homa" pitchFamily="2" charset="-78"/>
          </a:endParaRPr>
        </a:p>
      </dgm:t>
    </dgm:pt>
    <dgm:pt modelId="{62CE96CD-3910-45F7-B967-1BABE0430E77}" type="parTrans" cxnId="{9B316EDB-D6B8-4DDB-BD83-B8F9001DB70A}">
      <dgm:prSet/>
      <dgm:spPr/>
      <dgm:t>
        <a:bodyPr/>
        <a:lstStyle/>
        <a:p>
          <a:endParaRPr lang="en-US" sz="1400" dirty="0">
            <a:solidFill>
              <a:schemeClr val="accent6">
                <a:lumMod val="50000"/>
              </a:schemeClr>
            </a:solidFill>
          </a:endParaRPr>
        </a:p>
      </dgm:t>
    </dgm:pt>
    <dgm:pt modelId="{D7D94604-38C3-4B3A-A003-1C4ABEC7E078}" type="sibTrans" cxnId="{9B316EDB-D6B8-4DDB-BD83-B8F9001DB70A}">
      <dgm:prSet/>
      <dgm:spPr/>
      <dgm:t>
        <a:bodyPr/>
        <a:lstStyle/>
        <a:p>
          <a:endParaRPr lang="en-US" sz="1400">
            <a:solidFill>
              <a:schemeClr val="accent6">
                <a:lumMod val="50000"/>
              </a:schemeClr>
            </a:solidFill>
          </a:endParaRPr>
        </a:p>
      </dgm:t>
    </dgm:pt>
    <dgm:pt modelId="{3E20145D-B755-45D6-8F5E-0C9EEF204FE0}">
      <dgm:prSet custT="1"/>
      <dgm:spPr/>
      <dgm:t>
        <a:bodyPr/>
        <a:lstStyle/>
        <a:p>
          <a:r>
            <a:rPr lang="fa-IR" sz="1400">
              <a:cs typeface="B Homa" pitchFamily="2" charset="-78"/>
            </a:rPr>
            <a:t>خریداران </a:t>
          </a:r>
          <a:r>
            <a:rPr lang="fa-IR" sz="1400" dirty="0">
              <a:cs typeface="B Homa" pitchFamily="2" charset="-78"/>
            </a:rPr>
            <a:t>و فروشندگان</a:t>
          </a:r>
          <a:endParaRPr lang="en-US" sz="1400" dirty="0">
            <a:cs typeface="B Homa" pitchFamily="2" charset="-78"/>
          </a:endParaRPr>
        </a:p>
      </dgm:t>
    </dgm:pt>
    <dgm:pt modelId="{284A9558-442E-4F21-9013-2E2E2D8E7A6E}" type="parTrans" cxnId="{5B77F6CD-33DB-4F6E-9964-F88608D7F9EA}">
      <dgm:prSet/>
      <dgm:spPr/>
      <dgm:t>
        <a:bodyPr/>
        <a:lstStyle/>
        <a:p>
          <a:endParaRPr lang="en-US" sz="1400" dirty="0">
            <a:solidFill>
              <a:schemeClr val="accent6">
                <a:lumMod val="50000"/>
              </a:schemeClr>
            </a:solidFill>
          </a:endParaRPr>
        </a:p>
      </dgm:t>
    </dgm:pt>
    <dgm:pt modelId="{1559A0B3-8AB4-4289-A3E9-7AAD5968EC5D}" type="sibTrans" cxnId="{5B77F6CD-33DB-4F6E-9964-F88608D7F9EA}">
      <dgm:prSet/>
      <dgm:spPr/>
      <dgm:t>
        <a:bodyPr/>
        <a:lstStyle/>
        <a:p>
          <a:endParaRPr lang="en-US" sz="1400">
            <a:solidFill>
              <a:schemeClr val="accent6">
                <a:lumMod val="50000"/>
              </a:schemeClr>
            </a:solidFill>
          </a:endParaRPr>
        </a:p>
      </dgm:t>
    </dgm:pt>
    <dgm:pt modelId="{B9B1B9F6-B187-4867-A3EF-80A3FA960E83}">
      <dgm:prSet custT="1"/>
      <dgm:spPr/>
      <dgm:t>
        <a:bodyPr/>
        <a:lstStyle/>
        <a:p>
          <a:r>
            <a:rPr lang="fa-IR" sz="1400">
              <a:cs typeface="B Homa" pitchFamily="2" charset="-78"/>
            </a:rPr>
            <a:t>سرمایه گذاران</a:t>
          </a:r>
          <a:endParaRPr lang="en-US" sz="1400" dirty="0">
            <a:cs typeface="B Homa" pitchFamily="2" charset="-78"/>
          </a:endParaRPr>
        </a:p>
      </dgm:t>
    </dgm:pt>
    <dgm:pt modelId="{E2459D17-8618-4B9A-96CD-1A97ECD1AD33}" type="parTrans" cxnId="{26B39C8E-E870-4B87-A893-004DB0AFE329}">
      <dgm:prSet/>
      <dgm:spPr/>
      <dgm:t>
        <a:bodyPr/>
        <a:lstStyle/>
        <a:p>
          <a:endParaRPr lang="en-US" sz="1400" dirty="0">
            <a:solidFill>
              <a:schemeClr val="accent6">
                <a:lumMod val="50000"/>
              </a:schemeClr>
            </a:solidFill>
          </a:endParaRPr>
        </a:p>
      </dgm:t>
    </dgm:pt>
    <dgm:pt modelId="{BC74BCC2-0C83-4FAE-9757-DCDAF39C795E}" type="sibTrans" cxnId="{26B39C8E-E870-4B87-A893-004DB0AFE329}">
      <dgm:prSet/>
      <dgm:spPr/>
      <dgm:t>
        <a:bodyPr/>
        <a:lstStyle/>
        <a:p>
          <a:endParaRPr lang="en-US" sz="1400">
            <a:solidFill>
              <a:schemeClr val="accent6">
                <a:lumMod val="50000"/>
              </a:schemeClr>
            </a:solidFill>
          </a:endParaRPr>
        </a:p>
      </dgm:t>
    </dgm:pt>
    <dgm:pt modelId="{93AEAFCF-1E43-4F0F-8403-A0358424EB88}" type="pres">
      <dgm:prSet presAssocID="{B9F5666B-6EE8-46D6-9A64-1563C7E4F174}" presName="Name0" presStyleCnt="0">
        <dgm:presLayoutVars>
          <dgm:orgChart val="1"/>
          <dgm:chPref val="1"/>
          <dgm:dir val="rev"/>
          <dgm:animOne val="branch"/>
          <dgm:animLvl val="lvl"/>
          <dgm:resizeHandles/>
        </dgm:presLayoutVars>
      </dgm:prSet>
      <dgm:spPr/>
    </dgm:pt>
    <dgm:pt modelId="{C17A3B0A-4F88-4B63-B5EF-44D3B88B95E4}" type="pres">
      <dgm:prSet presAssocID="{C9BDA00E-6AF7-4139-AE77-A88FD3A852A9}" presName="hierRoot1" presStyleCnt="0">
        <dgm:presLayoutVars>
          <dgm:hierBranch val="init"/>
        </dgm:presLayoutVars>
      </dgm:prSet>
      <dgm:spPr/>
    </dgm:pt>
    <dgm:pt modelId="{61FD8D7F-6952-4A77-A564-48426BE6E6B0}" type="pres">
      <dgm:prSet presAssocID="{C9BDA00E-6AF7-4139-AE77-A88FD3A852A9}" presName="rootComposite1" presStyleCnt="0"/>
      <dgm:spPr/>
    </dgm:pt>
    <dgm:pt modelId="{0B3A2AAD-8377-4DCD-B6FD-490732EC8215}" type="pres">
      <dgm:prSet presAssocID="{C9BDA00E-6AF7-4139-AE77-A88FD3A852A9}" presName="rootText1" presStyleLbl="alignAcc1" presStyleIdx="0" presStyleCnt="0">
        <dgm:presLayoutVars>
          <dgm:chPref val="3"/>
        </dgm:presLayoutVars>
      </dgm:prSet>
      <dgm:spPr/>
    </dgm:pt>
    <dgm:pt modelId="{8CC3C511-D843-4762-9404-8C9205FC2096}" type="pres">
      <dgm:prSet presAssocID="{C9BDA00E-6AF7-4139-AE77-A88FD3A852A9}" presName="topArc1" presStyleLbl="parChTrans1D1" presStyleIdx="0" presStyleCnt="20"/>
      <dgm:spPr/>
    </dgm:pt>
    <dgm:pt modelId="{37BC7BC7-CC54-4388-96FA-A5C5D13654B4}" type="pres">
      <dgm:prSet presAssocID="{C9BDA00E-6AF7-4139-AE77-A88FD3A852A9}" presName="bottomArc1" presStyleLbl="parChTrans1D1" presStyleIdx="1" presStyleCnt="20"/>
      <dgm:spPr/>
    </dgm:pt>
    <dgm:pt modelId="{C160DE51-2AD4-4903-A83B-8091AB451031}" type="pres">
      <dgm:prSet presAssocID="{C9BDA00E-6AF7-4139-AE77-A88FD3A852A9}" presName="topConnNode1" presStyleLbl="node1" presStyleIdx="0" presStyleCnt="0"/>
      <dgm:spPr/>
    </dgm:pt>
    <dgm:pt modelId="{9DADDCFA-750D-42C0-853C-F820BF6B71DC}" type="pres">
      <dgm:prSet presAssocID="{C9BDA00E-6AF7-4139-AE77-A88FD3A852A9}" presName="hierChild2" presStyleCnt="0"/>
      <dgm:spPr/>
    </dgm:pt>
    <dgm:pt modelId="{E9EA4E15-1B9A-48F8-95CF-864897B50259}" type="pres">
      <dgm:prSet presAssocID="{BDA2937A-6DAA-47D9-B3E0-FB65AE4AEC25}" presName="Name28" presStyleLbl="parChTrans1D2" presStyleIdx="0" presStyleCnt="2"/>
      <dgm:spPr/>
    </dgm:pt>
    <dgm:pt modelId="{D573B7C2-0506-4DDD-BA33-091A047AFEAA}" type="pres">
      <dgm:prSet presAssocID="{B1C04103-A7FD-48F0-8DD6-67C3A3F78303}" presName="hierRoot2" presStyleCnt="0">
        <dgm:presLayoutVars>
          <dgm:hierBranch val="init"/>
        </dgm:presLayoutVars>
      </dgm:prSet>
      <dgm:spPr/>
    </dgm:pt>
    <dgm:pt modelId="{F7FFDFA5-02AF-4FF2-BE9F-B3CD32E9D161}" type="pres">
      <dgm:prSet presAssocID="{B1C04103-A7FD-48F0-8DD6-67C3A3F78303}" presName="rootComposite2" presStyleCnt="0"/>
      <dgm:spPr/>
    </dgm:pt>
    <dgm:pt modelId="{0BD3CDD5-6A64-42A4-A31B-53DD76041B1F}" type="pres">
      <dgm:prSet presAssocID="{B1C04103-A7FD-48F0-8DD6-67C3A3F78303}" presName="rootText2" presStyleLbl="alignAcc1" presStyleIdx="0" presStyleCnt="0">
        <dgm:presLayoutVars>
          <dgm:chPref val="3"/>
        </dgm:presLayoutVars>
      </dgm:prSet>
      <dgm:spPr/>
    </dgm:pt>
    <dgm:pt modelId="{FBE9E16D-0CBC-4BA1-89E9-F77120669B31}" type="pres">
      <dgm:prSet presAssocID="{B1C04103-A7FD-48F0-8DD6-67C3A3F78303}" presName="topArc2" presStyleLbl="parChTrans1D1" presStyleIdx="2" presStyleCnt="20"/>
      <dgm:spPr/>
    </dgm:pt>
    <dgm:pt modelId="{0EFDC01A-27FE-4845-A31D-15B4AC0E56BB}" type="pres">
      <dgm:prSet presAssocID="{B1C04103-A7FD-48F0-8DD6-67C3A3F78303}" presName="bottomArc2" presStyleLbl="parChTrans1D1" presStyleIdx="3" presStyleCnt="20"/>
      <dgm:spPr/>
    </dgm:pt>
    <dgm:pt modelId="{EDF6A271-D9AE-45EB-9D96-700205CE59D1}" type="pres">
      <dgm:prSet presAssocID="{B1C04103-A7FD-48F0-8DD6-67C3A3F78303}" presName="topConnNode2" presStyleLbl="node2" presStyleIdx="0" presStyleCnt="0"/>
      <dgm:spPr/>
    </dgm:pt>
    <dgm:pt modelId="{2AF17CA4-E366-4681-B789-80B49DF16E41}" type="pres">
      <dgm:prSet presAssocID="{B1C04103-A7FD-48F0-8DD6-67C3A3F78303}" presName="hierChild4" presStyleCnt="0"/>
      <dgm:spPr/>
    </dgm:pt>
    <dgm:pt modelId="{9296384E-D392-4848-801D-9BF576D23F24}" type="pres">
      <dgm:prSet presAssocID="{9E2CECD7-0722-4A78-92A3-F73AC531DE9B}" presName="Name28" presStyleLbl="parChTrans1D3" presStyleIdx="0" presStyleCnt="7"/>
      <dgm:spPr/>
    </dgm:pt>
    <dgm:pt modelId="{BD860C98-871C-4E7E-A68A-86BBCCE272FD}" type="pres">
      <dgm:prSet presAssocID="{D65CFE9F-B396-4DC8-AB0E-9062BA16CEAE}" presName="hierRoot2" presStyleCnt="0">
        <dgm:presLayoutVars>
          <dgm:hierBranch val="init"/>
        </dgm:presLayoutVars>
      </dgm:prSet>
      <dgm:spPr/>
    </dgm:pt>
    <dgm:pt modelId="{4798D812-2B1A-4896-A90C-043F3EDB4DE3}" type="pres">
      <dgm:prSet presAssocID="{D65CFE9F-B396-4DC8-AB0E-9062BA16CEAE}" presName="rootComposite2" presStyleCnt="0"/>
      <dgm:spPr/>
    </dgm:pt>
    <dgm:pt modelId="{8C77ED1A-140F-4484-80DD-7F8FED783A42}" type="pres">
      <dgm:prSet presAssocID="{D65CFE9F-B396-4DC8-AB0E-9062BA16CEAE}" presName="rootText2" presStyleLbl="alignAcc1" presStyleIdx="0" presStyleCnt="0">
        <dgm:presLayoutVars>
          <dgm:chPref val="3"/>
        </dgm:presLayoutVars>
      </dgm:prSet>
      <dgm:spPr/>
    </dgm:pt>
    <dgm:pt modelId="{C744F640-204F-4A37-BA84-8C13631BCFB5}" type="pres">
      <dgm:prSet presAssocID="{D65CFE9F-B396-4DC8-AB0E-9062BA16CEAE}" presName="topArc2" presStyleLbl="parChTrans1D1" presStyleIdx="4" presStyleCnt="20"/>
      <dgm:spPr/>
    </dgm:pt>
    <dgm:pt modelId="{308E8FC2-D8E9-4177-9A28-CD8F396ED017}" type="pres">
      <dgm:prSet presAssocID="{D65CFE9F-B396-4DC8-AB0E-9062BA16CEAE}" presName="bottomArc2" presStyleLbl="parChTrans1D1" presStyleIdx="5" presStyleCnt="20"/>
      <dgm:spPr/>
    </dgm:pt>
    <dgm:pt modelId="{A16C68A5-9482-4324-BBEE-E92DCB746796}" type="pres">
      <dgm:prSet presAssocID="{D65CFE9F-B396-4DC8-AB0E-9062BA16CEAE}" presName="topConnNode2" presStyleLbl="node3" presStyleIdx="0" presStyleCnt="0"/>
      <dgm:spPr/>
    </dgm:pt>
    <dgm:pt modelId="{14957315-2394-4A05-BECD-2F59CC6A9F27}" type="pres">
      <dgm:prSet presAssocID="{D65CFE9F-B396-4DC8-AB0E-9062BA16CEAE}" presName="hierChild4" presStyleCnt="0"/>
      <dgm:spPr/>
    </dgm:pt>
    <dgm:pt modelId="{83554F30-CC90-4EEB-98CB-D3431677F58D}" type="pres">
      <dgm:prSet presAssocID="{D65CFE9F-B396-4DC8-AB0E-9062BA16CEAE}" presName="hierChild5" presStyleCnt="0"/>
      <dgm:spPr/>
    </dgm:pt>
    <dgm:pt modelId="{8E2BB6A5-2D69-4A2F-AFF8-44483134BA6E}" type="pres">
      <dgm:prSet presAssocID="{E7D97B33-C9D8-4184-8C4C-B00C86A0B2A8}" presName="Name28" presStyleLbl="parChTrans1D3" presStyleIdx="1" presStyleCnt="7"/>
      <dgm:spPr/>
    </dgm:pt>
    <dgm:pt modelId="{F74A1DAE-2266-4FF6-B6C8-6D6339CC8C32}" type="pres">
      <dgm:prSet presAssocID="{30980E92-F921-4698-AB0A-587AB47683DD}" presName="hierRoot2" presStyleCnt="0">
        <dgm:presLayoutVars>
          <dgm:hierBranch val="init"/>
        </dgm:presLayoutVars>
      </dgm:prSet>
      <dgm:spPr/>
    </dgm:pt>
    <dgm:pt modelId="{2EE95556-420A-48BE-ACA8-A56622C1BEF4}" type="pres">
      <dgm:prSet presAssocID="{30980E92-F921-4698-AB0A-587AB47683DD}" presName="rootComposite2" presStyleCnt="0"/>
      <dgm:spPr/>
    </dgm:pt>
    <dgm:pt modelId="{055B1B7A-B4F1-4748-8E2D-F85D236E30DE}" type="pres">
      <dgm:prSet presAssocID="{30980E92-F921-4698-AB0A-587AB47683DD}" presName="rootText2" presStyleLbl="alignAcc1" presStyleIdx="0" presStyleCnt="0">
        <dgm:presLayoutVars>
          <dgm:chPref val="3"/>
        </dgm:presLayoutVars>
      </dgm:prSet>
      <dgm:spPr/>
    </dgm:pt>
    <dgm:pt modelId="{4B502745-ADE5-4759-BAB0-7BAEF6108E2B}" type="pres">
      <dgm:prSet presAssocID="{30980E92-F921-4698-AB0A-587AB47683DD}" presName="topArc2" presStyleLbl="parChTrans1D1" presStyleIdx="6" presStyleCnt="20"/>
      <dgm:spPr/>
    </dgm:pt>
    <dgm:pt modelId="{07C0D58D-B38C-451C-9DBA-6A4E9C48C3C6}" type="pres">
      <dgm:prSet presAssocID="{30980E92-F921-4698-AB0A-587AB47683DD}" presName="bottomArc2" presStyleLbl="parChTrans1D1" presStyleIdx="7" presStyleCnt="20"/>
      <dgm:spPr/>
    </dgm:pt>
    <dgm:pt modelId="{0065B0D0-74BE-4678-B4C3-7C1C69465B58}" type="pres">
      <dgm:prSet presAssocID="{30980E92-F921-4698-AB0A-587AB47683DD}" presName="topConnNode2" presStyleLbl="node3" presStyleIdx="0" presStyleCnt="0"/>
      <dgm:spPr/>
    </dgm:pt>
    <dgm:pt modelId="{F04F923C-65A7-447D-869C-8F5DD34DEE77}" type="pres">
      <dgm:prSet presAssocID="{30980E92-F921-4698-AB0A-587AB47683DD}" presName="hierChild4" presStyleCnt="0"/>
      <dgm:spPr/>
    </dgm:pt>
    <dgm:pt modelId="{30BBAB6D-BE5D-4245-891B-024147D17F64}" type="pres">
      <dgm:prSet presAssocID="{30980E92-F921-4698-AB0A-587AB47683DD}" presName="hierChild5" presStyleCnt="0"/>
      <dgm:spPr/>
    </dgm:pt>
    <dgm:pt modelId="{FA9CDD59-F8B7-4279-8434-27A24113CC5D}" type="pres">
      <dgm:prSet presAssocID="{04A3DC09-91E9-4086-8CE6-879D4034D5D2}" presName="Name28" presStyleLbl="parChTrans1D3" presStyleIdx="2" presStyleCnt="7"/>
      <dgm:spPr/>
    </dgm:pt>
    <dgm:pt modelId="{9B18B681-09A5-4DF3-B68F-EC2F38C42E23}" type="pres">
      <dgm:prSet presAssocID="{01B28894-596C-4832-8E15-D581BA13ADA9}" presName="hierRoot2" presStyleCnt="0">
        <dgm:presLayoutVars>
          <dgm:hierBranch val="init"/>
        </dgm:presLayoutVars>
      </dgm:prSet>
      <dgm:spPr/>
    </dgm:pt>
    <dgm:pt modelId="{EB5B0F40-EE16-4AAA-B42A-DD1A2FCF9669}" type="pres">
      <dgm:prSet presAssocID="{01B28894-596C-4832-8E15-D581BA13ADA9}" presName="rootComposite2" presStyleCnt="0"/>
      <dgm:spPr/>
    </dgm:pt>
    <dgm:pt modelId="{E5D95DAA-66C9-4DC0-9C51-30B23312D85F}" type="pres">
      <dgm:prSet presAssocID="{01B28894-596C-4832-8E15-D581BA13ADA9}" presName="rootText2" presStyleLbl="alignAcc1" presStyleIdx="0" presStyleCnt="0">
        <dgm:presLayoutVars>
          <dgm:chPref val="3"/>
        </dgm:presLayoutVars>
      </dgm:prSet>
      <dgm:spPr/>
    </dgm:pt>
    <dgm:pt modelId="{5CEEC115-6097-43F0-BBE0-DE7591EF759D}" type="pres">
      <dgm:prSet presAssocID="{01B28894-596C-4832-8E15-D581BA13ADA9}" presName="topArc2" presStyleLbl="parChTrans1D1" presStyleIdx="8" presStyleCnt="20"/>
      <dgm:spPr/>
    </dgm:pt>
    <dgm:pt modelId="{DED11CD2-868F-40F8-99F1-76161F9B93B2}" type="pres">
      <dgm:prSet presAssocID="{01B28894-596C-4832-8E15-D581BA13ADA9}" presName="bottomArc2" presStyleLbl="parChTrans1D1" presStyleIdx="9" presStyleCnt="20"/>
      <dgm:spPr/>
    </dgm:pt>
    <dgm:pt modelId="{254A5B5A-5891-4BD1-90CA-204BEE80D23A}" type="pres">
      <dgm:prSet presAssocID="{01B28894-596C-4832-8E15-D581BA13ADA9}" presName="topConnNode2" presStyleLbl="node3" presStyleIdx="0" presStyleCnt="0"/>
      <dgm:spPr/>
    </dgm:pt>
    <dgm:pt modelId="{FF5A9A44-BD08-4969-BB8F-CD4EF4A18C5D}" type="pres">
      <dgm:prSet presAssocID="{01B28894-596C-4832-8E15-D581BA13ADA9}" presName="hierChild4" presStyleCnt="0"/>
      <dgm:spPr/>
    </dgm:pt>
    <dgm:pt modelId="{2A61DBA8-70C5-4F9D-A16E-B53A609AF189}" type="pres">
      <dgm:prSet presAssocID="{01B28894-596C-4832-8E15-D581BA13ADA9}" presName="hierChild5" presStyleCnt="0"/>
      <dgm:spPr/>
    </dgm:pt>
    <dgm:pt modelId="{D00B80AE-3005-42B4-9C81-59CB7A29F132}" type="pres">
      <dgm:prSet presAssocID="{B1C04103-A7FD-48F0-8DD6-67C3A3F78303}" presName="hierChild5" presStyleCnt="0"/>
      <dgm:spPr/>
    </dgm:pt>
    <dgm:pt modelId="{4F70D44C-8C1E-4B9B-9B94-13F359976946}" type="pres">
      <dgm:prSet presAssocID="{FB4F6865-C5FB-4303-BBB1-2E4EB070861B}" presName="Name28" presStyleLbl="parChTrans1D2" presStyleIdx="1" presStyleCnt="2"/>
      <dgm:spPr/>
    </dgm:pt>
    <dgm:pt modelId="{0B6C7A80-E8D3-45E0-90B7-EA9FEFB246D9}" type="pres">
      <dgm:prSet presAssocID="{842D903C-59E2-4430-921C-27F7236A98B8}" presName="hierRoot2" presStyleCnt="0">
        <dgm:presLayoutVars>
          <dgm:hierBranch val="init"/>
        </dgm:presLayoutVars>
      </dgm:prSet>
      <dgm:spPr/>
    </dgm:pt>
    <dgm:pt modelId="{CF89A985-C70F-4CC2-96F9-7BD9D2EEDFAF}" type="pres">
      <dgm:prSet presAssocID="{842D903C-59E2-4430-921C-27F7236A98B8}" presName="rootComposite2" presStyleCnt="0"/>
      <dgm:spPr/>
    </dgm:pt>
    <dgm:pt modelId="{9CF50C5B-3331-4179-87D6-FD11B8210EC1}" type="pres">
      <dgm:prSet presAssocID="{842D903C-59E2-4430-921C-27F7236A98B8}" presName="rootText2" presStyleLbl="alignAcc1" presStyleIdx="0" presStyleCnt="0">
        <dgm:presLayoutVars>
          <dgm:chPref val="3"/>
        </dgm:presLayoutVars>
      </dgm:prSet>
      <dgm:spPr/>
    </dgm:pt>
    <dgm:pt modelId="{CAE2D779-0E18-47E5-837E-6521F26C5D26}" type="pres">
      <dgm:prSet presAssocID="{842D903C-59E2-4430-921C-27F7236A98B8}" presName="topArc2" presStyleLbl="parChTrans1D1" presStyleIdx="10" presStyleCnt="20"/>
      <dgm:spPr/>
    </dgm:pt>
    <dgm:pt modelId="{62257F5F-62D8-4335-998A-337B5C1FD614}" type="pres">
      <dgm:prSet presAssocID="{842D903C-59E2-4430-921C-27F7236A98B8}" presName="bottomArc2" presStyleLbl="parChTrans1D1" presStyleIdx="11" presStyleCnt="20"/>
      <dgm:spPr/>
    </dgm:pt>
    <dgm:pt modelId="{A02C2B86-2DC0-4019-836D-B9BEE4A5A409}" type="pres">
      <dgm:prSet presAssocID="{842D903C-59E2-4430-921C-27F7236A98B8}" presName="topConnNode2" presStyleLbl="node2" presStyleIdx="0" presStyleCnt="0"/>
      <dgm:spPr/>
    </dgm:pt>
    <dgm:pt modelId="{75CC9CC5-F42D-45DE-AD34-7F149DDA6F08}" type="pres">
      <dgm:prSet presAssocID="{842D903C-59E2-4430-921C-27F7236A98B8}" presName="hierChild4" presStyleCnt="0"/>
      <dgm:spPr/>
    </dgm:pt>
    <dgm:pt modelId="{6475E4F1-F67A-4339-9800-39338479B4D8}" type="pres">
      <dgm:prSet presAssocID="{621B709E-9232-4E23-8397-F09A10D39334}" presName="Name28" presStyleLbl="parChTrans1D3" presStyleIdx="3" presStyleCnt="7"/>
      <dgm:spPr/>
    </dgm:pt>
    <dgm:pt modelId="{25459A80-DFC2-4B5B-969E-678FE3D7B7C4}" type="pres">
      <dgm:prSet presAssocID="{A6A8DB97-0C08-4F55-80F0-3473E83F1EF1}" presName="hierRoot2" presStyleCnt="0">
        <dgm:presLayoutVars>
          <dgm:hierBranch val="init"/>
        </dgm:presLayoutVars>
      </dgm:prSet>
      <dgm:spPr/>
    </dgm:pt>
    <dgm:pt modelId="{DCC23102-F8CD-401D-AB5A-CE838170CA92}" type="pres">
      <dgm:prSet presAssocID="{A6A8DB97-0C08-4F55-80F0-3473E83F1EF1}" presName="rootComposite2" presStyleCnt="0"/>
      <dgm:spPr/>
    </dgm:pt>
    <dgm:pt modelId="{42641A2B-AD95-4E8C-96A8-45DB2120118A}" type="pres">
      <dgm:prSet presAssocID="{A6A8DB97-0C08-4F55-80F0-3473E83F1EF1}" presName="rootText2" presStyleLbl="alignAcc1" presStyleIdx="0" presStyleCnt="0">
        <dgm:presLayoutVars>
          <dgm:chPref val="3"/>
        </dgm:presLayoutVars>
      </dgm:prSet>
      <dgm:spPr/>
    </dgm:pt>
    <dgm:pt modelId="{560539F7-2B62-4A48-8DD3-5A37D1C4C8CB}" type="pres">
      <dgm:prSet presAssocID="{A6A8DB97-0C08-4F55-80F0-3473E83F1EF1}" presName="topArc2" presStyleLbl="parChTrans1D1" presStyleIdx="12" presStyleCnt="20"/>
      <dgm:spPr/>
    </dgm:pt>
    <dgm:pt modelId="{CDE62478-39A6-4499-88AF-26EF2E02AC85}" type="pres">
      <dgm:prSet presAssocID="{A6A8DB97-0C08-4F55-80F0-3473E83F1EF1}" presName="bottomArc2" presStyleLbl="parChTrans1D1" presStyleIdx="13" presStyleCnt="20"/>
      <dgm:spPr/>
    </dgm:pt>
    <dgm:pt modelId="{963319A2-19EC-4D5C-820F-6C665CFCA0E0}" type="pres">
      <dgm:prSet presAssocID="{A6A8DB97-0C08-4F55-80F0-3473E83F1EF1}" presName="topConnNode2" presStyleLbl="node3" presStyleIdx="0" presStyleCnt="0"/>
      <dgm:spPr/>
    </dgm:pt>
    <dgm:pt modelId="{C749E698-B7A2-4BD4-829E-D6CA9B6CDF6E}" type="pres">
      <dgm:prSet presAssocID="{A6A8DB97-0C08-4F55-80F0-3473E83F1EF1}" presName="hierChild4" presStyleCnt="0"/>
      <dgm:spPr/>
    </dgm:pt>
    <dgm:pt modelId="{F2BB5261-0705-47D3-8945-44CB74758D1E}" type="pres">
      <dgm:prSet presAssocID="{A6A8DB97-0C08-4F55-80F0-3473E83F1EF1}" presName="hierChild5" presStyleCnt="0"/>
      <dgm:spPr/>
    </dgm:pt>
    <dgm:pt modelId="{570628C1-300D-4542-A640-B936051A45EE}" type="pres">
      <dgm:prSet presAssocID="{62CE96CD-3910-45F7-B967-1BABE0430E77}" presName="Name28" presStyleLbl="parChTrans1D3" presStyleIdx="4" presStyleCnt="7"/>
      <dgm:spPr/>
    </dgm:pt>
    <dgm:pt modelId="{2CA9EABC-1872-4C4C-9862-6DC67F1271E7}" type="pres">
      <dgm:prSet presAssocID="{36690E51-6F45-4370-A244-BB09D4B0BEC4}" presName="hierRoot2" presStyleCnt="0">
        <dgm:presLayoutVars>
          <dgm:hierBranch val="init"/>
        </dgm:presLayoutVars>
      </dgm:prSet>
      <dgm:spPr/>
    </dgm:pt>
    <dgm:pt modelId="{0B442A3A-BD7A-4E7C-BADB-68E77D82B76B}" type="pres">
      <dgm:prSet presAssocID="{36690E51-6F45-4370-A244-BB09D4B0BEC4}" presName="rootComposite2" presStyleCnt="0"/>
      <dgm:spPr/>
    </dgm:pt>
    <dgm:pt modelId="{F81F642E-0BBF-4939-99F7-98EC0CC7844A}" type="pres">
      <dgm:prSet presAssocID="{36690E51-6F45-4370-A244-BB09D4B0BEC4}" presName="rootText2" presStyleLbl="alignAcc1" presStyleIdx="0" presStyleCnt="0">
        <dgm:presLayoutVars>
          <dgm:chPref val="3"/>
        </dgm:presLayoutVars>
      </dgm:prSet>
      <dgm:spPr/>
    </dgm:pt>
    <dgm:pt modelId="{6AAC5FA7-B2D7-4789-A856-038B6AF0942E}" type="pres">
      <dgm:prSet presAssocID="{36690E51-6F45-4370-A244-BB09D4B0BEC4}" presName="topArc2" presStyleLbl="parChTrans1D1" presStyleIdx="14" presStyleCnt="20"/>
      <dgm:spPr/>
    </dgm:pt>
    <dgm:pt modelId="{38F59D17-D24C-4C72-9423-00F3494C3501}" type="pres">
      <dgm:prSet presAssocID="{36690E51-6F45-4370-A244-BB09D4B0BEC4}" presName="bottomArc2" presStyleLbl="parChTrans1D1" presStyleIdx="15" presStyleCnt="20"/>
      <dgm:spPr/>
    </dgm:pt>
    <dgm:pt modelId="{F00BD7F9-EDA3-4ED2-BD5D-54AB08593503}" type="pres">
      <dgm:prSet presAssocID="{36690E51-6F45-4370-A244-BB09D4B0BEC4}" presName="topConnNode2" presStyleLbl="node3" presStyleIdx="0" presStyleCnt="0"/>
      <dgm:spPr/>
    </dgm:pt>
    <dgm:pt modelId="{1DE69E92-F334-4DFB-AD30-581B4CFD43B3}" type="pres">
      <dgm:prSet presAssocID="{36690E51-6F45-4370-A244-BB09D4B0BEC4}" presName="hierChild4" presStyleCnt="0"/>
      <dgm:spPr/>
    </dgm:pt>
    <dgm:pt modelId="{2E6460AC-6739-401B-AD06-E84E31E1333A}" type="pres">
      <dgm:prSet presAssocID="{36690E51-6F45-4370-A244-BB09D4B0BEC4}" presName="hierChild5" presStyleCnt="0"/>
      <dgm:spPr/>
    </dgm:pt>
    <dgm:pt modelId="{AC280127-CF40-4F2C-9A57-A9BE505D9148}" type="pres">
      <dgm:prSet presAssocID="{284A9558-442E-4F21-9013-2E2E2D8E7A6E}" presName="Name28" presStyleLbl="parChTrans1D3" presStyleIdx="5" presStyleCnt="7"/>
      <dgm:spPr/>
    </dgm:pt>
    <dgm:pt modelId="{975D9FF8-1E3D-4279-9ED6-62DF132A76E6}" type="pres">
      <dgm:prSet presAssocID="{3E20145D-B755-45D6-8F5E-0C9EEF204FE0}" presName="hierRoot2" presStyleCnt="0">
        <dgm:presLayoutVars>
          <dgm:hierBranch val="init"/>
        </dgm:presLayoutVars>
      </dgm:prSet>
      <dgm:spPr/>
    </dgm:pt>
    <dgm:pt modelId="{A6FBDE31-23AD-4799-A28C-B6BB9F2C8579}" type="pres">
      <dgm:prSet presAssocID="{3E20145D-B755-45D6-8F5E-0C9EEF204FE0}" presName="rootComposite2" presStyleCnt="0"/>
      <dgm:spPr/>
    </dgm:pt>
    <dgm:pt modelId="{FBE48A55-10C9-4EA1-B83E-3AB18A22F6F1}" type="pres">
      <dgm:prSet presAssocID="{3E20145D-B755-45D6-8F5E-0C9EEF204FE0}" presName="rootText2" presStyleLbl="alignAcc1" presStyleIdx="0" presStyleCnt="0">
        <dgm:presLayoutVars>
          <dgm:chPref val="3"/>
        </dgm:presLayoutVars>
      </dgm:prSet>
      <dgm:spPr/>
    </dgm:pt>
    <dgm:pt modelId="{EA4EA6BC-9A01-4566-BB26-AB8FD2B2F556}" type="pres">
      <dgm:prSet presAssocID="{3E20145D-B755-45D6-8F5E-0C9EEF204FE0}" presName="topArc2" presStyleLbl="parChTrans1D1" presStyleIdx="16" presStyleCnt="20"/>
      <dgm:spPr/>
    </dgm:pt>
    <dgm:pt modelId="{AA92A95F-FB52-44BF-8B7C-4E1078AFA406}" type="pres">
      <dgm:prSet presAssocID="{3E20145D-B755-45D6-8F5E-0C9EEF204FE0}" presName="bottomArc2" presStyleLbl="parChTrans1D1" presStyleIdx="17" presStyleCnt="20"/>
      <dgm:spPr/>
    </dgm:pt>
    <dgm:pt modelId="{70CE83C2-3E31-4722-9534-CB82A1658F80}" type="pres">
      <dgm:prSet presAssocID="{3E20145D-B755-45D6-8F5E-0C9EEF204FE0}" presName="topConnNode2" presStyleLbl="node3" presStyleIdx="0" presStyleCnt="0"/>
      <dgm:spPr/>
    </dgm:pt>
    <dgm:pt modelId="{C1A07AAF-1A18-4E5E-9AD8-BEF74F02529F}" type="pres">
      <dgm:prSet presAssocID="{3E20145D-B755-45D6-8F5E-0C9EEF204FE0}" presName="hierChild4" presStyleCnt="0"/>
      <dgm:spPr/>
    </dgm:pt>
    <dgm:pt modelId="{292B4019-D9EA-4A9B-ADF3-3F791D7CF20B}" type="pres">
      <dgm:prSet presAssocID="{3E20145D-B755-45D6-8F5E-0C9EEF204FE0}" presName="hierChild5" presStyleCnt="0"/>
      <dgm:spPr/>
    </dgm:pt>
    <dgm:pt modelId="{D623D4CD-6AA6-4A99-A212-94C49668DA7E}" type="pres">
      <dgm:prSet presAssocID="{E2459D17-8618-4B9A-96CD-1A97ECD1AD33}" presName="Name28" presStyleLbl="parChTrans1D3" presStyleIdx="6" presStyleCnt="7"/>
      <dgm:spPr/>
    </dgm:pt>
    <dgm:pt modelId="{C75E3632-6998-4DA5-8A24-3B8E26FD0494}" type="pres">
      <dgm:prSet presAssocID="{B9B1B9F6-B187-4867-A3EF-80A3FA960E83}" presName="hierRoot2" presStyleCnt="0">
        <dgm:presLayoutVars>
          <dgm:hierBranch val="init"/>
        </dgm:presLayoutVars>
      </dgm:prSet>
      <dgm:spPr/>
    </dgm:pt>
    <dgm:pt modelId="{AEDC3086-D711-4F99-B6B1-0852D3BAC4F4}" type="pres">
      <dgm:prSet presAssocID="{B9B1B9F6-B187-4867-A3EF-80A3FA960E83}" presName="rootComposite2" presStyleCnt="0"/>
      <dgm:spPr/>
    </dgm:pt>
    <dgm:pt modelId="{E9507995-3A8C-4E76-9AD8-83385E62BF73}" type="pres">
      <dgm:prSet presAssocID="{B9B1B9F6-B187-4867-A3EF-80A3FA960E83}" presName="rootText2" presStyleLbl="alignAcc1" presStyleIdx="0" presStyleCnt="0">
        <dgm:presLayoutVars>
          <dgm:chPref val="3"/>
        </dgm:presLayoutVars>
      </dgm:prSet>
      <dgm:spPr/>
    </dgm:pt>
    <dgm:pt modelId="{48EA6E47-587D-4D25-AC84-B87D57BAE63D}" type="pres">
      <dgm:prSet presAssocID="{B9B1B9F6-B187-4867-A3EF-80A3FA960E83}" presName="topArc2" presStyleLbl="parChTrans1D1" presStyleIdx="18" presStyleCnt="20"/>
      <dgm:spPr/>
    </dgm:pt>
    <dgm:pt modelId="{0484C0EC-2D49-4A08-B28C-ABBE861C6150}" type="pres">
      <dgm:prSet presAssocID="{B9B1B9F6-B187-4867-A3EF-80A3FA960E83}" presName="bottomArc2" presStyleLbl="parChTrans1D1" presStyleIdx="19" presStyleCnt="20"/>
      <dgm:spPr/>
    </dgm:pt>
    <dgm:pt modelId="{51CE2DF0-6DF8-42EB-ABB9-805FCE9FCC7F}" type="pres">
      <dgm:prSet presAssocID="{B9B1B9F6-B187-4867-A3EF-80A3FA960E83}" presName="topConnNode2" presStyleLbl="node3" presStyleIdx="0" presStyleCnt="0"/>
      <dgm:spPr/>
    </dgm:pt>
    <dgm:pt modelId="{4133EB39-FF8F-4013-9D89-03A49DC47F65}" type="pres">
      <dgm:prSet presAssocID="{B9B1B9F6-B187-4867-A3EF-80A3FA960E83}" presName="hierChild4" presStyleCnt="0"/>
      <dgm:spPr/>
    </dgm:pt>
    <dgm:pt modelId="{69EC236E-BDFF-49CF-80B9-0F1575E87940}" type="pres">
      <dgm:prSet presAssocID="{B9B1B9F6-B187-4867-A3EF-80A3FA960E83}" presName="hierChild5" presStyleCnt="0"/>
      <dgm:spPr/>
    </dgm:pt>
    <dgm:pt modelId="{3C8DA20C-B2B6-436E-A3E4-B58DA6EFD5FB}" type="pres">
      <dgm:prSet presAssocID="{842D903C-59E2-4430-921C-27F7236A98B8}" presName="hierChild5" presStyleCnt="0"/>
      <dgm:spPr/>
    </dgm:pt>
    <dgm:pt modelId="{0CD595FC-121B-4901-A2B5-F753D0AB901B}" type="pres">
      <dgm:prSet presAssocID="{C9BDA00E-6AF7-4139-AE77-A88FD3A852A9}" presName="hierChild3" presStyleCnt="0"/>
      <dgm:spPr/>
    </dgm:pt>
  </dgm:ptLst>
  <dgm:cxnLst>
    <dgm:cxn modelId="{BB95CA00-BDD1-4474-9D46-6E3371F4347E}" type="presOf" srcId="{D65CFE9F-B396-4DC8-AB0E-9062BA16CEAE}" destId="{8C77ED1A-140F-4484-80DD-7F8FED783A42}" srcOrd="0" destOrd="0" presId="urn:microsoft.com/office/officeart/2008/layout/HalfCircleOrganizationChart"/>
    <dgm:cxn modelId="{A2086606-0B23-4310-AD69-83F1D74A3E53}" type="presOf" srcId="{A6A8DB97-0C08-4F55-80F0-3473E83F1EF1}" destId="{42641A2B-AD95-4E8C-96A8-45DB2120118A}" srcOrd="0" destOrd="0" presId="urn:microsoft.com/office/officeart/2008/layout/HalfCircleOrganizationChart"/>
    <dgm:cxn modelId="{DC3D3409-ABF2-4356-BB78-9644006093BC}" srcId="{842D903C-59E2-4430-921C-27F7236A98B8}" destId="{A6A8DB97-0C08-4F55-80F0-3473E83F1EF1}" srcOrd="0" destOrd="0" parTransId="{621B709E-9232-4E23-8397-F09A10D39334}" sibTransId="{93ABFC04-18C0-4AC0-9CFA-6B04D37E14E5}"/>
    <dgm:cxn modelId="{ED152A0D-5443-4EA3-BF5B-04C68F9F005C}" type="presOf" srcId="{A6A8DB97-0C08-4F55-80F0-3473E83F1EF1}" destId="{963319A2-19EC-4D5C-820F-6C665CFCA0E0}" srcOrd="1" destOrd="0" presId="urn:microsoft.com/office/officeart/2008/layout/HalfCircleOrganizationChart"/>
    <dgm:cxn modelId="{C37DD023-6E43-42A5-9641-D2015509A508}" type="presOf" srcId="{30980E92-F921-4698-AB0A-587AB47683DD}" destId="{0065B0D0-74BE-4678-B4C3-7C1C69465B58}" srcOrd="1" destOrd="0" presId="urn:microsoft.com/office/officeart/2008/layout/HalfCircleOrganizationChart"/>
    <dgm:cxn modelId="{4A44B532-4E17-4B63-A7C0-FD1136C08CC7}" type="presOf" srcId="{B1C04103-A7FD-48F0-8DD6-67C3A3F78303}" destId="{0BD3CDD5-6A64-42A4-A31B-53DD76041B1F}" srcOrd="0" destOrd="0" presId="urn:microsoft.com/office/officeart/2008/layout/HalfCircleOrganizationChart"/>
    <dgm:cxn modelId="{9C570E38-34BA-4FCF-8B63-64D494518998}" type="presOf" srcId="{01B28894-596C-4832-8E15-D581BA13ADA9}" destId="{254A5B5A-5891-4BD1-90CA-204BEE80D23A}" srcOrd="1" destOrd="0" presId="urn:microsoft.com/office/officeart/2008/layout/HalfCircleOrganizationChart"/>
    <dgm:cxn modelId="{69576B39-4870-43E7-8C76-9E00473B1730}" type="presOf" srcId="{3E20145D-B755-45D6-8F5E-0C9EEF204FE0}" destId="{70CE83C2-3E31-4722-9534-CB82A1658F80}" srcOrd="1" destOrd="0" presId="urn:microsoft.com/office/officeart/2008/layout/HalfCircleOrganizationChart"/>
    <dgm:cxn modelId="{DDBA863F-ED42-4C0A-B687-B395ECB16215}" type="presOf" srcId="{BDA2937A-6DAA-47D9-B3E0-FB65AE4AEC25}" destId="{E9EA4E15-1B9A-48F8-95CF-864897B50259}" srcOrd="0" destOrd="0" presId="urn:microsoft.com/office/officeart/2008/layout/HalfCircleOrganizationChart"/>
    <dgm:cxn modelId="{2A37535D-9FE6-4935-9BB5-FDF1A62FCC2C}" type="presOf" srcId="{01B28894-596C-4832-8E15-D581BA13ADA9}" destId="{E5D95DAA-66C9-4DC0-9C51-30B23312D85F}" srcOrd="0" destOrd="0" presId="urn:microsoft.com/office/officeart/2008/layout/HalfCircleOrganizationChart"/>
    <dgm:cxn modelId="{674D8560-A8E2-4CAD-AE33-80E1544C41C0}" type="presOf" srcId="{621B709E-9232-4E23-8397-F09A10D39334}" destId="{6475E4F1-F67A-4339-9800-39338479B4D8}" srcOrd="0" destOrd="0" presId="urn:microsoft.com/office/officeart/2008/layout/HalfCircleOrganizationChart"/>
    <dgm:cxn modelId="{17886B61-F388-43DF-B266-EA687A32E72C}" srcId="{B1C04103-A7FD-48F0-8DD6-67C3A3F78303}" destId="{30980E92-F921-4698-AB0A-587AB47683DD}" srcOrd="1" destOrd="0" parTransId="{E7D97B33-C9D8-4184-8C4C-B00C86A0B2A8}" sibTransId="{68657F55-3875-421C-B1AF-0FDEDCEBFFF9}"/>
    <dgm:cxn modelId="{BFD9C361-31E8-4D1B-A0B9-B0E1F80A2CE0}" type="presOf" srcId="{E7D97B33-C9D8-4184-8C4C-B00C86A0B2A8}" destId="{8E2BB6A5-2D69-4A2F-AFF8-44483134BA6E}" srcOrd="0" destOrd="0" presId="urn:microsoft.com/office/officeart/2008/layout/HalfCircleOrganizationChart"/>
    <dgm:cxn modelId="{4164E864-D77F-4C19-94AB-F0FD8B0DFEAA}" type="presOf" srcId="{B9F5666B-6EE8-46D6-9A64-1563C7E4F174}" destId="{93AEAFCF-1E43-4F0F-8403-A0358424EB88}" srcOrd="0" destOrd="0" presId="urn:microsoft.com/office/officeart/2008/layout/HalfCircleOrganizationChart"/>
    <dgm:cxn modelId="{9351BE48-17FD-4060-A942-008FBE9DDC15}" srcId="{B1C04103-A7FD-48F0-8DD6-67C3A3F78303}" destId="{D65CFE9F-B396-4DC8-AB0E-9062BA16CEAE}" srcOrd="0" destOrd="0" parTransId="{9E2CECD7-0722-4A78-92A3-F73AC531DE9B}" sibTransId="{B41AACDE-DD8A-46BE-8513-69173057184D}"/>
    <dgm:cxn modelId="{DB276069-1039-4F8B-A11A-05B1D34F709F}" type="presOf" srcId="{B9B1B9F6-B187-4867-A3EF-80A3FA960E83}" destId="{51CE2DF0-6DF8-42EB-ABB9-805FCE9FCC7F}" srcOrd="1" destOrd="0" presId="urn:microsoft.com/office/officeart/2008/layout/HalfCircleOrganizationChart"/>
    <dgm:cxn modelId="{E057C152-32CC-485C-BF4A-B219AA8D080B}" srcId="{C9BDA00E-6AF7-4139-AE77-A88FD3A852A9}" destId="{B1C04103-A7FD-48F0-8DD6-67C3A3F78303}" srcOrd="0" destOrd="0" parTransId="{BDA2937A-6DAA-47D9-B3E0-FB65AE4AEC25}" sibTransId="{497A1344-7E5D-4F52-B262-5E85B7579829}"/>
    <dgm:cxn modelId="{C7795D73-CDCF-464D-B755-4E73EBDED6DE}" type="presOf" srcId="{E2459D17-8618-4B9A-96CD-1A97ECD1AD33}" destId="{D623D4CD-6AA6-4A99-A212-94C49668DA7E}" srcOrd="0" destOrd="0" presId="urn:microsoft.com/office/officeart/2008/layout/HalfCircleOrganizationChart"/>
    <dgm:cxn modelId="{5EF6A975-992B-4869-8ED6-B5F9350242E3}" type="presOf" srcId="{284A9558-442E-4F21-9013-2E2E2D8E7A6E}" destId="{AC280127-CF40-4F2C-9A57-A9BE505D9148}" srcOrd="0" destOrd="0" presId="urn:microsoft.com/office/officeart/2008/layout/HalfCircleOrganizationChart"/>
    <dgm:cxn modelId="{26451C58-2EF0-4EBD-AA49-75CACECA6F88}" type="presOf" srcId="{B1C04103-A7FD-48F0-8DD6-67C3A3F78303}" destId="{EDF6A271-D9AE-45EB-9D96-700205CE59D1}" srcOrd="1" destOrd="0" presId="urn:microsoft.com/office/officeart/2008/layout/HalfCircleOrganizationChart"/>
    <dgm:cxn modelId="{D040E781-BAEF-47F4-BCDE-E49ABFB19E43}" type="presOf" srcId="{842D903C-59E2-4430-921C-27F7236A98B8}" destId="{A02C2B86-2DC0-4019-836D-B9BEE4A5A409}" srcOrd="1" destOrd="0" presId="urn:microsoft.com/office/officeart/2008/layout/HalfCircleOrganizationChart"/>
    <dgm:cxn modelId="{39F61F8C-C367-4327-8860-54755B974425}" type="presOf" srcId="{C9BDA00E-6AF7-4139-AE77-A88FD3A852A9}" destId="{C160DE51-2AD4-4903-A83B-8091AB451031}" srcOrd="1" destOrd="0" presId="urn:microsoft.com/office/officeart/2008/layout/HalfCircleOrganizationChart"/>
    <dgm:cxn modelId="{A2DC778E-2674-4586-8817-2659AC458FE1}" type="presOf" srcId="{04A3DC09-91E9-4086-8CE6-879D4034D5D2}" destId="{FA9CDD59-F8B7-4279-8434-27A24113CC5D}" srcOrd="0" destOrd="0" presId="urn:microsoft.com/office/officeart/2008/layout/HalfCircleOrganizationChart"/>
    <dgm:cxn modelId="{26B39C8E-E870-4B87-A893-004DB0AFE329}" srcId="{842D903C-59E2-4430-921C-27F7236A98B8}" destId="{B9B1B9F6-B187-4867-A3EF-80A3FA960E83}" srcOrd="3" destOrd="0" parTransId="{E2459D17-8618-4B9A-96CD-1A97ECD1AD33}" sibTransId="{BC74BCC2-0C83-4FAE-9757-DCDAF39C795E}"/>
    <dgm:cxn modelId="{43462EA0-46C8-4DE6-9BB0-68B6891F3455}" type="presOf" srcId="{3E20145D-B755-45D6-8F5E-0C9EEF204FE0}" destId="{FBE48A55-10C9-4EA1-B83E-3AB18A22F6F1}" srcOrd="0" destOrd="0" presId="urn:microsoft.com/office/officeart/2008/layout/HalfCircleOrganizationChart"/>
    <dgm:cxn modelId="{E6EC10A3-E07B-4878-847C-FAE972E74678}" type="presOf" srcId="{FB4F6865-C5FB-4303-BBB1-2E4EB070861B}" destId="{4F70D44C-8C1E-4B9B-9B94-13F359976946}" srcOrd="0" destOrd="0" presId="urn:microsoft.com/office/officeart/2008/layout/HalfCircleOrganizationChart"/>
    <dgm:cxn modelId="{383506AB-B09A-408B-8F33-B5E6F411AA70}" type="presOf" srcId="{D65CFE9F-B396-4DC8-AB0E-9062BA16CEAE}" destId="{A16C68A5-9482-4324-BBEE-E92DCB746796}" srcOrd="1" destOrd="0" presId="urn:microsoft.com/office/officeart/2008/layout/HalfCircleOrganizationChart"/>
    <dgm:cxn modelId="{C3F21FB3-1C92-4308-B00C-2302EDC6852F}" type="presOf" srcId="{9E2CECD7-0722-4A78-92A3-F73AC531DE9B}" destId="{9296384E-D392-4848-801D-9BF576D23F24}" srcOrd="0" destOrd="0" presId="urn:microsoft.com/office/officeart/2008/layout/HalfCircleOrganizationChart"/>
    <dgm:cxn modelId="{04F27CB7-1448-433B-A9AE-F13709D97416}" type="presOf" srcId="{842D903C-59E2-4430-921C-27F7236A98B8}" destId="{9CF50C5B-3331-4179-87D6-FD11B8210EC1}" srcOrd="0" destOrd="0" presId="urn:microsoft.com/office/officeart/2008/layout/HalfCircleOrganizationChart"/>
    <dgm:cxn modelId="{0C523DC2-7106-4F38-8770-E57AFF51BCCB}" type="presOf" srcId="{36690E51-6F45-4370-A244-BB09D4B0BEC4}" destId="{F00BD7F9-EDA3-4ED2-BD5D-54AB08593503}" srcOrd="1" destOrd="0" presId="urn:microsoft.com/office/officeart/2008/layout/HalfCircleOrganizationChart"/>
    <dgm:cxn modelId="{5B77F6CD-33DB-4F6E-9964-F88608D7F9EA}" srcId="{842D903C-59E2-4430-921C-27F7236A98B8}" destId="{3E20145D-B755-45D6-8F5E-0C9EEF204FE0}" srcOrd="2" destOrd="0" parTransId="{284A9558-442E-4F21-9013-2E2E2D8E7A6E}" sibTransId="{1559A0B3-8AB4-4289-A3E9-7AAD5968EC5D}"/>
    <dgm:cxn modelId="{5FBF59D4-3BAD-474D-A77E-6D47A45C3D80}" type="presOf" srcId="{B9B1B9F6-B187-4867-A3EF-80A3FA960E83}" destId="{E9507995-3A8C-4E76-9AD8-83385E62BF73}" srcOrd="0" destOrd="0" presId="urn:microsoft.com/office/officeart/2008/layout/HalfCircleOrganizationChart"/>
    <dgm:cxn modelId="{CB82FDD9-F09C-472B-93EF-9D56A51DC639}" srcId="{B1C04103-A7FD-48F0-8DD6-67C3A3F78303}" destId="{01B28894-596C-4832-8E15-D581BA13ADA9}" srcOrd="2" destOrd="0" parTransId="{04A3DC09-91E9-4086-8CE6-879D4034D5D2}" sibTransId="{571B16F6-9020-48F7-9F07-F4FF19583191}"/>
    <dgm:cxn modelId="{9B316EDB-D6B8-4DDB-BD83-B8F9001DB70A}" srcId="{842D903C-59E2-4430-921C-27F7236A98B8}" destId="{36690E51-6F45-4370-A244-BB09D4B0BEC4}" srcOrd="1" destOrd="0" parTransId="{62CE96CD-3910-45F7-B967-1BABE0430E77}" sibTransId="{D7D94604-38C3-4B3A-A003-1C4ABEC7E078}"/>
    <dgm:cxn modelId="{586E16DD-743B-4BC7-AAEA-F2BB3C4142E6}" type="presOf" srcId="{36690E51-6F45-4370-A244-BB09D4B0BEC4}" destId="{F81F642E-0BBF-4939-99F7-98EC0CC7844A}" srcOrd="0" destOrd="0" presId="urn:microsoft.com/office/officeart/2008/layout/HalfCircleOrganizationChart"/>
    <dgm:cxn modelId="{2B1629EB-C404-4CDE-B308-5D6F297AD48A}" type="presOf" srcId="{62CE96CD-3910-45F7-B967-1BABE0430E77}" destId="{570628C1-300D-4542-A640-B936051A45EE}" srcOrd="0" destOrd="0" presId="urn:microsoft.com/office/officeart/2008/layout/HalfCircleOrganizationChart"/>
    <dgm:cxn modelId="{E4A6B5EF-DF55-47B2-AFB2-80799E7425A0}" type="presOf" srcId="{30980E92-F921-4698-AB0A-587AB47683DD}" destId="{055B1B7A-B4F1-4748-8E2D-F85D236E30DE}" srcOrd="0" destOrd="0" presId="urn:microsoft.com/office/officeart/2008/layout/HalfCircleOrganizationChart"/>
    <dgm:cxn modelId="{C5FD62F5-B9C6-44C6-99D0-E31644772C2B}" srcId="{C9BDA00E-6AF7-4139-AE77-A88FD3A852A9}" destId="{842D903C-59E2-4430-921C-27F7236A98B8}" srcOrd="1" destOrd="0" parTransId="{FB4F6865-C5FB-4303-BBB1-2E4EB070861B}" sibTransId="{D9777257-BD60-4B79-B986-7AC403732120}"/>
    <dgm:cxn modelId="{29B18BF7-4144-4E33-949E-428E346601FA}" type="presOf" srcId="{C9BDA00E-6AF7-4139-AE77-A88FD3A852A9}" destId="{0B3A2AAD-8377-4DCD-B6FD-490732EC8215}" srcOrd="0" destOrd="0" presId="urn:microsoft.com/office/officeart/2008/layout/HalfCircleOrganizationChart"/>
    <dgm:cxn modelId="{39CC1EFD-1D0E-4C38-A5F5-9A60325FA5ED}" srcId="{B9F5666B-6EE8-46D6-9A64-1563C7E4F174}" destId="{C9BDA00E-6AF7-4139-AE77-A88FD3A852A9}" srcOrd="0" destOrd="0" parTransId="{6E9F1C29-A606-4B60-A4FF-114BD3EDFD58}" sibTransId="{8B489228-E659-4BEA-BCC7-D0E69FFB3833}"/>
    <dgm:cxn modelId="{4FFDB761-DFAC-4C08-8288-F8B1B785E041}" type="presParOf" srcId="{93AEAFCF-1E43-4F0F-8403-A0358424EB88}" destId="{C17A3B0A-4F88-4B63-B5EF-44D3B88B95E4}" srcOrd="0" destOrd="0" presId="urn:microsoft.com/office/officeart/2008/layout/HalfCircleOrganizationChart"/>
    <dgm:cxn modelId="{043F9860-9321-4F30-A147-C0D83DF99386}" type="presParOf" srcId="{C17A3B0A-4F88-4B63-B5EF-44D3B88B95E4}" destId="{61FD8D7F-6952-4A77-A564-48426BE6E6B0}" srcOrd="0" destOrd="0" presId="urn:microsoft.com/office/officeart/2008/layout/HalfCircleOrganizationChart"/>
    <dgm:cxn modelId="{EF43A0DB-9DE9-4B52-A3DD-C7BB0565AEFC}" type="presParOf" srcId="{61FD8D7F-6952-4A77-A564-48426BE6E6B0}" destId="{0B3A2AAD-8377-4DCD-B6FD-490732EC8215}" srcOrd="0" destOrd="0" presId="urn:microsoft.com/office/officeart/2008/layout/HalfCircleOrganizationChart"/>
    <dgm:cxn modelId="{74EF32D6-E22E-4922-85E9-F5718FE01E8E}" type="presParOf" srcId="{61FD8D7F-6952-4A77-A564-48426BE6E6B0}" destId="{8CC3C511-D843-4762-9404-8C9205FC2096}" srcOrd="1" destOrd="0" presId="urn:microsoft.com/office/officeart/2008/layout/HalfCircleOrganizationChart"/>
    <dgm:cxn modelId="{EF697A83-8D79-45CF-AC08-E981BDF07AA7}" type="presParOf" srcId="{61FD8D7F-6952-4A77-A564-48426BE6E6B0}" destId="{37BC7BC7-CC54-4388-96FA-A5C5D13654B4}" srcOrd="2" destOrd="0" presId="urn:microsoft.com/office/officeart/2008/layout/HalfCircleOrganizationChart"/>
    <dgm:cxn modelId="{F832CB8C-AC0C-4B52-A9CA-C65379649AF1}" type="presParOf" srcId="{61FD8D7F-6952-4A77-A564-48426BE6E6B0}" destId="{C160DE51-2AD4-4903-A83B-8091AB451031}" srcOrd="3" destOrd="0" presId="urn:microsoft.com/office/officeart/2008/layout/HalfCircleOrganizationChart"/>
    <dgm:cxn modelId="{CCFF4A83-E048-427C-BCA9-DD52D106EC1E}" type="presParOf" srcId="{C17A3B0A-4F88-4B63-B5EF-44D3B88B95E4}" destId="{9DADDCFA-750D-42C0-853C-F820BF6B71DC}" srcOrd="1" destOrd="0" presId="urn:microsoft.com/office/officeart/2008/layout/HalfCircleOrganizationChart"/>
    <dgm:cxn modelId="{B853AE0F-81F6-4421-AC5D-054507E9D6AA}" type="presParOf" srcId="{9DADDCFA-750D-42C0-853C-F820BF6B71DC}" destId="{E9EA4E15-1B9A-48F8-95CF-864897B50259}" srcOrd="0" destOrd="0" presId="urn:microsoft.com/office/officeart/2008/layout/HalfCircleOrganizationChart"/>
    <dgm:cxn modelId="{B6D8881B-DE14-4806-AF15-8CFB0DB9DB96}" type="presParOf" srcId="{9DADDCFA-750D-42C0-853C-F820BF6B71DC}" destId="{D573B7C2-0506-4DDD-BA33-091A047AFEAA}" srcOrd="1" destOrd="0" presId="urn:microsoft.com/office/officeart/2008/layout/HalfCircleOrganizationChart"/>
    <dgm:cxn modelId="{DA6D1304-90FE-45E0-BD87-3A520D5B91AC}" type="presParOf" srcId="{D573B7C2-0506-4DDD-BA33-091A047AFEAA}" destId="{F7FFDFA5-02AF-4FF2-BE9F-B3CD32E9D161}" srcOrd="0" destOrd="0" presId="urn:microsoft.com/office/officeart/2008/layout/HalfCircleOrganizationChart"/>
    <dgm:cxn modelId="{23657B02-D4AB-4891-A28F-EB8E9BFC3DF3}" type="presParOf" srcId="{F7FFDFA5-02AF-4FF2-BE9F-B3CD32E9D161}" destId="{0BD3CDD5-6A64-42A4-A31B-53DD76041B1F}" srcOrd="0" destOrd="0" presId="urn:microsoft.com/office/officeart/2008/layout/HalfCircleOrganizationChart"/>
    <dgm:cxn modelId="{952A7E1A-9C84-42C5-B506-58832AE2DBF0}" type="presParOf" srcId="{F7FFDFA5-02AF-4FF2-BE9F-B3CD32E9D161}" destId="{FBE9E16D-0CBC-4BA1-89E9-F77120669B31}" srcOrd="1" destOrd="0" presId="urn:microsoft.com/office/officeart/2008/layout/HalfCircleOrganizationChart"/>
    <dgm:cxn modelId="{5F232E8F-81AE-4759-9592-720B30753C9F}" type="presParOf" srcId="{F7FFDFA5-02AF-4FF2-BE9F-B3CD32E9D161}" destId="{0EFDC01A-27FE-4845-A31D-15B4AC0E56BB}" srcOrd="2" destOrd="0" presId="urn:microsoft.com/office/officeart/2008/layout/HalfCircleOrganizationChart"/>
    <dgm:cxn modelId="{EB71CEEA-0AF9-4B2E-954E-D4C664BF83A6}" type="presParOf" srcId="{F7FFDFA5-02AF-4FF2-BE9F-B3CD32E9D161}" destId="{EDF6A271-D9AE-45EB-9D96-700205CE59D1}" srcOrd="3" destOrd="0" presId="urn:microsoft.com/office/officeart/2008/layout/HalfCircleOrganizationChart"/>
    <dgm:cxn modelId="{32BF3BB8-1795-4DEF-85DE-18B1FF3179D0}" type="presParOf" srcId="{D573B7C2-0506-4DDD-BA33-091A047AFEAA}" destId="{2AF17CA4-E366-4681-B789-80B49DF16E41}" srcOrd="1" destOrd="0" presId="urn:microsoft.com/office/officeart/2008/layout/HalfCircleOrganizationChart"/>
    <dgm:cxn modelId="{E733582C-4385-4864-BD86-42E64CDC3B50}" type="presParOf" srcId="{2AF17CA4-E366-4681-B789-80B49DF16E41}" destId="{9296384E-D392-4848-801D-9BF576D23F24}" srcOrd="0" destOrd="0" presId="urn:microsoft.com/office/officeart/2008/layout/HalfCircleOrganizationChart"/>
    <dgm:cxn modelId="{EBE073FC-A696-4500-B818-2173531DA9AD}" type="presParOf" srcId="{2AF17CA4-E366-4681-B789-80B49DF16E41}" destId="{BD860C98-871C-4E7E-A68A-86BBCCE272FD}" srcOrd="1" destOrd="0" presId="urn:microsoft.com/office/officeart/2008/layout/HalfCircleOrganizationChart"/>
    <dgm:cxn modelId="{E177F0FF-EA81-4809-906D-683E40071988}" type="presParOf" srcId="{BD860C98-871C-4E7E-A68A-86BBCCE272FD}" destId="{4798D812-2B1A-4896-A90C-043F3EDB4DE3}" srcOrd="0" destOrd="0" presId="urn:microsoft.com/office/officeart/2008/layout/HalfCircleOrganizationChart"/>
    <dgm:cxn modelId="{F7A13628-BA3D-4C5F-A7F6-15743079A209}" type="presParOf" srcId="{4798D812-2B1A-4896-A90C-043F3EDB4DE3}" destId="{8C77ED1A-140F-4484-80DD-7F8FED783A42}" srcOrd="0" destOrd="0" presId="urn:microsoft.com/office/officeart/2008/layout/HalfCircleOrganizationChart"/>
    <dgm:cxn modelId="{03783A55-AB1C-45FE-BDA6-6785EEEAAFC6}" type="presParOf" srcId="{4798D812-2B1A-4896-A90C-043F3EDB4DE3}" destId="{C744F640-204F-4A37-BA84-8C13631BCFB5}" srcOrd="1" destOrd="0" presId="urn:microsoft.com/office/officeart/2008/layout/HalfCircleOrganizationChart"/>
    <dgm:cxn modelId="{5D5A6D6D-4681-43D5-A7DB-A052809DEB86}" type="presParOf" srcId="{4798D812-2B1A-4896-A90C-043F3EDB4DE3}" destId="{308E8FC2-D8E9-4177-9A28-CD8F396ED017}" srcOrd="2" destOrd="0" presId="urn:microsoft.com/office/officeart/2008/layout/HalfCircleOrganizationChart"/>
    <dgm:cxn modelId="{B59CD07F-0969-4DA5-A9C4-11EDAE85B93C}" type="presParOf" srcId="{4798D812-2B1A-4896-A90C-043F3EDB4DE3}" destId="{A16C68A5-9482-4324-BBEE-E92DCB746796}" srcOrd="3" destOrd="0" presId="urn:microsoft.com/office/officeart/2008/layout/HalfCircleOrganizationChart"/>
    <dgm:cxn modelId="{AC4076F0-9ED4-4F93-986D-79AF0106C755}" type="presParOf" srcId="{BD860C98-871C-4E7E-A68A-86BBCCE272FD}" destId="{14957315-2394-4A05-BECD-2F59CC6A9F27}" srcOrd="1" destOrd="0" presId="urn:microsoft.com/office/officeart/2008/layout/HalfCircleOrganizationChart"/>
    <dgm:cxn modelId="{D3E8AC06-FDBB-4F0E-B2CA-111359AF1839}" type="presParOf" srcId="{BD860C98-871C-4E7E-A68A-86BBCCE272FD}" destId="{83554F30-CC90-4EEB-98CB-D3431677F58D}" srcOrd="2" destOrd="0" presId="urn:microsoft.com/office/officeart/2008/layout/HalfCircleOrganizationChart"/>
    <dgm:cxn modelId="{66536A68-EC61-48A8-8355-AAC83912BAB8}" type="presParOf" srcId="{2AF17CA4-E366-4681-B789-80B49DF16E41}" destId="{8E2BB6A5-2D69-4A2F-AFF8-44483134BA6E}" srcOrd="2" destOrd="0" presId="urn:microsoft.com/office/officeart/2008/layout/HalfCircleOrganizationChart"/>
    <dgm:cxn modelId="{F136BAFB-6F84-45BB-A634-BF3E8A7A6121}" type="presParOf" srcId="{2AF17CA4-E366-4681-B789-80B49DF16E41}" destId="{F74A1DAE-2266-4FF6-B6C8-6D6339CC8C32}" srcOrd="3" destOrd="0" presId="urn:microsoft.com/office/officeart/2008/layout/HalfCircleOrganizationChart"/>
    <dgm:cxn modelId="{B98A9E9D-2700-4EE5-B891-7C26A68955F4}" type="presParOf" srcId="{F74A1DAE-2266-4FF6-B6C8-6D6339CC8C32}" destId="{2EE95556-420A-48BE-ACA8-A56622C1BEF4}" srcOrd="0" destOrd="0" presId="urn:microsoft.com/office/officeart/2008/layout/HalfCircleOrganizationChart"/>
    <dgm:cxn modelId="{430C7680-96A4-44B0-AB3E-CD411E1B4A87}" type="presParOf" srcId="{2EE95556-420A-48BE-ACA8-A56622C1BEF4}" destId="{055B1B7A-B4F1-4748-8E2D-F85D236E30DE}" srcOrd="0" destOrd="0" presId="urn:microsoft.com/office/officeart/2008/layout/HalfCircleOrganizationChart"/>
    <dgm:cxn modelId="{7B7A1851-37C5-4AE3-8DA6-3CC1710E40D7}" type="presParOf" srcId="{2EE95556-420A-48BE-ACA8-A56622C1BEF4}" destId="{4B502745-ADE5-4759-BAB0-7BAEF6108E2B}" srcOrd="1" destOrd="0" presId="urn:microsoft.com/office/officeart/2008/layout/HalfCircleOrganizationChart"/>
    <dgm:cxn modelId="{91FEE43C-E33C-4C96-A433-37AF1F4AE5C4}" type="presParOf" srcId="{2EE95556-420A-48BE-ACA8-A56622C1BEF4}" destId="{07C0D58D-B38C-451C-9DBA-6A4E9C48C3C6}" srcOrd="2" destOrd="0" presId="urn:microsoft.com/office/officeart/2008/layout/HalfCircleOrganizationChart"/>
    <dgm:cxn modelId="{3EE6B679-8FE7-41C5-B904-D54E06E24691}" type="presParOf" srcId="{2EE95556-420A-48BE-ACA8-A56622C1BEF4}" destId="{0065B0D0-74BE-4678-B4C3-7C1C69465B58}" srcOrd="3" destOrd="0" presId="urn:microsoft.com/office/officeart/2008/layout/HalfCircleOrganizationChart"/>
    <dgm:cxn modelId="{D33219C5-8332-4D50-A2B7-03E9EAECD276}" type="presParOf" srcId="{F74A1DAE-2266-4FF6-B6C8-6D6339CC8C32}" destId="{F04F923C-65A7-447D-869C-8F5DD34DEE77}" srcOrd="1" destOrd="0" presId="urn:microsoft.com/office/officeart/2008/layout/HalfCircleOrganizationChart"/>
    <dgm:cxn modelId="{36D42C79-8B41-4E25-BC42-A8430C8352A1}" type="presParOf" srcId="{F74A1DAE-2266-4FF6-B6C8-6D6339CC8C32}" destId="{30BBAB6D-BE5D-4245-891B-024147D17F64}" srcOrd="2" destOrd="0" presId="urn:microsoft.com/office/officeart/2008/layout/HalfCircleOrganizationChart"/>
    <dgm:cxn modelId="{2804DD84-E172-458B-8C31-C7BB0FB72E49}" type="presParOf" srcId="{2AF17CA4-E366-4681-B789-80B49DF16E41}" destId="{FA9CDD59-F8B7-4279-8434-27A24113CC5D}" srcOrd="4" destOrd="0" presId="urn:microsoft.com/office/officeart/2008/layout/HalfCircleOrganizationChart"/>
    <dgm:cxn modelId="{950B05CD-088C-46E4-A29E-D12C6CFDEE00}" type="presParOf" srcId="{2AF17CA4-E366-4681-B789-80B49DF16E41}" destId="{9B18B681-09A5-4DF3-B68F-EC2F38C42E23}" srcOrd="5" destOrd="0" presId="urn:microsoft.com/office/officeart/2008/layout/HalfCircleOrganizationChart"/>
    <dgm:cxn modelId="{30C775B0-CE40-4A30-A01D-C0BE1F33873D}" type="presParOf" srcId="{9B18B681-09A5-4DF3-B68F-EC2F38C42E23}" destId="{EB5B0F40-EE16-4AAA-B42A-DD1A2FCF9669}" srcOrd="0" destOrd="0" presId="urn:microsoft.com/office/officeart/2008/layout/HalfCircleOrganizationChart"/>
    <dgm:cxn modelId="{9313EE5F-A2FF-40F6-95DC-20C6380CF9B2}" type="presParOf" srcId="{EB5B0F40-EE16-4AAA-B42A-DD1A2FCF9669}" destId="{E5D95DAA-66C9-4DC0-9C51-30B23312D85F}" srcOrd="0" destOrd="0" presId="urn:microsoft.com/office/officeart/2008/layout/HalfCircleOrganizationChart"/>
    <dgm:cxn modelId="{0332A924-33CD-42B6-B6A3-D3C15394F543}" type="presParOf" srcId="{EB5B0F40-EE16-4AAA-B42A-DD1A2FCF9669}" destId="{5CEEC115-6097-43F0-BBE0-DE7591EF759D}" srcOrd="1" destOrd="0" presId="urn:microsoft.com/office/officeart/2008/layout/HalfCircleOrganizationChart"/>
    <dgm:cxn modelId="{F8CA0B75-5996-49B3-B2F1-B0AAFEA64DCD}" type="presParOf" srcId="{EB5B0F40-EE16-4AAA-B42A-DD1A2FCF9669}" destId="{DED11CD2-868F-40F8-99F1-76161F9B93B2}" srcOrd="2" destOrd="0" presId="urn:microsoft.com/office/officeart/2008/layout/HalfCircleOrganizationChart"/>
    <dgm:cxn modelId="{31D9E636-0EE7-4924-B62D-5AB0200EB746}" type="presParOf" srcId="{EB5B0F40-EE16-4AAA-B42A-DD1A2FCF9669}" destId="{254A5B5A-5891-4BD1-90CA-204BEE80D23A}" srcOrd="3" destOrd="0" presId="urn:microsoft.com/office/officeart/2008/layout/HalfCircleOrganizationChart"/>
    <dgm:cxn modelId="{EADD17B5-E12F-4354-8D53-E6963EA9ACB6}" type="presParOf" srcId="{9B18B681-09A5-4DF3-B68F-EC2F38C42E23}" destId="{FF5A9A44-BD08-4969-BB8F-CD4EF4A18C5D}" srcOrd="1" destOrd="0" presId="urn:microsoft.com/office/officeart/2008/layout/HalfCircleOrganizationChart"/>
    <dgm:cxn modelId="{D821B63C-57D9-47A6-9DDA-87986A6F3CF9}" type="presParOf" srcId="{9B18B681-09A5-4DF3-B68F-EC2F38C42E23}" destId="{2A61DBA8-70C5-4F9D-A16E-B53A609AF189}" srcOrd="2" destOrd="0" presId="urn:microsoft.com/office/officeart/2008/layout/HalfCircleOrganizationChart"/>
    <dgm:cxn modelId="{CFB6B981-1C02-4CBF-847D-4C19ECEEEE4E}" type="presParOf" srcId="{D573B7C2-0506-4DDD-BA33-091A047AFEAA}" destId="{D00B80AE-3005-42B4-9C81-59CB7A29F132}" srcOrd="2" destOrd="0" presId="urn:microsoft.com/office/officeart/2008/layout/HalfCircleOrganizationChart"/>
    <dgm:cxn modelId="{4860B925-E4A0-4D8C-A987-074E4B5530FB}" type="presParOf" srcId="{9DADDCFA-750D-42C0-853C-F820BF6B71DC}" destId="{4F70D44C-8C1E-4B9B-9B94-13F359976946}" srcOrd="2" destOrd="0" presId="urn:microsoft.com/office/officeart/2008/layout/HalfCircleOrganizationChart"/>
    <dgm:cxn modelId="{DFCD6256-C28B-4610-A244-50E6EF78300F}" type="presParOf" srcId="{9DADDCFA-750D-42C0-853C-F820BF6B71DC}" destId="{0B6C7A80-E8D3-45E0-90B7-EA9FEFB246D9}" srcOrd="3" destOrd="0" presId="urn:microsoft.com/office/officeart/2008/layout/HalfCircleOrganizationChart"/>
    <dgm:cxn modelId="{9BB8EBC0-C2E7-47E6-AB2D-9CE1E191805E}" type="presParOf" srcId="{0B6C7A80-E8D3-45E0-90B7-EA9FEFB246D9}" destId="{CF89A985-C70F-4CC2-96F9-7BD9D2EEDFAF}" srcOrd="0" destOrd="0" presId="urn:microsoft.com/office/officeart/2008/layout/HalfCircleOrganizationChart"/>
    <dgm:cxn modelId="{38410C39-D962-4B37-9B6D-A166B96E6154}" type="presParOf" srcId="{CF89A985-C70F-4CC2-96F9-7BD9D2EEDFAF}" destId="{9CF50C5B-3331-4179-87D6-FD11B8210EC1}" srcOrd="0" destOrd="0" presId="urn:microsoft.com/office/officeart/2008/layout/HalfCircleOrganizationChart"/>
    <dgm:cxn modelId="{E7552706-6D27-423C-A86C-9087AD881EC6}" type="presParOf" srcId="{CF89A985-C70F-4CC2-96F9-7BD9D2EEDFAF}" destId="{CAE2D779-0E18-47E5-837E-6521F26C5D26}" srcOrd="1" destOrd="0" presId="urn:microsoft.com/office/officeart/2008/layout/HalfCircleOrganizationChart"/>
    <dgm:cxn modelId="{B1771A12-8E52-4D30-9368-DA334CC2DE27}" type="presParOf" srcId="{CF89A985-C70F-4CC2-96F9-7BD9D2EEDFAF}" destId="{62257F5F-62D8-4335-998A-337B5C1FD614}" srcOrd="2" destOrd="0" presId="urn:microsoft.com/office/officeart/2008/layout/HalfCircleOrganizationChart"/>
    <dgm:cxn modelId="{9230C7A0-813E-41AF-9836-58E505749B6E}" type="presParOf" srcId="{CF89A985-C70F-4CC2-96F9-7BD9D2EEDFAF}" destId="{A02C2B86-2DC0-4019-836D-B9BEE4A5A409}" srcOrd="3" destOrd="0" presId="urn:microsoft.com/office/officeart/2008/layout/HalfCircleOrganizationChart"/>
    <dgm:cxn modelId="{30CD4A08-B77E-47B0-818D-0B0ACB6A78CA}" type="presParOf" srcId="{0B6C7A80-E8D3-45E0-90B7-EA9FEFB246D9}" destId="{75CC9CC5-F42D-45DE-AD34-7F149DDA6F08}" srcOrd="1" destOrd="0" presId="urn:microsoft.com/office/officeart/2008/layout/HalfCircleOrganizationChart"/>
    <dgm:cxn modelId="{737E4101-533A-4646-AE8F-40A5DDF20B17}" type="presParOf" srcId="{75CC9CC5-F42D-45DE-AD34-7F149DDA6F08}" destId="{6475E4F1-F67A-4339-9800-39338479B4D8}" srcOrd="0" destOrd="0" presId="urn:microsoft.com/office/officeart/2008/layout/HalfCircleOrganizationChart"/>
    <dgm:cxn modelId="{E5053CC5-20BA-40E9-AE1C-135B7C72C8C5}" type="presParOf" srcId="{75CC9CC5-F42D-45DE-AD34-7F149DDA6F08}" destId="{25459A80-DFC2-4B5B-969E-678FE3D7B7C4}" srcOrd="1" destOrd="0" presId="urn:microsoft.com/office/officeart/2008/layout/HalfCircleOrganizationChart"/>
    <dgm:cxn modelId="{EC74E4DE-4CDE-4B35-AEF4-BF1180D861CF}" type="presParOf" srcId="{25459A80-DFC2-4B5B-969E-678FE3D7B7C4}" destId="{DCC23102-F8CD-401D-AB5A-CE838170CA92}" srcOrd="0" destOrd="0" presId="urn:microsoft.com/office/officeart/2008/layout/HalfCircleOrganizationChart"/>
    <dgm:cxn modelId="{0BE5D26C-9905-4180-B73A-4C86DF09BF52}" type="presParOf" srcId="{DCC23102-F8CD-401D-AB5A-CE838170CA92}" destId="{42641A2B-AD95-4E8C-96A8-45DB2120118A}" srcOrd="0" destOrd="0" presId="urn:microsoft.com/office/officeart/2008/layout/HalfCircleOrganizationChart"/>
    <dgm:cxn modelId="{D127F5BB-563B-487E-B857-B9A8DBB6073B}" type="presParOf" srcId="{DCC23102-F8CD-401D-AB5A-CE838170CA92}" destId="{560539F7-2B62-4A48-8DD3-5A37D1C4C8CB}" srcOrd="1" destOrd="0" presId="urn:microsoft.com/office/officeart/2008/layout/HalfCircleOrganizationChart"/>
    <dgm:cxn modelId="{D4355D35-3674-42A2-B52A-8EF18449F538}" type="presParOf" srcId="{DCC23102-F8CD-401D-AB5A-CE838170CA92}" destId="{CDE62478-39A6-4499-88AF-26EF2E02AC85}" srcOrd="2" destOrd="0" presId="urn:microsoft.com/office/officeart/2008/layout/HalfCircleOrganizationChart"/>
    <dgm:cxn modelId="{F824240F-2001-410E-BDE1-F8B5B6A379F4}" type="presParOf" srcId="{DCC23102-F8CD-401D-AB5A-CE838170CA92}" destId="{963319A2-19EC-4D5C-820F-6C665CFCA0E0}" srcOrd="3" destOrd="0" presId="urn:microsoft.com/office/officeart/2008/layout/HalfCircleOrganizationChart"/>
    <dgm:cxn modelId="{66B1E539-EAF5-4EB9-B00E-4726A738B665}" type="presParOf" srcId="{25459A80-DFC2-4B5B-969E-678FE3D7B7C4}" destId="{C749E698-B7A2-4BD4-829E-D6CA9B6CDF6E}" srcOrd="1" destOrd="0" presId="urn:microsoft.com/office/officeart/2008/layout/HalfCircleOrganizationChart"/>
    <dgm:cxn modelId="{C123A760-53F7-4AC5-942A-DF6D5E222AAE}" type="presParOf" srcId="{25459A80-DFC2-4B5B-969E-678FE3D7B7C4}" destId="{F2BB5261-0705-47D3-8945-44CB74758D1E}" srcOrd="2" destOrd="0" presId="urn:microsoft.com/office/officeart/2008/layout/HalfCircleOrganizationChart"/>
    <dgm:cxn modelId="{46000EA1-16AC-4826-B2A9-8C113E1FCD79}" type="presParOf" srcId="{75CC9CC5-F42D-45DE-AD34-7F149DDA6F08}" destId="{570628C1-300D-4542-A640-B936051A45EE}" srcOrd="2" destOrd="0" presId="urn:microsoft.com/office/officeart/2008/layout/HalfCircleOrganizationChart"/>
    <dgm:cxn modelId="{66990A21-E4E1-48EE-B51A-8B73581F14CE}" type="presParOf" srcId="{75CC9CC5-F42D-45DE-AD34-7F149DDA6F08}" destId="{2CA9EABC-1872-4C4C-9862-6DC67F1271E7}" srcOrd="3" destOrd="0" presId="urn:microsoft.com/office/officeart/2008/layout/HalfCircleOrganizationChart"/>
    <dgm:cxn modelId="{6784795D-4B8F-497A-BD8D-6CBAA8B8C049}" type="presParOf" srcId="{2CA9EABC-1872-4C4C-9862-6DC67F1271E7}" destId="{0B442A3A-BD7A-4E7C-BADB-68E77D82B76B}" srcOrd="0" destOrd="0" presId="urn:microsoft.com/office/officeart/2008/layout/HalfCircleOrganizationChart"/>
    <dgm:cxn modelId="{8A063AFA-AA9B-4299-A09A-121D020D007B}" type="presParOf" srcId="{0B442A3A-BD7A-4E7C-BADB-68E77D82B76B}" destId="{F81F642E-0BBF-4939-99F7-98EC0CC7844A}" srcOrd="0" destOrd="0" presId="urn:microsoft.com/office/officeart/2008/layout/HalfCircleOrganizationChart"/>
    <dgm:cxn modelId="{BC307422-3B95-4990-8021-BEC502270387}" type="presParOf" srcId="{0B442A3A-BD7A-4E7C-BADB-68E77D82B76B}" destId="{6AAC5FA7-B2D7-4789-A856-038B6AF0942E}" srcOrd="1" destOrd="0" presId="urn:microsoft.com/office/officeart/2008/layout/HalfCircleOrganizationChart"/>
    <dgm:cxn modelId="{C9D316E5-8A39-4CC0-BDED-C7D26F5ABA0B}" type="presParOf" srcId="{0B442A3A-BD7A-4E7C-BADB-68E77D82B76B}" destId="{38F59D17-D24C-4C72-9423-00F3494C3501}" srcOrd="2" destOrd="0" presId="urn:microsoft.com/office/officeart/2008/layout/HalfCircleOrganizationChart"/>
    <dgm:cxn modelId="{F5200493-96E7-4115-9961-1584EDF2FA45}" type="presParOf" srcId="{0B442A3A-BD7A-4E7C-BADB-68E77D82B76B}" destId="{F00BD7F9-EDA3-4ED2-BD5D-54AB08593503}" srcOrd="3" destOrd="0" presId="urn:microsoft.com/office/officeart/2008/layout/HalfCircleOrganizationChart"/>
    <dgm:cxn modelId="{967DC47D-88C6-4FFA-810D-A2B3FE716A74}" type="presParOf" srcId="{2CA9EABC-1872-4C4C-9862-6DC67F1271E7}" destId="{1DE69E92-F334-4DFB-AD30-581B4CFD43B3}" srcOrd="1" destOrd="0" presId="urn:microsoft.com/office/officeart/2008/layout/HalfCircleOrganizationChart"/>
    <dgm:cxn modelId="{3FFCD3C2-F027-4FD7-88FF-27CE58ECD477}" type="presParOf" srcId="{2CA9EABC-1872-4C4C-9862-6DC67F1271E7}" destId="{2E6460AC-6739-401B-AD06-E84E31E1333A}" srcOrd="2" destOrd="0" presId="urn:microsoft.com/office/officeart/2008/layout/HalfCircleOrganizationChart"/>
    <dgm:cxn modelId="{E6DC1CFD-D97A-46C1-B466-CF73F8D50F31}" type="presParOf" srcId="{75CC9CC5-F42D-45DE-AD34-7F149DDA6F08}" destId="{AC280127-CF40-4F2C-9A57-A9BE505D9148}" srcOrd="4" destOrd="0" presId="urn:microsoft.com/office/officeart/2008/layout/HalfCircleOrganizationChart"/>
    <dgm:cxn modelId="{86A90781-798B-4D0C-B9A7-1FE095A8BBE9}" type="presParOf" srcId="{75CC9CC5-F42D-45DE-AD34-7F149DDA6F08}" destId="{975D9FF8-1E3D-4279-9ED6-62DF132A76E6}" srcOrd="5" destOrd="0" presId="urn:microsoft.com/office/officeart/2008/layout/HalfCircleOrganizationChart"/>
    <dgm:cxn modelId="{3D1BB850-342C-44D3-B70D-EDD194B94968}" type="presParOf" srcId="{975D9FF8-1E3D-4279-9ED6-62DF132A76E6}" destId="{A6FBDE31-23AD-4799-A28C-B6BB9F2C8579}" srcOrd="0" destOrd="0" presId="urn:microsoft.com/office/officeart/2008/layout/HalfCircleOrganizationChart"/>
    <dgm:cxn modelId="{A0D0F5E6-1405-4A85-BA5E-F1642310B67F}" type="presParOf" srcId="{A6FBDE31-23AD-4799-A28C-B6BB9F2C8579}" destId="{FBE48A55-10C9-4EA1-B83E-3AB18A22F6F1}" srcOrd="0" destOrd="0" presId="urn:microsoft.com/office/officeart/2008/layout/HalfCircleOrganizationChart"/>
    <dgm:cxn modelId="{D861F27D-DDA9-46A5-9145-32FED3D1A8A1}" type="presParOf" srcId="{A6FBDE31-23AD-4799-A28C-B6BB9F2C8579}" destId="{EA4EA6BC-9A01-4566-BB26-AB8FD2B2F556}" srcOrd="1" destOrd="0" presId="urn:microsoft.com/office/officeart/2008/layout/HalfCircleOrganizationChart"/>
    <dgm:cxn modelId="{2A8A29BF-890E-43E0-9F14-C30A4340847F}" type="presParOf" srcId="{A6FBDE31-23AD-4799-A28C-B6BB9F2C8579}" destId="{AA92A95F-FB52-44BF-8B7C-4E1078AFA406}" srcOrd="2" destOrd="0" presId="urn:microsoft.com/office/officeart/2008/layout/HalfCircleOrganizationChart"/>
    <dgm:cxn modelId="{AFF48E5C-F3CD-4986-8165-3F3FEE685827}" type="presParOf" srcId="{A6FBDE31-23AD-4799-A28C-B6BB9F2C8579}" destId="{70CE83C2-3E31-4722-9534-CB82A1658F80}" srcOrd="3" destOrd="0" presId="urn:microsoft.com/office/officeart/2008/layout/HalfCircleOrganizationChart"/>
    <dgm:cxn modelId="{19DF07FA-EF57-4F40-A6CC-923276DE1C3C}" type="presParOf" srcId="{975D9FF8-1E3D-4279-9ED6-62DF132A76E6}" destId="{C1A07AAF-1A18-4E5E-9AD8-BEF74F02529F}" srcOrd="1" destOrd="0" presId="urn:microsoft.com/office/officeart/2008/layout/HalfCircleOrganizationChart"/>
    <dgm:cxn modelId="{6334CB2D-4AE6-4189-B3E8-0A60AEDFE9D5}" type="presParOf" srcId="{975D9FF8-1E3D-4279-9ED6-62DF132A76E6}" destId="{292B4019-D9EA-4A9B-ADF3-3F791D7CF20B}" srcOrd="2" destOrd="0" presId="urn:microsoft.com/office/officeart/2008/layout/HalfCircleOrganizationChart"/>
    <dgm:cxn modelId="{28884503-0F87-48F5-A5DE-EC1A959208BD}" type="presParOf" srcId="{75CC9CC5-F42D-45DE-AD34-7F149DDA6F08}" destId="{D623D4CD-6AA6-4A99-A212-94C49668DA7E}" srcOrd="6" destOrd="0" presId="urn:microsoft.com/office/officeart/2008/layout/HalfCircleOrganizationChart"/>
    <dgm:cxn modelId="{812E730E-A9EC-48F2-9724-972EC7302420}" type="presParOf" srcId="{75CC9CC5-F42D-45DE-AD34-7F149DDA6F08}" destId="{C75E3632-6998-4DA5-8A24-3B8E26FD0494}" srcOrd="7" destOrd="0" presId="urn:microsoft.com/office/officeart/2008/layout/HalfCircleOrganizationChart"/>
    <dgm:cxn modelId="{71B182B7-0865-40FA-A82C-64CD98F3EB27}" type="presParOf" srcId="{C75E3632-6998-4DA5-8A24-3B8E26FD0494}" destId="{AEDC3086-D711-4F99-B6B1-0852D3BAC4F4}" srcOrd="0" destOrd="0" presId="urn:microsoft.com/office/officeart/2008/layout/HalfCircleOrganizationChart"/>
    <dgm:cxn modelId="{6BD384CA-FEC5-43CC-B35C-E9202941E7B8}" type="presParOf" srcId="{AEDC3086-D711-4F99-B6B1-0852D3BAC4F4}" destId="{E9507995-3A8C-4E76-9AD8-83385E62BF73}" srcOrd="0" destOrd="0" presId="urn:microsoft.com/office/officeart/2008/layout/HalfCircleOrganizationChart"/>
    <dgm:cxn modelId="{45E014D1-17F5-4CE3-B178-AE142EE60C11}" type="presParOf" srcId="{AEDC3086-D711-4F99-B6B1-0852D3BAC4F4}" destId="{48EA6E47-587D-4D25-AC84-B87D57BAE63D}" srcOrd="1" destOrd="0" presId="urn:microsoft.com/office/officeart/2008/layout/HalfCircleOrganizationChart"/>
    <dgm:cxn modelId="{6BD968AC-248D-4478-8406-7274AA6EFAB2}" type="presParOf" srcId="{AEDC3086-D711-4F99-B6B1-0852D3BAC4F4}" destId="{0484C0EC-2D49-4A08-B28C-ABBE861C6150}" srcOrd="2" destOrd="0" presId="urn:microsoft.com/office/officeart/2008/layout/HalfCircleOrganizationChart"/>
    <dgm:cxn modelId="{3314BA56-29C2-44E1-8211-0C8238C80377}" type="presParOf" srcId="{AEDC3086-D711-4F99-B6B1-0852D3BAC4F4}" destId="{51CE2DF0-6DF8-42EB-ABB9-805FCE9FCC7F}" srcOrd="3" destOrd="0" presId="urn:microsoft.com/office/officeart/2008/layout/HalfCircleOrganizationChart"/>
    <dgm:cxn modelId="{5ADAA0B8-BA3E-4BFD-A47A-67EE5DD3F7C3}" type="presParOf" srcId="{C75E3632-6998-4DA5-8A24-3B8E26FD0494}" destId="{4133EB39-FF8F-4013-9D89-03A49DC47F65}" srcOrd="1" destOrd="0" presId="urn:microsoft.com/office/officeart/2008/layout/HalfCircleOrganizationChart"/>
    <dgm:cxn modelId="{D776FDDE-F043-4A1C-8FF6-A2DD96CC4BF9}" type="presParOf" srcId="{C75E3632-6998-4DA5-8A24-3B8E26FD0494}" destId="{69EC236E-BDFF-49CF-80B9-0F1575E87940}" srcOrd="2" destOrd="0" presId="urn:microsoft.com/office/officeart/2008/layout/HalfCircleOrganizationChart"/>
    <dgm:cxn modelId="{3E5A8D88-081D-4362-A2C2-C3452DCF0AA7}" type="presParOf" srcId="{0B6C7A80-E8D3-45E0-90B7-EA9FEFB246D9}" destId="{3C8DA20C-B2B6-436E-A3E4-B58DA6EFD5FB}" srcOrd="2" destOrd="0" presId="urn:microsoft.com/office/officeart/2008/layout/HalfCircleOrganizationChart"/>
    <dgm:cxn modelId="{59E8426E-6372-49B1-A07C-5FC1F9883784}" type="presParOf" srcId="{C17A3B0A-4F88-4B63-B5EF-44D3B88B95E4}" destId="{0CD595FC-121B-4901-A2B5-F753D0AB901B}"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95F346-557D-423D-930B-BBD8FD15AD04}" type="doc">
      <dgm:prSet loTypeId="urn:microsoft.com/office/officeart/2008/layout/HalfCircleOrganizationChart" loCatId="hierarchy" qsTypeId="urn:microsoft.com/office/officeart/2005/8/quickstyle/simple5" qsCatId="simple" csTypeId="urn:microsoft.com/office/officeart/2005/8/colors/accent2_5" csCatId="accent2" phldr="1"/>
      <dgm:spPr/>
      <dgm:t>
        <a:bodyPr/>
        <a:lstStyle/>
        <a:p>
          <a:endParaRPr lang="en-US"/>
        </a:p>
      </dgm:t>
    </dgm:pt>
    <dgm:pt modelId="{6C8B724D-1A01-420B-91FB-8DD5E16E74C3}">
      <dgm:prSet phldrT="[Text]" custT="1"/>
      <dgm:spPr/>
      <dgm:t>
        <a:bodyPr/>
        <a:lstStyle/>
        <a:p>
          <a:pPr rtl="1"/>
          <a:r>
            <a:rPr lang="fa-IR" sz="2800" dirty="0">
              <a:cs typeface="B Homa" pitchFamily="2" charset="-78"/>
            </a:rPr>
            <a:t>عناصر اصلی حسابداری</a:t>
          </a:r>
          <a:endParaRPr lang="en-US" sz="2800" dirty="0">
            <a:cs typeface="B Homa" pitchFamily="2" charset="-78"/>
          </a:endParaRPr>
        </a:p>
      </dgm:t>
    </dgm:pt>
    <dgm:pt modelId="{2EAB9B3B-85D6-41C3-BAD2-6AF1858EA52C}" type="parTrans" cxnId="{E854309A-558B-41C0-A3CE-845B64B9AF24}">
      <dgm:prSet/>
      <dgm:spPr/>
      <dgm:t>
        <a:bodyPr/>
        <a:lstStyle/>
        <a:p>
          <a:endParaRPr lang="en-US">
            <a:solidFill>
              <a:srgbClr val="FFFF00"/>
            </a:solidFill>
          </a:endParaRPr>
        </a:p>
      </dgm:t>
    </dgm:pt>
    <dgm:pt modelId="{A95DD843-1522-4F1E-BBD1-D98BD7397394}" type="sibTrans" cxnId="{E854309A-558B-41C0-A3CE-845B64B9AF24}">
      <dgm:prSet/>
      <dgm:spPr/>
      <dgm:t>
        <a:bodyPr/>
        <a:lstStyle/>
        <a:p>
          <a:endParaRPr lang="en-US">
            <a:solidFill>
              <a:srgbClr val="FFFF00"/>
            </a:solidFill>
          </a:endParaRPr>
        </a:p>
      </dgm:t>
    </dgm:pt>
    <dgm:pt modelId="{73A63934-0C60-44F6-B6C4-602B9CE457C2}">
      <dgm:prSet phldrT="[Text]" custT="1"/>
      <dgm:spPr/>
      <dgm:t>
        <a:bodyPr/>
        <a:lstStyle/>
        <a:p>
          <a:r>
            <a:rPr lang="fa-IR" sz="3200" dirty="0">
              <a:cs typeface="B Homa" pitchFamily="2" charset="-78"/>
            </a:rPr>
            <a:t>سرمایه</a:t>
          </a:r>
          <a:endParaRPr lang="en-US" sz="3200" dirty="0">
            <a:cs typeface="B Homa" pitchFamily="2" charset="-78"/>
          </a:endParaRPr>
        </a:p>
      </dgm:t>
    </dgm:pt>
    <dgm:pt modelId="{7E631196-2E2A-49B1-B96D-AA90BA9A5AD6}" type="parTrans" cxnId="{D539F946-C93D-4FC4-A30A-71E4D9EE6EE8}">
      <dgm:prSet/>
      <dgm:spPr/>
      <dgm:t>
        <a:bodyPr/>
        <a:lstStyle/>
        <a:p>
          <a:endParaRPr lang="en-US">
            <a:solidFill>
              <a:srgbClr val="FFFF00"/>
            </a:solidFill>
          </a:endParaRPr>
        </a:p>
      </dgm:t>
    </dgm:pt>
    <dgm:pt modelId="{270FB573-9230-4A97-8395-FCBC7EB96146}" type="sibTrans" cxnId="{D539F946-C93D-4FC4-A30A-71E4D9EE6EE8}">
      <dgm:prSet/>
      <dgm:spPr/>
      <dgm:t>
        <a:bodyPr/>
        <a:lstStyle/>
        <a:p>
          <a:endParaRPr lang="en-US">
            <a:solidFill>
              <a:srgbClr val="FFFF00"/>
            </a:solidFill>
          </a:endParaRPr>
        </a:p>
      </dgm:t>
    </dgm:pt>
    <dgm:pt modelId="{C97F594C-1B4E-424A-8037-2FA9AD48DDA4}">
      <dgm:prSet phldrT="[Text]" custT="1"/>
      <dgm:spPr/>
      <dgm:t>
        <a:bodyPr/>
        <a:lstStyle/>
        <a:p>
          <a:r>
            <a:rPr lang="fa-IR" sz="3200" dirty="0">
              <a:cs typeface="B Homa" pitchFamily="2" charset="-78"/>
            </a:rPr>
            <a:t>بدهی</a:t>
          </a:r>
          <a:endParaRPr lang="en-US" sz="3200" dirty="0">
            <a:cs typeface="B Homa" pitchFamily="2" charset="-78"/>
          </a:endParaRPr>
        </a:p>
      </dgm:t>
    </dgm:pt>
    <dgm:pt modelId="{E9D4E51F-5C43-432E-84F3-9DA6CB4025B3}" type="parTrans" cxnId="{57D3F78D-E0E9-424C-B471-00508D31A9C1}">
      <dgm:prSet/>
      <dgm:spPr/>
      <dgm:t>
        <a:bodyPr/>
        <a:lstStyle/>
        <a:p>
          <a:endParaRPr lang="en-US">
            <a:solidFill>
              <a:srgbClr val="FFFF00"/>
            </a:solidFill>
          </a:endParaRPr>
        </a:p>
      </dgm:t>
    </dgm:pt>
    <dgm:pt modelId="{EDF3F495-2FEF-46AF-915C-7441B3FDC97C}" type="sibTrans" cxnId="{57D3F78D-E0E9-424C-B471-00508D31A9C1}">
      <dgm:prSet/>
      <dgm:spPr/>
      <dgm:t>
        <a:bodyPr/>
        <a:lstStyle/>
        <a:p>
          <a:endParaRPr lang="en-US">
            <a:solidFill>
              <a:srgbClr val="FFFF00"/>
            </a:solidFill>
          </a:endParaRPr>
        </a:p>
      </dgm:t>
    </dgm:pt>
    <dgm:pt modelId="{911B90A2-D745-466C-A50F-984CEEB6887E}">
      <dgm:prSet phldrT="[Text]" custT="1"/>
      <dgm:spPr/>
      <dgm:t>
        <a:bodyPr/>
        <a:lstStyle/>
        <a:p>
          <a:r>
            <a:rPr lang="fa-IR" sz="3200" dirty="0">
              <a:cs typeface="B Homa" pitchFamily="2" charset="-78"/>
            </a:rPr>
            <a:t>دارایی</a:t>
          </a:r>
          <a:endParaRPr lang="en-US" sz="3200" dirty="0">
            <a:cs typeface="B Homa" pitchFamily="2" charset="-78"/>
          </a:endParaRPr>
        </a:p>
      </dgm:t>
    </dgm:pt>
    <dgm:pt modelId="{62747333-2C14-4D14-A234-2CBC2F9FEE50}" type="parTrans" cxnId="{FDB9ECFB-1C65-4813-9FBE-9C375210E845}">
      <dgm:prSet/>
      <dgm:spPr/>
      <dgm:t>
        <a:bodyPr/>
        <a:lstStyle/>
        <a:p>
          <a:endParaRPr lang="en-US">
            <a:solidFill>
              <a:srgbClr val="FFFF00"/>
            </a:solidFill>
          </a:endParaRPr>
        </a:p>
      </dgm:t>
    </dgm:pt>
    <dgm:pt modelId="{E58F311E-C5DE-422A-9F46-7DC2C9DF823B}" type="sibTrans" cxnId="{FDB9ECFB-1C65-4813-9FBE-9C375210E845}">
      <dgm:prSet/>
      <dgm:spPr/>
      <dgm:t>
        <a:bodyPr/>
        <a:lstStyle/>
        <a:p>
          <a:endParaRPr lang="en-US">
            <a:solidFill>
              <a:srgbClr val="FFFF00"/>
            </a:solidFill>
          </a:endParaRPr>
        </a:p>
      </dgm:t>
    </dgm:pt>
    <dgm:pt modelId="{C123C67D-A409-4F08-8880-D5A1C15A2FE8}" type="pres">
      <dgm:prSet presAssocID="{1995F346-557D-423D-930B-BBD8FD15AD04}" presName="Name0" presStyleCnt="0">
        <dgm:presLayoutVars>
          <dgm:orgChart val="1"/>
          <dgm:chPref val="1"/>
          <dgm:dir/>
          <dgm:animOne val="branch"/>
          <dgm:animLvl val="lvl"/>
          <dgm:resizeHandles/>
        </dgm:presLayoutVars>
      </dgm:prSet>
      <dgm:spPr/>
    </dgm:pt>
    <dgm:pt modelId="{1F5834A0-AAD4-474A-A473-B32C541AC6F5}" type="pres">
      <dgm:prSet presAssocID="{6C8B724D-1A01-420B-91FB-8DD5E16E74C3}" presName="hierRoot1" presStyleCnt="0">
        <dgm:presLayoutVars>
          <dgm:hierBranch val="init"/>
        </dgm:presLayoutVars>
      </dgm:prSet>
      <dgm:spPr/>
    </dgm:pt>
    <dgm:pt modelId="{B7A2A404-5D29-448A-A1FD-1F97AD9199AC}" type="pres">
      <dgm:prSet presAssocID="{6C8B724D-1A01-420B-91FB-8DD5E16E74C3}" presName="rootComposite1" presStyleCnt="0"/>
      <dgm:spPr/>
    </dgm:pt>
    <dgm:pt modelId="{49E94432-A27E-44D1-9ED2-B83A7E4CF7F3}" type="pres">
      <dgm:prSet presAssocID="{6C8B724D-1A01-420B-91FB-8DD5E16E74C3}" presName="rootText1" presStyleLbl="alignAcc1" presStyleIdx="0" presStyleCnt="0">
        <dgm:presLayoutVars>
          <dgm:chPref val="3"/>
        </dgm:presLayoutVars>
      </dgm:prSet>
      <dgm:spPr/>
    </dgm:pt>
    <dgm:pt modelId="{EDE51977-250D-41B1-8290-2D57363EF369}" type="pres">
      <dgm:prSet presAssocID="{6C8B724D-1A01-420B-91FB-8DD5E16E74C3}" presName="topArc1" presStyleLbl="parChTrans1D1" presStyleIdx="0" presStyleCnt="8"/>
      <dgm:spPr/>
    </dgm:pt>
    <dgm:pt modelId="{FF62CE2C-DA70-4D7C-83BC-277F058C7379}" type="pres">
      <dgm:prSet presAssocID="{6C8B724D-1A01-420B-91FB-8DD5E16E74C3}" presName="bottomArc1" presStyleLbl="parChTrans1D1" presStyleIdx="1" presStyleCnt="8"/>
      <dgm:spPr/>
    </dgm:pt>
    <dgm:pt modelId="{F372E9B2-B534-4587-A17F-A66CEACC67F1}" type="pres">
      <dgm:prSet presAssocID="{6C8B724D-1A01-420B-91FB-8DD5E16E74C3}" presName="topConnNode1" presStyleLbl="node1" presStyleIdx="0" presStyleCnt="0"/>
      <dgm:spPr/>
    </dgm:pt>
    <dgm:pt modelId="{5141436A-5BD1-4706-A714-69DFBEC2A097}" type="pres">
      <dgm:prSet presAssocID="{6C8B724D-1A01-420B-91FB-8DD5E16E74C3}" presName="hierChild2" presStyleCnt="0"/>
      <dgm:spPr/>
    </dgm:pt>
    <dgm:pt modelId="{1BB53958-A145-4BD6-92D8-6F6D5DCE7EF2}" type="pres">
      <dgm:prSet presAssocID="{7E631196-2E2A-49B1-B96D-AA90BA9A5AD6}" presName="Name28" presStyleLbl="parChTrans1D2" presStyleIdx="0" presStyleCnt="3"/>
      <dgm:spPr/>
    </dgm:pt>
    <dgm:pt modelId="{ECFA4F7F-3475-4E7C-82E9-96F49C4E4413}" type="pres">
      <dgm:prSet presAssocID="{73A63934-0C60-44F6-B6C4-602B9CE457C2}" presName="hierRoot2" presStyleCnt="0">
        <dgm:presLayoutVars>
          <dgm:hierBranch val="init"/>
        </dgm:presLayoutVars>
      </dgm:prSet>
      <dgm:spPr/>
    </dgm:pt>
    <dgm:pt modelId="{73706869-6E0A-4106-AE8D-3145B778F8F7}" type="pres">
      <dgm:prSet presAssocID="{73A63934-0C60-44F6-B6C4-602B9CE457C2}" presName="rootComposite2" presStyleCnt="0"/>
      <dgm:spPr/>
    </dgm:pt>
    <dgm:pt modelId="{7C956469-EA75-4FED-96AA-790A86FC511C}" type="pres">
      <dgm:prSet presAssocID="{73A63934-0C60-44F6-B6C4-602B9CE457C2}" presName="rootText2" presStyleLbl="alignAcc1" presStyleIdx="0" presStyleCnt="0">
        <dgm:presLayoutVars>
          <dgm:chPref val="3"/>
        </dgm:presLayoutVars>
      </dgm:prSet>
      <dgm:spPr/>
    </dgm:pt>
    <dgm:pt modelId="{E93E4568-B462-42DA-A9CE-9800094FB09A}" type="pres">
      <dgm:prSet presAssocID="{73A63934-0C60-44F6-B6C4-602B9CE457C2}" presName="topArc2" presStyleLbl="parChTrans1D1" presStyleIdx="2" presStyleCnt="8"/>
      <dgm:spPr/>
    </dgm:pt>
    <dgm:pt modelId="{A736A1EE-CE61-4C62-BCEF-D47DB0A1B5E6}" type="pres">
      <dgm:prSet presAssocID="{73A63934-0C60-44F6-B6C4-602B9CE457C2}" presName="bottomArc2" presStyleLbl="parChTrans1D1" presStyleIdx="3" presStyleCnt="8"/>
      <dgm:spPr/>
    </dgm:pt>
    <dgm:pt modelId="{F8EA5002-7E35-47F1-9246-B3E602C11017}" type="pres">
      <dgm:prSet presAssocID="{73A63934-0C60-44F6-B6C4-602B9CE457C2}" presName="topConnNode2" presStyleLbl="node2" presStyleIdx="0" presStyleCnt="0"/>
      <dgm:spPr/>
    </dgm:pt>
    <dgm:pt modelId="{327E6A52-9E71-4626-B4AE-C26F3EB1AE52}" type="pres">
      <dgm:prSet presAssocID="{73A63934-0C60-44F6-B6C4-602B9CE457C2}" presName="hierChild4" presStyleCnt="0"/>
      <dgm:spPr/>
    </dgm:pt>
    <dgm:pt modelId="{3A09CB00-FF9F-440B-87A8-98C7D74C52CB}" type="pres">
      <dgm:prSet presAssocID="{73A63934-0C60-44F6-B6C4-602B9CE457C2}" presName="hierChild5" presStyleCnt="0"/>
      <dgm:spPr/>
    </dgm:pt>
    <dgm:pt modelId="{0C85BB36-F5FD-4F2B-B5DC-5E593FC1EBE9}" type="pres">
      <dgm:prSet presAssocID="{E9D4E51F-5C43-432E-84F3-9DA6CB4025B3}" presName="Name28" presStyleLbl="parChTrans1D2" presStyleIdx="1" presStyleCnt="3"/>
      <dgm:spPr/>
    </dgm:pt>
    <dgm:pt modelId="{C83F2EF4-4859-4601-BD66-E7D1CD8353D4}" type="pres">
      <dgm:prSet presAssocID="{C97F594C-1B4E-424A-8037-2FA9AD48DDA4}" presName="hierRoot2" presStyleCnt="0">
        <dgm:presLayoutVars>
          <dgm:hierBranch val="init"/>
        </dgm:presLayoutVars>
      </dgm:prSet>
      <dgm:spPr/>
    </dgm:pt>
    <dgm:pt modelId="{F2EE78D0-9EAC-43DD-9FA1-8C4380370AB1}" type="pres">
      <dgm:prSet presAssocID="{C97F594C-1B4E-424A-8037-2FA9AD48DDA4}" presName="rootComposite2" presStyleCnt="0"/>
      <dgm:spPr/>
    </dgm:pt>
    <dgm:pt modelId="{BF023C7A-4493-462A-B277-A5EB59CCF011}" type="pres">
      <dgm:prSet presAssocID="{C97F594C-1B4E-424A-8037-2FA9AD48DDA4}" presName="rootText2" presStyleLbl="alignAcc1" presStyleIdx="0" presStyleCnt="0">
        <dgm:presLayoutVars>
          <dgm:chPref val="3"/>
        </dgm:presLayoutVars>
      </dgm:prSet>
      <dgm:spPr/>
    </dgm:pt>
    <dgm:pt modelId="{120F08D7-EE77-49A0-A4AB-16C9B24865EF}" type="pres">
      <dgm:prSet presAssocID="{C97F594C-1B4E-424A-8037-2FA9AD48DDA4}" presName="topArc2" presStyleLbl="parChTrans1D1" presStyleIdx="4" presStyleCnt="8"/>
      <dgm:spPr/>
    </dgm:pt>
    <dgm:pt modelId="{E4C22980-4B8A-41BF-8876-8DC6015C9866}" type="pres">
      <dgm:prSet presAssocID="{C97F594C-1B4E-424A-8037-2FA9AD48DDA4}" presName="bottomArc2" presStyleLbl="parChTrans1D1" presStyleIdx="5" presStyleCnt="8"/>
      <dgm:spPr/>
    </dgm:pt>
    <dgm:pt modelId="{5F281119-7D3B-4550-A1D6-0B1AFB15B8EB}" type="pres">
      <dgm:prSet presAssocID="{C97F594C-1B4E-424A-8037-2FA9AD48DDA4}" presName="topConnNode2" presStyleLbl="node2" presStyleIdx="0" presStyleCnt="0"/>
      <dgm:spPr/>
    </dgm:pt>
    <dgm:pt modelId="{C93823AB-91A4-43D5-B8D9-99FADB33D2C1}" type="pres">
      <dgm:prSet presAssocID="{C97F594C-1B4E-424A-8037-2FA9AD48DDA4}" presName="hierChild4" presStyleCnt="0"/>
      <dgm:spPr/>
    </dgm:pt>
    <dgm:pt modelId="{AC973CA2-0B0C-4E23-A657-083E649C91BC}" type="pres">
      <dgm:prSet presAssocID="{C97F594C-1B4E-424A-8037-2FA9AD48DDA4}" presName="hierChild5" presStyleCnt="0"/>
      <dgm:spPr/>
    </dgm:pt>
    <dgm:pt modelId="{BEF1B4CC-5F50-4C73-98B6-FB8E93C4B5AC}" type="pres">
      <dgm:prSet presAssocID="{62747333-2C14-4D14-A234-2CBC2F9FEE50}" presName="Name28" presStyleLbl="parChTrans1D2" presStyleIdx="2" presStyleCnt="3"/>
      <dgm:spPr/>
    </dgm:pt>
    <dgm:pt modelId="{FC1A0204-3DE0-4550-B341-61BA1AF63342}" type="pres">
      <dgm:prSet presAssocID="{911B90A2-D745-466C-A50F-984CEEB6887E}" presName="hierRoot2" presStyleCnt="0">
        <dgm:presLayoutVars>
          <dgm:hierBranch val="init"/>
        </dgm:presLayoutVars>
      </dgm:prSet>
      <dgm:spPr/>
    </dgm:pt>
    <dgm:pt modelId="{ABA2C2FF-97F4-49A3-A660-18EA4B6815DB}" type="pres">
      <dgm:prSet presAssocID="{911B90A2-D745-466C-A50F-984CEEB6887E}" presName="rootComposite2" presStyleCnt="0"/>
      <dgm:spPr/>
    </dgm:pt>
    <dgm:pt modelId="{6DA176E4-7ECF-44C6-A06D-543AB7DBD6F4}" type="pres">
      <dgm:prSet presAssocID="{911B90A2-D745-466C-A50F-984CEEB6887E}" presName="rootText2" presStyleLbl="alignAcc1" presStyleIdx="0" presStyleCnt="0">
        <dgm:presLayoutVars>
          <dgm:chPref val="3"/>
        </dgm:presLayoutVars>
      </dgm:prSet>
      <dgm:spPr/>
    </dgm:pt>
    <dgm:pt modelId="{765D92F6-9FDD-40AA-890F-D484B9D62A28}" type="pres">
      <dgm:prSet presAssocID="{911B90A2-D745-466C-A50F-984CEEB6887E}" presName="topArc2" presStyleLbl="parChTrans1D1" presStyleIdx="6" presStyleCnt="8"/>
      <dgm:spPr/>
    </dgm:pt>
    <dgm:pt modelId="{9ECC9650-A52A-4122-94B7-659268E0DDF9}" type="pres">
      <dgm:prSet presAssocID="{911B90A2-D745-466C-A50F-984CEEB6887E}" presName="bottomArc2" presStyleLbl="parChTrans1D1" presStyleIdx="7" presStyleCnt="8"/>
      <dgm:spPr/>
    </dgm:pt>
    <dgm:pt modelId="{19E19BC7-6172-4B08-854E-80418AC6BD66}" type="pres">
      <dgm:prSet presAssocID="{911B90A2-D745-466C-A50F-984CEEB6887E}" presName="topConnNode2" presStyleLbl="node2" presStyleIdx="0" presStyleCnt="0"/>
      <dgm:spPr/>
    </dgm:pt>
    <dgm:pt modelId="{525A4488-4FBF-4E92-BCEE-7593AF79E21E}" type="pres">
      <dgm:prSet presAssocID="{911B90A2-D745-466C-A50F-984CEEB6887E}" presName="hierChild4" presStyleCnt="0"/>
      <dgm:spPr/>
    </dgm:pt>
    <dgm:pt modelId="{073B2FDC-80EA-469E-A6BE-60DCCC1A6AA2}" type="pres">
      <dgm:prSet presAssocID="{911B90A2-D745-466C-A50F-984CEEB6887E}" presName="hierChild5" presStyleCnt="0"/>
      <dgm:spPr/>
    </dgm:pt>
    <dgm:pt modelId="{6A85D330-BEFF-41C9-8433-6E4EFBF6A135}" type="pres">
      <dgm:prSet presAssocID="{6C8B724D-1A01-420B-91FB-8DD5E16E74C3}" presName="hierChild3" presStyleCnt="0"/>
      <dgm:spPr/>
    </dgm:pt>
  </dgm:ptLst>
  <dgm:cxnLst>
    <dgm:cxn modelId="{0A2FF901-8DD2-42E5-A862-088FB2707E51}" type="presOf" srcId="{911B90A2-D745-466C-A50F-984CEEB6887E}" destId="{19E19BC7-6172-4B08-854E-80418AC6BD66}" srcOrd="1" destOrd="0" presId="urn:microsoft.com/office/officeart/2008/layout/HalfCircleOrganizationChart"/>
    <dgm:cxn modelId="{7B8AD32E-E07F-43E8-AB87-61B91D48F407}" type="presOf" srcId="{C97F594C-1B4E-424A-8037-2FA9AD48DDA4}" destId="{5F281119-7D3B-4550-A1D6-0B1AFB15B8EB}" srcOrd="1" destOrd="0" presId="urn:microsoft.com/office/officeart/2008/layout/HalfCircleOrganizationChart"/>
    <dgm:cxn modelId="{19056C35-795F-4962-AC50-3A97E7CF8C52}" type="presOf" srcId="{73A63934-0C60-44F6-B6C4-602B9CE457C2}" destId="{F8EA5002-7E35-47F1-9246-B3E602C11017}" srcOrd="1" destOrd="0" presId="urn:microsoft.com/office/officeart/2008/layout/HalfCircleOrganizationChart"/>
    <dgm:cxn modelId="{998CF546-1C2B-47C1-8CC3-26559E8E06B1}" type="presOf" srcId="{C97F594C-1B4E-424A-8037-2FA9AD48DDA4}" destId="{BF023C7A-4493-462A-B277-A5EB59CCF011}" srcOrd="0" destOrd="0" presId="urn:microsoft.com/office/officeart/2008/layout/HalfCircleOrganizationChart"/>
    <dgm:cxn modelId="{D539F946-C93D-4FC4-A30A-71E4D9EE6EE8}" srcId="{6C8B724D-1A01-420B-91FB-8DD5E16E74C3}" destId="{73A63934-0C60-44F6-B6C4-602B9CE457C2}" srcOrd="0" destOrd="0" parTransId="{7E631196-2E2A-49B1-B96D-AA90BA9A5AD6}" sibTransId="{270FB573-9230-4A97-8395-FCBC7EB96146}"/>
    <dgm:cxn modelId="{59418649-CE5A-4751-B691-3DAD1EE3B696}" type="presOf" srcId="{6C8B724D-1A01-420B-91FB-8DD5E16E74C3}" destId="{49E94432-A27E-44D1-9ED2-B83A7E4CF7F3}" srcOrd="0" destOrd="0" presId="urn:microsoft.com/office/officeart/2008/layout/HalfCircleOrganizationChart"/>
    <dgm:cxn modelId="{F2ABB04D-AC50-43CB-8639-C8D6317A5A57}" type="presOf" srcId="{E9D4E51F-5C43-432E-84F3-9DA6CB4025B3}" destId="{0C85BB36-F5FD-4F2B-B5DC-5E593FC1EBE9}" srcOrd="0" destOrd="0" presId="urn:microsoft.com/office/officeart/2008/layout/HalfCircleOrganizationChart"/>
    <dgm:cxn modelId="{D2C7B654-B632-42B7-AA88-D475FFF771BB}" type="presOf" srcId="{6C8B724D-1A01-420B-91FB-8DD5E16E74C3}" destId="{F372E9B2-B534-4587-A17F-A66CEACC67F1}" srcOrd="1" destOrd="0" presId="urn:microsoft.com/office/officeart/2008/layout/HalfCircleOrganizationChart"/>
    <dgm:cxn modelId="{57D3F78D-E0E9-424C-B471-00508D31A9C1}" srcId="{6C8B724D-1A01-420B-91FB-8DD5E16E74C3}" destId="{C97F594C-1B4E-424A-8037-2FA9AD48DDA4}" srcOrd="1" destOrd="0" parTransId="{E9D4E51F-5C43-432E-84F3-9DA6CB4025B3}" sibTransId="{EDF3F495-2FEF-46AF-915C-7441B3FDC97C}"/>
    <dgm:cxn modelId="{E854309A-558B-41C0-A3CE-845B64B9AF24}" srcId="{1995F346-557D-423D-930B-BBD8FD15AD04}" destId="{6C8B724D-1A01-420B-91FB-8DD5E16E74C3}" srcOrd="0" destOrd="0" parTransId="{2EAB9B3B-85D6-41C3-BAD2-6AF1858EA52C}" sibTransId="{A95DD843-1522-4F1E-BBD1-D98BD7397394}"/>
    <dgm:cxn modelId="{68B614D0-4280-4F10-ABCB-AEBA03DFDAB5}" type="presOf" srcId="{7E631196-2E2A-49B1-B96D-AA90BA9A5AD6}" destId="{1BB53958-A145-4BD6-92D8-6F6D5DCE7EF2}" srcOrd="0" destOrd="0" presId="urn:microsoft.com/office/officeart/2008/layout/HalfCircleOrganizationChart"/>
    <dgm:cxn modelId="{C6B54CDC-81B5-47D8-AA9B-BD417CA35A03}" type="presOf" srcId="{73A63934-0C60-44F6-B6C4-602B9CE457C2}" destId="{7C956469-EA75-4FED-96AA-790A86FC511C}" srcOrd="0" destOrd="0" presId="urn:microsoft.com/office/officeart/2008/layout/HalfCircleOrganizationChart"/>
    <dgm:cxn modelId="{169FE2F3-9E22-4FA6-9A7B-D3C0F3249646}" type="presOf" srcId="{62747333-2C14-4D14-A234-2CBC2F9FEE50}" destId="{BEF1B4CC-5F50-4C73-98B6-FB8E93C4B5AC}" srcOrd="0" destOrd="0" presId="urn:microsoft.com/office/officeart/2008/layout/HalfCircleOrganizationChart"/>
    <dgm:cxn modelId="{C78927F7-4587-4154-BCB6-14952CCA0D16}" type="presOf" srcId="{1995F346-557D-423D-930B-BBD8FD15AD04}" destId="{C123C67D-A409-4F08-8880-D5A1C15A2FE8}" srcOrd="0" destOrd="0" presId="urn:microsoft.com/office/officeart/2008/layout/HalfCircleOrganizationChart"/>
    <dgm:cxn modelId="{FDB9ECFB-1C65-4813-9FBE-9C375210E845}" srcId="{6C8B724D-1A01-420B-91FB-8DD5E16E74C3}" destId="{911B90A2-D745-466C-A50F-984CEEB6887E}" srcOrd="2" destOrd="0" parTransId="{62747333-2C14-4D14-A234-2CBC2F9FEE50}" sibTransId="{E58F311E-C5DE-422A-9F46-7DC2C9DF823B}"/>
    <dgm:cxn modelId="{589353FC-1592-4181-AE23-666782AB7505}" type="presOf" srcId="{911B90A2-D745-466C-A50F-984CEEB6887E}" destId="{6DA176E4-7ECF-44C6-A06D-543AB7DBD6F4}" srcOrd="0" destOrd="0" presId="urn:microsoft.com/office/officeart/2008/layout/HalfCircleOrganizationChart"/>
    <dgm:cxn modelId="{7BAAD7FF-E2E8-40C8-B97E-ADB9913ED536}" type="presParOf" srcId="{C123C67D-A409-4F08-8880-D5A1C15A2FE8}" destId="{1F5834A0-AAD4-474A-A473-B32C541AC6F5}" srcOrd="0" destOrd="0" presId="urn:microsoft.com/office/officeart/2008/layout/HalfCircleOrganizationChart"/>
    <dgm:cxn modelId="{EE78B3AD-ADD7-4FB2-8E37-C87488C6229B}" type="presParOf" srcId="{1F5834A0-AAD4-474A-A473-B32C541AC6F5}" destId="{B7A2A404-5D29-448A-A1FD-1F97AD9199AC}" srcOrd="0" destOrd="0" presId="urn:microsoft.com/office/officeart/2008/layout/HalfCircleOrganizationChart"/>
    <dgm:cxn modelId="{AC1CCC6B-358F-4411-8778-1B5DA98A730F}" type="presParOf" srcId="{B7A2A404-5D29-448A-A1FD-1F97AD9199AC}" destId="{49E94432-A27E-44D1-9ED2-B83A7E4CF7F3}" srcOrd="0" destOrd="0" presId="urn:microsoft.com/office/officeart/2008/layout/HalfCircleOrganizationChart"/>
    <dgm:cxn modelId="{B5499D0E-6C06-4F95-B386-3B5308BCF62E}" type="presParOf" srcId="{B7A2A404-5D29-448A-A1FD-1F97AD9199AC}" destId="{EDE51977-250D-41B1-8290-2D57363EF369}" srcOrd="1" destOrd="0" presId="urn:microsoft.com/office/officeart/2008/layout/HalfCircleOrganizationChart"/>
    <dgm:cxn modelId="{5CB11D09-5F33-49C9-B2BF-3D690916C2A8}" type="presParOf" srcId="{B7A2A404-5D29-448A-A1FD-1F97AD9199AC}" destId="{FF62CE2C-DA70-4D7C-83BC-277F058C7379}" srcOrd="2" destOrd="0" presId="urn:microsoft.com/office/officeart/2008/layout/HalfCircleOrganizationChart"/>
    <dgm:cxn modelId="{D294C4F9-DF0C-4468-9AEA-EDCC8A1D97ED}" type="presParOf" srcId="{B7A2A404-5D29-448A-A1FD-1F97AD9199AC}" destId="{F372E9B2-B534-4587-A17F-A66CEACC67F1}" srcOrd="3" destOrd="0" presId="urn:microsoft.com/office/officeart/2008/layout/HalfCircleOrganizationChart"/>
    <dgm:cxn modelId="{536EB4BD-0CFA-434E-8087-A47E5F076A96}" type="presParOf" srcId="{1F5834A0-AAD4-474A-A473-B32C541AC6F5}" destId="{5141436A-5BD1-4706-A714-69DFBEC2A097}" srcOrd="1" destOrd="0" presId="urn:microsoft.com/office/officeart/2008/layout/HalfCircleOrganizationChart"/>
    <dgm:cxn modelId="{A8C55164-87CF-4B4A-B0A3-C27485621226}" type="presParOf" srcId="{5141436A-5BD1-4706-A714-69DFBEC2A097}" destId="{1BB53958-A145-4BD6-92D8-6F6D5DCE7EF2}" srcOrd="0" destOrd="0" presId="urn:microsoft.com/office/officeart/2008/layout/HalfCircleOrganizationChart"/>
    <dgm:cxn modelId="{06708CE2-9238-4FF0-8E24-B98ABC62516F}" type="presParOf" srcId="{5141436A-5BD1-4706-A714-69DFBEC2A097}" destId="{ECFA4F7F-3475-4E7C-82E9-96F49C4E4413}" srcOrd="1" destOrd="0" presId="urn:microsoft.com/office/officeart/2008/layout/HalfCircleOrganizationChart"/>
    <dgm:cxn modelId="{F64C3E2F-BB97-4755-B6BC-4512040BC61A}" type="presParOf" srcId="{ECFA4F7F-3475-4E7C-82E9-96F49C4E4413}" destId="{73706869-6E0A-4106-AE8D-3145B778F8F7}" srcOrd="0" destOrd="0" presId="urn:microsoft.com/office/officeart/2008/layout/HalfCircleOrganizationChart"/>
    <dgm:cxn modelId="{769990B0-AC85-4761-8526-66F7F32DBD35}" type="presParOf" srcId="{73706869-6E0A-4106-AE8D-3145B778F8F7}" destId="{7C956469-EA75-4FED-96AA-790A86FC511C}" srcOrd="0" destOrd="0" presId="urn:microsoft.com/office/officeart/2008/layout/HalfCircleOrganizationChart"/>
    <dgm:cxn modelId="{FF752A82-F83C-4BEB-87BF-D5375471C23D}" type="presParOf" srcId="{73706869-6E0A-4106-AE8D-3145B778F8F7}" destId="{E93E4568-B462-42DA-A9CE-9800094FB09A}" srcOrd="1" destOrd="0" presId="urn:microsoft.com/office/officeart/2008/layout/HalfCircleOrganizationChart"/>
    <dgm:cxn modelId="{AAA84150-637C-4E14-A6D1-FE77873030B1}" type="presParOf" srcId="{73706869-6E0A-4106-AE8D-3145B778F8F7}" destId="{A736A1EE-CE61-4C62-BCEF-D47DB0A1B5E6}" srcOrd="2" destOrd="0" presId="urn:microsoft.com/office/officeart/2008/layout/HalfCircleOrganizationChart"/>
    <dgm:cxn modelId="{802C893F-9628-4329-8FF3-E1E65988C715}" type="presParOf" srcId="{73706869-6E0A-4106-AE8D-3145B778F8F7}" destId="{F8EA5002-7E35-47F1-9246-B3E602C11017}" srcOrd="3" destOrd="0" presId="urn:microsoft.com/office/officeart/2008/layout/HalfCircleOrganizationChart"/>
    <dgm:cxn modelId="{96499DDF-4EDC-4D46-8C14-9126D358E87C}" type="presParOf" srcId="{ECFA4F7F-3475-4E7C-82E9-96F49C4E4413}" destId="{327E6A52-9E71-4626-B4AE-C26F3EB1AE52}" srcOrd="1" destOrd="0" presId="urn:microsoft.com/office/officeart/2008/layout/HalfCircleOrganizationChart"/>
    <dgm:cxn modelId="{3AE39405-603B-4974-8C90-64257C5A2EF8}" type="presParOf" srcId="{ECFA4F7F-3475-4E7C-82E9-96F49C4E4413}" destId="{3A09CB00-FF9F-440B-87A8-98C7D74C52CB}" srcOrd="2" destOrd="0" presId="urn:microsoft.com/office/officeart/2008/layout/HalfCircleOrganizationChart"/>
    <dgm:cxn modelId="{09242C90-34FA-40FF-B0E9-05202C80184F}" type="presParOf" srcId="{5141436A-5BD1-4706-A714-69DFBEC2A097}" destId="{0C85BB36-F5FD-4F2B-B5DC-5E593FC1EBE9}" srcOrd="2" destOrd="0" presId="urn:microsoft.com/office/officeart/2008/layout/HalfCircleOrganizationChart"/>
    <dgm:cxn modelId="{0E1A8C5B-0890-420B-B27C-D0896B585E87}" type="presParOf" srcId="{5141436A-5BD1-4706-A714-69DFBEC2A097}" destId="{C83F2EF4-4859-4601-BD66-E7D1CD8353D4}" srcOrd="3" destOrd="0" presId="urn:microsoft.com/office/officeart/2008/layout/HalfCircleOrganizationChart"/>
    <dgm:cxn modelId="{ED765F51-2476-4F13-9DC5-00F486D793A8}" type="presParOf" srcId="{C83F2EF4-4859-4601-BD66-E7D1CD8353D4}" destId="{F2EE78D0-9EAC-43DD-9FA1-8C4380370AB1}" srcOrd="0" destOrd="0" presId="urn:microsoft.com/office/officeart/2008/layout/HalfCircleOrganizationChart"/>
    <dgm:cxn modelId="{054413D0-E427-4B30-9758-F3A62079081D}" type="presParOf" srcId="{F2EE78D0-9EAC-43DD-9FA1-8C4380370AB1}" destId="{BF023C7A-4493-462A-B277-A5EB59CCF011}" srcOrd="0" destOrd="0" presId="urn:microsoft.com/office/officeart/2008/layout/HalfCircleOrganizationChart"/>
    <dgm:cxn modelId="{46FEB845-A840-4F53-8BED-33E81C169745}" type="presParOf" srcId="{F2EE78D0-9EAC-43DD-9FA1-8C4380370AB1}" destId="{120F08D7-EE77-49A0-A4AB-16C9B24865EF}" srcOrd="1" destOrd="0" presId="urn:microsoft.com/office/officeart/2008/layout/HalfCircleOrganizationChart"/>
    <dgm:cxn modelId="{EC45E89C-C517-4795-AE59-37202D4745E7}" type="presParOf" srcId="{F2EE78D0-9EAC-43DD-9FA1-8C4380370AB1}" destId="{E4C22980-4B8A-41BF-8876-8DC6015C9866}" srcOrd="2" destOrd="0" presId="urn:microsoft.com/office/officeart/2008/layout/HalfCircleOrganizationChart"/>
    <dgm:cxn modelId="{61848822-8C12-45E1-A227-E6D125E502EC}" type="presParOf" srcId="{F2EE78D0-9EAC-43DD-9FA1-8C4380370AB1}" destId="{5F281119-7D3B-4550-A1D6-0B1AFB15B8EB}" srcOrd="3" destOrd="0" presId="urn:microsoft.com/office/officeart/2008/layout/HalfCircleOrganizationChart"/>
    <dgm:cxn modelId="{9A77DA9E-A7FB-408E-B4DC-82761456D135}" type="presParOf" srcId="{C83F2EF4-4859-4601-BD66-E7D1CD8353D4}" destId="{C93823AB-91A4-43D5-B8D9-99FADB33D2C1}" srcOrd="1" destOrd="0" presId="urn:microsoft.com/office/officeart/2008/layout/HalfCircleOrganizationChart"/>
    <dgm:cxn modelId="{FF4BD635-3923-4C7B-A743-6929758E39B6}" type="presParOf" srcId="{C83F2EF4-4859-4601-BD66-E7D1CD8353D4}" destId="{AC973CA2-0B0C-4E23-A657-083E649C91BC}" srcOrd="2" destOrd="0" presId="urn:microsoft.com/office/officeart/2008/layout/HalfCircleOrganizationChart"/>
    <dgm:cxn modelId="{0BD24DBF-7BA1-452A-A653-0BE4A503BED0}" type="presParOf" srcId="{5141436A-5BD1-4706-A714-69DFBEC2A097}" destId="{BEF1B4CC-5F50-4C73-98B6-FB8E93C4B5AC}" srcOrd="4" destOrd="0" presId="urn:microsoft.com/office/officeart/2008/layout/HalfCircleOrganizationChart"/>
    <dgm:cxn modelId="{AA3F619E-CE0B-40A6-A7CA-77AC8433E823}" type="presParOf" srcId="{5141436A-5BD1-4706-A714-69DFBEC2A097}" destId="{FC1A0204-3DE0-4550-B341-61BA1AF63342}" srcOrd="5" destOrd="0" presId="urn:microsoft.com/office/officeart/2008/layout/HalfCircleOrganizationChart"/>
    <dgm:cxn modelId="{1C1394A1-6505-43B5-9DE8-123A79134714}" type="presParOf" srcId="{FC1A0204-3DE0-4550-B341-61BA1AF63342}" destId="{ABA2C2FF-97F4-49A3-A660-18EA4B6815DB}" srcOrd="0" destOrd="0" presId="urn:microsoft.com/office/officeart/2008/layout/HalfCircleOrganizationChart"/>
    <dgm:cxn modelId="{2A7E6F25-7247-4693-A3EB-D5E031A16D35}" type="presParOf" srcId="{ABA2C2FF-97F4-49A3-A660-18EA4B6815DB}" destId="{6DA176E4-7ECF-44C6-A06D-543AB7DBD6F4}" srcOrd="0" destOrd="0" presId="urn:microsoft.com/office/officeart/2008/layout/HalfCircleOrganizationChart"/>
    <dgm:cxn modelId="{9DF593B9-FF8E-48D9-9985-682849F90037}" type="presParOf" srcId="{ABA2C2FF-97F4-49A3-A660-18EA4B6815DB}" destId="{765D92F6-9FDD-40AA-890F-D484B9D62A28}" srcOrd="1" destOrd="0" presId="urn:microsoft.com/office/officeart/2008/layout/HalfCircleOrganizationChart"/>
    <dgm:cxn modelId="{731F8435-3162-4B70-8B63-636EB32FF629}" type="presParOf" srcId="{ABA2C2FF-97F4-49A3-A660-18EA4B6815DB}" destId="{9ECC9650-A52A-4122-94B7-659268E0DDF9}" srcOrd="2" destOrd="0" presId="urn:microsoft.com/office/officeart/2008/layout/HalfCircleOrganizationChart"/>
    <dgm:cxn modelId="{DBA5F0D1-DCE2-4DC7-9007-587ADE236F04}" type="presParOf" srcId="{ABA2C2FF-97F4-49A3-A660-18EA4B6815DB}" destId="{19E19BC7-6172-4B08-854E-80418AC6BD66}" srcOrd="3" destOrd="0" presId="urn:microsoft.com/office/officeart/2008/layout/HalfCircleOrganizationChart"/>
    <dgm:cxn modelId="{E846BF72-CAE1-45A1-A75D-03738F5EE9BA}" type="presParOf" srcId="{FC1A0204-3DE0-4550-B341-61BA1AF63342}" destId="{525A4488-4FBF-4E92-BCEE-7593AF79E21E}" srcOrd="1" destOrd="0" presId="urn:microsoft.com/office/officeart/2008/layout/HalfCircleOrganizationChart"/>
    <dgm:cxn modelId="{29921659-130A-4E29-B2DC-04D4D89A1059}" type="presParOf" srcId="{FC1A0204-3DE0-4550-B341-61BA1AF63342}" destId="{073B2FDC-80EA-469E-A6BE-60DCCC1A6AA2}" srcOrd="2" destOrd="0" presId="urn:microsoft.com/office/officeart/2008/layout/HalfCircleOrganizationChart"/>
    <dgm:cxn modelId="{AD3CF851-4C5B-463D-B827-1770A8061D15}" type="presParOf" srcId="{1F5834A0-AAD4-474A-A473-B32C541AC6F5}" destId="{6A85D330-BEFF-41C9-8433-6E4EFBF6A13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4DD691-501B-40FF-B6BD-96D2BFEBA958}" type="doc">
      <dgm:prSet loTypeId="urn:microsoft.com/office/officeart/2005/8/layout/hierarchy2" loCatId="hierarchy" qsTypeId="urn:microsoft.com/office/officeart/2005/8/quickstyle/3d2" qsCatId="3D" csTypeId="urn:microsoft.com/office/officeart/2005/8/colors/accent2_2" csCatId="accent2" phldr="1"/>
      <dgm:spPr/>
      <dgm:t>
        <a:bodyPr/>
        <a:lstStyle/>
        <a:p>
          <a:endParaRPr lang="en-US"/>
        </a:p>
      </dgm:t>
    </dgm:pt>
    <dgm:pt modelId="{10310E57-E058-4E50-A608-D6ED933A18C4}">
      <dgm:prSet phldrT="[Text]" custT="1"/>
      <dgm:spPr/>
      <dgm:t>
        <a:bodyPr/>
        <a:lstStyle/>
        <a:p>
          <a:r>
            <a:rPr lang="fa-IR" sz="1800">
              <a:solidFill>
                <a:schemeClr val="tx1"/>
              </a:solidFill>
              <a:cs typeface="B Homa" pitchFamily="2" charset="-78"/>
            </a:rPr>
            <a:t>حسابهای موقت</a:t>
          </a:r>
          <a:endParaRPr lang="en-US" sz="1800" dirty="0">
            <a:solidFill>
              <a:schemeClr val="tx1"/>
            </a:solidFill>
            <a:cs typeface="B Homa" pitchFamily="2" charset="-78"/>
          </a:endParaRPr>
        </a:p>
      </dgm:t>
    </dgm:pt>
    <dgm:pt modelId="{B44A9EF1-7DAF-488E-945F-5D818FC55AA2}" type="parTrans" cxnId="{0F5E87CC-871D-46DC-A042-7B7E2AA1509B}">
      <dgm:prSet/>
      <dgm:spPr/>
      <dgm:t>
        <a:bodyPr/>
        <a:lstStyle/>
        <a:p>
          <a:endParaRPr lang="en-US" sz="1400"/>
        </a:p>
      </dgm:t>
    </dgm:pt>
    <dgm:pt modelId="{B0598C6F-B001-4D2E-BB61-1D75F69E2F1A}" type="sibTrans" cxnId="{0F5E87CC-871D-46DC-A042-7B7E2AA1509B}">
      <dgm:prSet/>
      <dgm:spPr/>
      <dgm:t>
        <a:bodyPr/>
        <a:lstStyle/>
        <a:p>
          <a:endParaRPr lang="en-US" sz="1400"/>
        </a:p>
      </dgm:t>
    </dgm:pt>
    <dgm:pt modelId="{77CE377E-0627-4D49-9D1B-F72E662C569F}">
      <dgm:prSet phldrT="[Text]" custT="1"/>
      <dgm:spPr/>
      <dgm:t>
        <a:bodyPr/>
        <a:lstStyle/>
        <a:p>
          <a:r>
            <a:rPr lang="fa-IR" sz="1800">
              <a:solidFill>
                <a:schemeClr val="tx1"/>
              </a:solidFill>
              <a:cs typeface="B Homa" pitchFamily="2" charset="-78"/>
            </a:rPr>
            <a:t>درآمد</a:t>
          </a:r>
          <a:endParaRPr lang="en-US" sz="1800" dirty="0">
            <a:solidFill>
              <a:schemeClr val="tx1"/>
            </a:solidFill>
            <a:cs typeface="B Homa" pitchFamily="2" charset="-78"/>
          </a:endParaRPr>
        </a:p>
      </dgm:t>
    </dgm:pt>
    <dgm:pt modelId="{05109ECD-9DEC-4E89-9434-84F19DDF2316}" type="parTrans" cxnId="{5375AF30-0647-4F9F-9229-044F6BCEF6C5}">
      <dgm:prSet/>
      <dgm:spPr/>
      <dgm:t>
        <a:bodyPr/>
        <a:lstStyle/>
        <a:p>
          <a:endParaRPr lang="en-US" sz="1400" dirty="0"/>
        </a:p>
      </dgm:t>
    </dgm:pt>
    <dgm:pt modelId="{B4B80B32-5AAA-41A8-A873-EC1FBEB92FCA}" type="sibTrans" cxnId="{5375AF30-0647-4F9F-9229-044F6BCEF6C5}">
      <dgm:prSet/>
      <dgm:spPr/>
      <dgm:t>
        <a:bodyPr/>
        <a:lstStyle/>
        <a:p>
          <a:endParaRPr lang="en-US" sz="1400"/>
        </a:p>
      </dgm:t>
    </dgm:pt>
    <dgm:pt modelId="{C49E9F5E-7399-4FAE-AFA4-7C729C60C9BB}">
      <dgm:prSet phldrT="[Text]" custT="1"/>
      <dgm:spPr/>
      <dgm:t>
        <a:bodyPr/>
        <a:lstStyle/>
        <a:p>
          <a:r>
            <a:rPr lang="fa-IR" sz="1800">
              <a:solidFill>
                <a:schemeClr val="tx1"/>
              </a:solidFill>
              <a:cs typeface="B Homa" pitchFamily="2" charset="-78"/>
            </a:rPr>
            <a:t>هزینه ها</a:t>
          </a:r>
          <a:endParaRPr lang="en-US" sz="1800" dirty="0">
            <a:solidFill>
              <a:schemeClr val="tx1"/>
            </a:solidFill>
            <a:cs typeface="B Homa" pitchFamily="2" charset="-78"/>
          </a:endParaRPr>
        </a:p>
      </dgm:t>
    </dgm:pt>
    <dgm:pt modelId="{C882DE4F-DC92-4B40-AB64-DCBAFA9D1277}" type="parTrans" cxnId="{DE1D4EE8-CCC9-4689-95C7-1C2727E10536}">
      <dgm:prSet/>
      <dgm:spPr/>
      <dgm:t>
        <a:bodyPr/>
        <a:lstStyle/>
        <a:p>
          <a:endParaRPr lang="en-US" sz="1400" dirty="0"/>
        </a:p>
      </dgm:t>
    </dgm:pt>
    <dgm:pt modelId="{1BE8C526-E5B1-49C2-9930-0A834F2A908F}" type="sibTrans" cxnId="{DE1D4EE8-CCC9-4689-95C7-1C2727E10536}">
      <dgm:prSet/>
      <dgm:spPr/>
      <dgm:t>
        <a:bodyPr/>
        <a:lstStyle/>
        <a:p>
          <a:endParaRPr lang="en-US" sz="1400"/>
        </a:p>
      </dgm:t>
    </dgm:pt>
    <dgm:pt modelId="{BF90DC04-7DD0-41C7-9F1A-FC69E3069F67}">
      <dgm:prSet phldrT="[Text]" custT="1"/>
      <dgm:spPr/>
      <dgm:t>
        <a:bodyPr/>
        <a:lstStyle/>
        <a:p>
          <a:r>
            <a:rPr lang="fa-IR" sz="1800">
              <a:solidFill>
                <a:schemeClr val="tx1"/>
              </a:solidFill>
              <a:cs typeface="B Homa" pitchFamily="2" charset="-78"/>
            </a:rPr>
            <a:t>برداشت</a:t>
          </a:r>
          <a:endParaRPr lang="en-US" sz="1800" dirty="0">
            <a:solidFill>
              <a:schemeClr val="tx1"/>
            </a:solidFill>
            <a:cs typeface="B Homa" pitchFamily="2" charset="-78"/>
          </a:endParaRPr>
        </a:p>
      </dgm:t>
    </dgm:pt>
    <dgm:pt modelId="{2037B9A2-0984-4136-9675-A819925CB6AB}" type="parTrans" cxnId="{F6B970F5-A8FC-46F9-92FB-C84438CA6C29}">
      <dgm:prSet/>
      <dgm:spPr/>
      <dgm:t>
        <a:bodyPr/>
        <a:lstStyle/>
        <a:p>
          <a:endParaRPr lang="en-US" sz="1400" dirty="0"/>
        </a:p>
      </dgm:t>
    </dgm:pt>
    <dgm:pt modelId="{2D196951-794C-454F-8405-EDA68CA44600}" type="sibTrans" cxnId="{F6B970F5-A8FC-46F9-92FB-C84438CA6C29}">
      <dgm:prSet/>
      <dgm:spPr/>
      <dgm:t>
        <a:bodyPr/>
        <a:lstStyle/>
        <a:p>
          <a:endParaRPr lang="en-US" sz="1400"/>
        </a:p>
      </dgm:t>
    </dgm:pt>
    <dgm:pt modelId="{CB4845D0-77CE-4AB4-908A-90EE81B1C32B}">
      <dgm:prSet phldrT="[Text]" custT="1"/>
      <dgm:spPr/>
      <dgm:t>
        <a:bodyPr/>
        <a:lstStyle/>
        <a:p>
          <a:r>
            <a:rPr lang="fa-IR" sz="1800">
              <a:solidFill>
                <a:schemeClr val="tx1"/>
              </a:solidFill>
              <a:cs typeface="B Homa" pitchFamily="2" charset="-78"/>
            </a:rPr>
            <a:t>خلاصه سود و زیان</a:t>
          </a:r>
          <a:endParaRPr lang="en-US" sz="1800" dirty="0">
            <a:solidFill>
              <a:schemeClr val="tx1"/>
            </a:solidFill>
            <a:cs typeface="B Homa" pitchFamily="2" charset="-78"/>
          </a:endParaRPr>
        </a:p>
      </dgm:t>
    </dgm:pt>
    <dgm:pt modelId="{8EDD0057-20F9-4767-BE7E-C04B48CD26C0}" type="parTrans" cxnId="{9D2EA5F1-C8FF-4CEB-9AF5-B16D36A00EC3}">
      <dgm:prSet/>
      <dgm:spPr/>
      <dgm:t>
        <a:bodyPr/>
        <a:lstStyle/>
        <a:p>
          <a:endParaRPr lang="en-US" sz="1400" dirty="0"/>
        </a:p>
      </dgm:t>
    </dgm:pt>
    <dgm:pt modelId="{AF9E81E0-3692-4CD9-9F4B-69FF58ABA3A8}" type="sibTrans" cxnId="{9D2EA5F1-C8FF-4CEB-9AF5-B16D36A00EC3}">
      <dgm:prSet/>
      <dgm:spPr/>
      <dgm:t>
        <a:bodyPr/>
        <a:lstStyle/>
        <a:p>
          <a:endParaRPr lang="en-US" sz="1400"/>
        </a:p>
      </dgm:t>
    </dgm:pt>
    <dgm:pt modelId="{7FC71C12-63F1-4D29-A94D-48DF261F74AF}" type="pres">
      <dgm:prSet presAssocID="{8A4DD691-501B-40FF-B6BD-96D2BFEBA958}" presName="diagram" presStyleCnt="0">
        <dgm:presLayoutVars>
          <dgm:chPref val="1"/>
          <dgm:dir val="rev"/>
          <dgm:animOne val="branch"/>
          <dgm:animLvl val="lvl"/>
          <dgm:resizeHandles val="exact"/>
        </dgm:presLayoutVars>
      </dgm:prSet>
      <dgm:spPr/>
    </dgm:pt>
    <dgm:pt modelId="{916BF1A3-4964-4395-B2AE-D2C8FA68ED1F}" type="pres">
      <dgm:prSet presAssocID="{10310E57-E058-4E50-A608-D6ED933A18C4}" presName="root1" presStyleCnt="0"/>
      <dgm:spPr/>
    </dgm:pt>
    <dgm:pt modelId="{83F1DC74-D31C-4AE7-B18D-F6706EE9E2A0}" type="pres">
      <dgm:prSet presAssocID="{10310E57-E058-4E50-A608-D6ED933A18C4}" presName="LevelOneTextNode" presStyleLbl="node0" presStyleIdx="0" presStyleCnt="1">
        <dgm:presLayoutVars>
          <dgm:chPref val="3"/>
        </dgm:presLayoutVars>
      </dgm:prSet>
      <dgm:spPr/>
    </dgm:pt>
    <dgm:pt modelId="{426A2726-F1EA-4265-ABFB-26F84C5179BF}" type="pres">
      <dgm:prSet presAssocID="{10310E57-E058-4E50-A608-D6ED933A18C4}" presName="level2hierChild" presStyleCnt="0"/>
      <dgm:spPr/>
    </dgm:pt>
    <dgm:pt modelId="{D98221EE-1AE4-4DFD-8D00-62A707EFA930}" type="pres">
      <dgm:prSet presAssocID="{05109ECD-9DEC-4E89-9434-84F19DDF2316}" presName="conn2-1" presStyleLbl="parChTrans1D2" presStyleIdx="0" presStyleCnt="4"/>
      <dgm:spPr/>
    </dgm:pt>
    <dgm:pt modelId="{EEEA892F-E735-45D0-90A8-8888525DB90D}" type="pres">
      <dgm:prSet presAssocID="{05109ECD-9DEC-4E89-9434-84F19DDF2316}" presName="connTx" presStyleLbl="parChTrans1D2" presStyleIdx="0" presStyleCnt="4"/>
      <dgm:spPr/>
    </dgm:pt>
    <dgm:pt modelId="{42AAA7E3-5CA1-4739-93A4-1979D78C578E}" type="pres">
      <dgm:prSet presAssocID="{77CE377E-0627-4D49-9D1B-F72E662C569F}" presName="root2" presStyleCnt="0"/>
      <dgm:spPr/>
    </dgm:pt>
    <dgm:pt modelId="{8261A4E9-95EE-4202-911B-700EAE6CBEF3}" type="pres">
      <dgm:prSet presAssocID="{77CE377E-0627-4D49-9D1B-F72E662C569F}" presName="LevelTwoTextNode" presStyleLbl="node2" presStyleIdx="0" presStyleCnt="4">
        <dgm:presLayoutVars>
          <dgm:chPref val="3"/>
        </dgm:presLayoutVars>
      </dgm:prSet>
      <dgm:spPr/>
    </dgm:pt>
    <dgm:pt modelId="{C27F0CF0-C723-4D7A-8CDB-494B313EA91A}" type="pres">
      <dgm:prSet presAssocID="{77CE377E-0627-4D49-9D1B-F72E662C569F}" presName="level3hierChild" presStyleCnt="0"/>
      <dgm:spPr/>
    </dgm:pt>
    <dgm:pt modelId="{3CCAE4B3-BE33-4733-A14B-73E04248AB49}" type="pres">
      <dgm:prSet presAssocID="{C882DE4F-DC92-4B40-AB64-DCBAFA9D1277}" presName="conn2-1" presStyleLbl="parChTrans1D2" presStyleIdx="1" presStyleCnt="4"/>
      <dgm:spPr/>
    </dgm:pt>
    <dgm:pt modelId="{9F769869-B711-4068-B665-8E2537E6D3D8}" type="pres">
      <dgm:prSet presAssocID="{C882DE4F-DC92-4B40-AB64-DCBAFA9D1277}" presName="connTx" presStyleLbl="parChTrans1D2" presStyleIdx="1" presStyleCnt="4"/>
      <dgm:spPr/>
    </dgm:pt>
    <dgm:pt modelId="{4EAF8C2B-D5A1-4B0C-93CA-E4CD0B0E4431}" type="pres">
      <dgm:prSet presAssocID="{C49E9F5E-7399-4FAE-AFA4-7C729C60C9BB}" presName="root2" presStyleCnt="0"/>
      <dgm:spPr/>
    </dgm:pt>
    <dgm:pt modelId="{8A83774C-49CC-41E7-A4D1-D4E0C7FFCDA9}" type="pres">
      <dgm:prSet presAssocID="{C49E9F5E-7399-4FAE-AFA4-7C729C60C9BB}" presName="LevelTwoTextNode" presStyleLbl="node2" presStyleIdx="1" presStyleCnt="4">
        <dgm:presLayoutVars>
          <dgm:chPref val="3"/>
        </dgm:presLayoutVars>
      </dgm:prSet>
      <dgm:spPr/>
    </dgm:pt>
    <dgm:pt modelId="{0C3E95B5-693F-4A6D-91F9-4938F58A2F04}" type="pres">
      <dgm:prSet presAssocID="{C49E9F5E-7399-4FAE-AFA4-7C729C60C9BB}" presName="level3hierChild" presStyleCnt="0"/>
      <dgm:spPr/>
    </dgm:pt>
    <dgm:pt modelId="{9176771F-3320-4224-9582-B8E8E67BD7FE}" type="pres">
      <dgm:prSet presAssocID="{2037B9A2-0984-4136-9675-A819925CB6AB}" presName="conn2-1" presStyleLbl="parChTrans1D2" presStyleIdx="2" presStyleCnt="4"/>
      <dgm:spPr/>
    </dgm:pt>
    <dgm:pt modelId="{318B3201-B990-44D4-8754-F7E69D03F456}" type="pres">
      <dgm:prSet presAssocID="{2037B9A2-0984-4136-9675-A819925CB6AB}" presName="connTx" presStyleLbl="parChTrans1D2" presStyleIdx="2" presStyleCnt="4"/>
      <dgm:spPr/>
    </dgm:pt>
    <dgm:pt modelId="{4ECC6333-3B6A-43ED-BE8D-EE65B5231AB0}" type="pres">
      <dgm:prSet presAssocID="{BF90DC04-7DD0-41C7-9F1A-FC69E3069F67}" presName="root2" presStyleCnt="0"/>
      <dgm:spPr/>
    </dgm:pt>
    <dgm:pt modelId="{0F5D2685-AB1E-41C3-9390-1E2E25A9F382}" type="pres">
      <dgm:prSet presAssocID="{BF90DC04-7DD0-41C7-9F1A-FC69E3069F67}" presName="LevelTwoTextNode" presStyleLbl="node2" presStyleIdx="2" presStyleCnt="4">
        <dgm:presLayoutVars>
          <dgm:chPref val="3"/>
        </dgm:presLayoutVars>
      </dgm:prSet>
      <dgm:spPr/>
    </dgm:pt>
    <dgm:pt modelId="{F2ABD15C-2804-4225-9C60-99E3D39CDE40}" type="pres">
      <dgm:prSet presAssocID="{BF90DC04-7DD0-41C7-9F1A-FC69E3069F67}" presName="level3hierChild" presStyleCnt="0"/>
      <dgm:spPr/>
    </dgm:pt>
    <dgm:pt modelId="{203EAA33-CCB2-4A02-AAB8-DB26696BE3B1}" type="pres">
      <dgm:prSet presAssocID="{8EDD0057-20F9-4767-BE7E-C04B48CD26C0}" presName="conn2-1" presStyleLbl="parChTrans1D2" presStyleIdx="3" presStyleCnt="4"/>
      <dgm:spPr/>
    </dgm:pt>
    <dgm:pt modelId="{D7FB4F0E-1EDE-43AF-8454-F6490EEECF51}" type="pres">
      <dgm:prSet presAssocID="{8EDD0057-20F9-4767-BE7E-C04B48CD26C0}" presName="connTx" presStyleLbl="parChTrans1D2" presStyleIdx="3" presStyleCnt="4"/>
      <dgm:spPr/>
    </dgm:pt>
    <dgm:pt modelId="{438F7248-FBD4-4BF0-9017-90826A0EB80D}" type="pres">
      <dgm:prSet presAssocID="{CB4845D0-77CE-4AB4-908A-90EE81B1C32B}" presName="root2" presStyleCnt="0"/>
      <dgm:spPr/>
    </dgm:pt>
    <dgm:pt modelId="{7515786D-17A1-4368-9A1C-F279AEF7E4C2}" type="pres">
      <dgm:prSet presAssocID="{CB4845D0-77CE-4AB4-908A-90EE81B1C32B}" presName="LevelTwoTextNode" presStyleLbl="node2" presStyleIdx="3" presStyleCnt="4">
        <dgm:presLayoutVars>
          <dgm:chPref val="3"/>
        </dgm:presLayoutVars>
      </dgm:prSet>
      <dgm:spPr/>
    </dgm:pt>
    <dgm:pt modelId="{BD07C2CB-BD78-4FEF-9228-E623E68546C0}" type="pres">
      <dgm:prSet presAssocID="{CB4845D0-77CE-4AB4-908A-90EE81B1C32B}" presName="level3hierChild" presStyleCnt="0"/>
      <dgm:spPr/>
    </dgm:pt>
  </dgm:ptLst>
  <dgm:cxnLst>
    <dgm:cxn modelId="{052A060A-49D9-4686-853B-5069C0FB52FE}" type="presOf" srcId="{8EDD0057-20F9-4767-BE7E-C04B48CD26C0}" destId="{203EAA33-CCB2-4A02-AAB8-DB26696BE3B1}" srcOrd="0" destOrd="0" presId="urn:microsoft.com/office/officeart/2005/8/layout/hierarchy2"/>
    <dgm:cxn modelId="{45FB060B-5B77-4745-8FE8-24E448BD34B5}" type="presOf" srcId="{05109ECD-9DEC-4E89-9434-84F19DDF2316}" destId="{D98221EE-1AE4-4DFD-8D00-62A707EFA930}" srcOrd="0" destOrd="0" presId="urn:microsoft.com/office/officeart/2005/8/layout/hierarchy2"/>
    <dgm:cxn modelId="{75E35E18-AF42-4916-B877-EE8AD1E80DEC}" type="presOf" srcId="{05109ECD-9DEC-4E89-9434-84F19DDF2316}" destId="{EEEA892F-E735-45D0-90A8-8888525DB90D}" srcOrd="1" destOrd="0" presId="urn:microsoft.com/office/officeart/2005/8/layout/hierarchy2"/>
    <dgm:cxn modelId="{EBF13819-8BB8-4258-9055-F35656CE87EF}" type="presOf" srcId="{2037B9A2-0984-4136-9675-A819925CB6AB}" destId="{318B3201-B990-44D4-8754-F7E69D03F456}" srcOrd="1" destOrd="0" presId="urn:microsoft.com/office/officeart/2005/8/layout/hierarchy2"/>
    <dgm:cxn modelId="{5375AF30-0647-4F9F-9229-044F6BCEF6C5}" srcId="{10310E57-E058-4E50-A608-D6ED933A18C4}" destId="{77CE377E-0627-4D49-9D1B-F72E662C569F}" srcOrd="0" destOrd="0" parTransId="{05109ECD-9DEC-4E89-9434-84F19DDF2316}" sibTransId="{B4B80B32-5AAA-41A8-A873-EC1FBEB92FCA}"/>
    <dgm:cxn modelId="{8BB8F734-BA06-4337-9A81-D8361861F039}" type="presOf" srcId="{C49E9F5E-7399-4FAE-AFA4-7C729C60C9BB}" destId="{8A83774C-49CC-41E7-A4D1-D4E0C7FFCDA9}" srcOrd="0" destOrd="0" presId="urn:microsoft.com/office/officeart/2005/8/layout/hierarchy2"/>
    <dgm:cxn modelId="{C634133F-9DA2-42D9-BBFC-60FEC7584D40}" type="presOf" srcId="{8EDD0057-20F9-4767-BE7E-C04B48CD26C0}" destId="{D7FB4F0E-1EDE-43AF-8454-F6490EEECF51}" srcOrd="1" destOrd="0" presId="urn:microsoft.com/office/officeart/2005/8/layout/hierarchy2"/>
    <dgm:cxn modelId="{7EABDF85-6BC3-46C9-848D-7FD9952DE43D}" type="presOf" srcId="{77CE377E-0627-4D49-9D1B-F72E662C569F}" destId="{8261A4E9-95EE-4202-911B-700EAE6CBEF3}" srcOrd="0" destOrd="0" presId="urn:microsoft.com/office/officeart/2005/8/layout/hierarchy2"/>
    <dgm:cxn modelId="{5C82A18C-7F77-4B6F-B800-B014056E141F}" type="presOf" srcId="{BF90DC04-7DD0-41C7-9F1A-FC69E3069F67}" destId="{0F5D2685-AB1E-41C3-9390-1E2E25A9F382}" srcOrd="0" destOrd="0" presId="urn:microsoft.com/office/officeart/2005/8/layout/hierarchy2"/>
    <dgm:cxn modelId="{6867E38F-F922-4433-B186-B0524954D1A0}" type="presOf" srcId="{C882DE4F-DC92-4B40-AB64-DCBAFA9D1277}" destId="{9F769869-B711-4068-B665-8E2537E6D3D8}" srcOrd="1" destOrd="0" presId="urn:microsoft.com/office/officeart/2005/8/layout/hierarchy2"/>
    <dgm:cxn modelId="{253512A1-F64A-42F9-A599-9A1829ADDA07}" type="presOf" srcId="{8A4DD691-501B-40FF-B6BD-96D2BFEBA958}" destId="{7FC71C12-63F1-4D29-A94D-48DF261F74AF}" srcOrd="0" destOrd="0" presId="urn:microsoft.com/office/officeart/2005/8/layout/hierarchy2"/>
    <dgm:cxn modelId="{EAAC09BF-6371-4A8A-A4C2-543ECB28B63D}" type="presOf" srcId="{2037B9A2-0984-4136-9675-A819925CB6AB}" destId="{9176771F-3320-4224-9582-B8E8E67BD7FE}" srcOrd="0" destOrd="0" presId="urn:microsoft.com/office/officeart/2005/8/layout/hierarchy2"/>
    <dgm:cxn modelId="{8C2804C6-57CC-4A49-96C9-1E3C5EA7CEFB}" type="presOf" srcId="{C882DE4F-DC92-4B40-AB64-DCBAFA9D1277}" destId="{3CCAE4B3-BE33-4733-A14B-73E04248AB49}" srcOrd="0" destOrd="0" presId="urn:microsoft.com/office/officeart/2005/8/layout/hierarchy2"/>
    <dgm:cxn modelId="{4F38E0CB-00FA-42CD-BAC5-F04B15D11DFA}" type="presOf" srcId="{CB4845D0-77CE-4AB4-908A-90EE81B1C32B}" destId="{7515786D-17A1-4368-9A1C-F279AEF7E4C2}" srcOrd="0" destOrd="0" presId="urn:microsoft.com/office/officeart/2005/8/layout/hierarchy2"/>
    <dgm:cxn modelId="{0F5E87CC-871D-46DC-A042-7B7E2AA1509B}" srcId="{8A4DD691-501B-40FF-B6BD-96D2BFEBA958}" destId="{10310E57-E058-4E50-A608-D6ED933A18C4}" srcOrd="0" destOrd="0" parTransId="{B44A9EF1-7DAF-488E-945F-5D818FC55AA2}" sibTransId="{B0598C6F-B001-4D2E-BB61-1D75F69E2F1A}"/>
    <dgm:cxn modelId="{505C66E1-389A-4D4B-8747-2BEA3134AF78}" type="presOf" srcId="{10310E57-E058-4E50-A608-D6ED933A18C4}" destId="{83F1DC74-D31C-4AE7-B18D-F6706EE9E2A0}" srcOrd="0" destOrd="0" presId="urn:microsoft.com/office/officeart/2005/8/layout/hierarchy2"/>
    <dgm:cxn modelId="{DE1D4EE8-CCC9-4689-95C7-1C2727E10536}" srcId="{10310E57-E058-4E50-A608-D6ED933A18C4}" destId="{C49E9F5E-7399-4FAE-AFA4-7C729C60C9BB}" srcOrd="1" destOrd="0" parTransId="{C882DE4F-DC92-4B40-AB64-DCBAFA9D1277}" sibTransId="{1BE8C526-E5B1-49C2-9930-0A834F2A908F}"/>
    <dgm:cxn modelId="{9D2EA5F1-C8FF-4CEB-9AF5-B16D36A00EC3}" srcId="{10310E57-E058-4E50-A608-D6ED933A18C4}" destId="{CB4845D0-77CE-4AB4-908A-90EE81B1C32B}" srcOrd="3" destOrd="0" parTransId="{8EDD0057-20F9-4767-BE7E-C04B48CD26C0}" sibTransId="{AF9E81E0-3692-4CD9-9F4B-69FF58ABA3A8}"/>
    <dgm:cxn modelId="{F6B970F5-A8FC-46F9-92FB-C84438CA6C29}" srcId="{10310E57-E058-4E50-A608-D6ED933A18C4}" destId="{BF90DC04-7DD0-41C7-9F1A-FC69E3069F67}" srcOrd="2" destOrd="0" parTransId="{2037B9A2-0984-4136-9675-A819925CB6AB}" sibTransId="{2D196951-794C-454F-8405-EDA68CA44600}"/>
    <dgm:cxn modelId="{14ABA028-0572-4802-A106-B2555DE051C4}" type="presParOf" srcId="{7FC71C12-63F1-4D29-A94D-48DF261F74AF}" destId="{916BF1A3-4964-4395-B2AE-D2C8FA68ED1F}" srcOrd="0" destOrd="0" presId="urn:microsoft.com/office/officeart/2005/8/layout/hierarchy2"/>
    <dgm:cxn modelId="{36E44F0B-C82D-4FC5-98C2-E88DFBF76AAD}" type="presParOf" srcId="{916BF1A3-4964-4395-B2AE-D2C8FA68ED1F}" destId="{83F1DC74-D31C-4AE7-B18D-F6706EE9E2A0}" srcOrd="0" destOrd="0" presId="urn:microsoft.com/office/officeart/2005/8/layout/hierarchy2"/>
    <dgm:cxn modelId="{2138B9C2-54FF-4339-9750-8843D45131E8}" type="presParOf" srcId="{916BF1A3-4964-4395-B2AE-D2C8FA68ED1F}" destId="{426A2726-F1EA-4265-ABFB-26F84C5179BF}" srcOrd="1" destOrd="0" presId="urn:microsoft.com/office/officeart/2005/8/layout/hierarchy2"/>
    <dgm:cxn modelId="{4EC0FB21-E331-42E2-BB05-111E211A691D}" type="presParOf" srcId="{426A2726-F1EA-4265-ABFB-26F84C5179BF}" destId="{D98221EE-1AE4-4DFD-8D00-62A707EFA930}" srcOrd="0" destOrd="0" presId="urn:microsoft.com/office/officeart/2005/8/layout/hierarchy2"/>
    <dgm:cxn modelId="{48C6848C-325D-41DB-B9DD-0C714E34BD2F}" type="presParOf" srcId="{D98221EE-1AE4-4DFD-8D00-62A707EFA930}" destId="{EEEA892F-E735-45D0-90A8-8888525DB90D}" srcOrd="0" destOrd="0" presId="urn:microsoft.com/office/officeart/2005/8/layout/hierarchy2"/>
    <dgm:cxn modelId="{08827686-7E3C-4862-A204-B7F99D2801AB}" type="presParOf" srcId="{426A2726-F1EA-4265-ABFB-26F84C5179BF}" destId="{42AAA7E3-5CA1-4739-93A4-1979D78C578E}" srcOrd="1" destOrd="0" presId="urn:microsoft.com/office/officeart/2005/8/layout/hierarchy2"/>
    <dgm:cxn modelId="{7D55F8DA-36B9-4ECE-8791-12F8135075B4}" type="presParOf" srcId="{42AAA7E3-5CA1-4739-93A4-1979D78C578E}" destId="{8261A4E9-95EE-4202-911B-700EAE6CBEF3}" srcOrd="0" destOrd="0" presId="urn:microsoft.com/office/officeart/2005/8/layout/hierarchy2"/>
    <dgm:cxn modelId="{A4584724-08D1-4BCF-BC87-B338EFA76726}" type="presParOf" srcId="{42AAA7E3-5CA1-4739-93A4-1979D78C578E}" destId="{C27F0CF0-C723-4D7A-8CDB-494B313EA91A}" srcOrd="1" destOrd="0" presId="urn:microsoft.com/office/officeart/2005/8/layout/hierarchy2"/>
    <dgm:cxn modelId="{5ABC763B-7C60-47BB-832D-9712618F5AFA}" type="presParOf" srcId="{426A2726-F1EA-4265-ABFB-26F84C5179BF}" destId="{3CCAE4B3-BE33-4733-A14B-73E04248AB49}" srcOrd="2" destOrd="0" presId="urn:microsoft.com/office/officeart/2005/8/layout/hierarchy2"/>
    <dgm:cxn modelId="{0DEFF8B8-6486-43FD-AF5F-5B8F3512C1E1}" type="presParOf" srcId="{3CCAE4B3-BE33-4733-A14B-73E04248AB49}" destId="{9F769869-B711-4068-B665-8E2537E6D3D8}" srcOrd="0" destOrd="0" presId="urn:microsoft.com/office/officeart/2005/8/layout/hierarchy2"/>
    <dgm:cxn modelId="{B417128E-424C-4AD1-835A-436B5C3F1A01}" type="presParOf" srcId="{426A2726-F1EA-4265-ABFB-26F84C5179BF}" destId="{4EAF8C2B-D5A1-4B0C-93CA-E4CD0B0E4431}" srcOrd="3" destOrd="0" presId="urn:microsoft.com/office/officeart/2005/8/layout/hierarchy2"/>
    <dgm:cxn modelId="{A47FD934-8D29-4AAE-A4A1-980E1325E90A}" type="presParOf" srcId="{4EAF8C2B-D5A1-4B0C-93CA-E4CD0B0E4431}" destId="{8A83774C-49CC-41E7-A4D1-D4E0C7FFCDA9}" srcOrd="0" destOrd="0" presId="urn:microsoft.com/office/officeart/2005/8/layout/hierarchy2"/>
    <dgm:cxn modelId="{EDFCB31A-0C0E-4D28-8A0B-EE35BB165AE0}" type="presParOf" srcId="{4EAF8C2B-D5A1-4B0C-93CA-E4CD0B0E4431}" destId="{0C3E95B5-693F-4A6D-91F9-4938F58A2F04}" srcOrd="1" destOrd="0" presId="urn:microsoft.com/office/officeart/2005/8/layout/hierarchy2"/>
    <dgm:cxn modelId="{5455EC8E-EEF4-43AE-9246-FA3577ABE5AF}" type="presParOf" srcId="{426A2726-F1EA-4265-ABFB-26F84C5179BF}" destId="{9176771F-3320-4224-9582-B8E8E67BD7FE}" srcOrd="4" destOrd="0" presId="urn:microsoft.com/office/officeart/2005/8/layout/hierarchy2"/>
    <dgm:cxn modelId="{63B26C43-ADEB-4443-9A98-2F7BEB21A50A}" type="presParOf" srcId="{9176771F-3320-4224-9582-B8E8E67BD7FE}" destId="{318B3201-B990-44D4-8754-F7E69D03F456}" srcOrd="0" destOrd="0" presId="urn:microsoft.com/office/officeart/2005/8/layout/hierarchy2"/>
    <dgm:cxn modelId="{570FC185-26AC-4C3B-A235-7B70517E844F}" type="presParOf" srcId="{426A2726-F1EA-4265-ABFB-26F84C5179BF}" destId="{4ECC6333-3B6A-43ED-BE8D-EE65B5231AB0}" srcOrd="5" destOrd="0" presId="urn:microsoft.com/office/officeart/2005/8/layout/hierarchy2"/>
    <dgm:cxn modelId="{A4313E93-2545-4F21-AB58-680DF9EBBC78}" type="presParOf" srcId="{4ECC6333-3B6A-43ED-BE8D-EE65B5231AB0}" destId="{0F5D2685-AB1E-41C3-9390-1E2E25A9F382}" srcOrd="0" destOrd="0" presId="urn:microsoft.com/office/officeart/2005/8/layout/hierarchy2"/>
    <dgm:cxn modelId="{69DD84BA-7B32-41C8-9146-AACFB9D9070B}" type="presParOf" srcId="{4ECC6333-3B6A-43ED-BE8D-EE65B5231AB0}" destId="{F2ABD15C-2804-4225-9C60-99E3D39CDE40}" srcOrd="1" destOrd="0" presId="urn:microsoft.com/office/officeart/2005/8/layout/hierarchy2"/>
    <dgm:cxn modelId="{EC015AA0-1A75-4F71-8E0C-51C793B8AD3C}" type="presParOf" srcId="{426A2726-F1EA-4265-ABFB-26F84C5179BF}" destId="{203EAA33-CCB2-4A02-AAB8-DB26696BE3B1}" srcOrd="6" destOrd="0" presId="urn:microsoft.com/office/officeart/2005/8/layout/hierarchy2"/>
    <dgm:cxn modelId="{7E795A3E-CDB5-45DD-8A3B-BD9A96D9B350}" type="presParOf" srcId="{203EAA33-CCB2-4A02-AAB8-DB26696BE3B1}" destId="{D7FB4F0E-1EDE-43AF-8454-F6490EEECF51}" srcOrd="0" destOrd="0" presId="urn:microsoft.com/office/officeart/2005/8/layout/hierarchy2"/>
    <dgm:cxn modelId="{2DDDDFC7-3031-4F8F-AEE8-7EE65C0C87C4}" type="presParOf" srcId="{426A2726-F1EA-4265-ABFB-26F84C5179BF}" destId="{438F7248-FBD4-4BF0-9017-90826A0EB80D}" srcOrd="7" destOrd="0" presId="urn:microsoft.com/office/officeart/2005/8/layout/hierarchy2"/>
    <dgm:cxn modelId="{4295D4F1-A6A6-4BF9-832A-CD43E8B2901C}" type="presParOf" srcId="{438F7248-FBD4-4BF0-9017-90826A0EB80D}" destId="{7515786D-17A1-4368-9A1C-F279AEF7E4C2}" srcOrd="0" destOrd="0" presId="urn:microsoft.com/office/officeart/2005/8/layout/hierarchy2"/>
    <dgm:cxn modelId="{425B9066-E2BF-4055-8D98-21DD06F18F7C}" type="presParOf" srcId="{438F7248-FBD4-4BF0-9017-90826A0EB80D}" destId="{BD07C2CB-BD78-4FEF-9228-E623E68546C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4DD691-501B-40FF-B6BD-96D2BFEBA958}" type="doc">
      <dgm:prSet loTypeId="urn:microsoft.com/office/officeart/2005/8/layout/hierarchy2" loCatId="hierarchy" qsTypeId="urn:microsoft.com/office/officeart/2005/8/quickstyle/3d2" qsCatId="3D" csTypeId="urn:microsoft.com/office/officeart/2005/8/colors/accent2_2" csCatId="accent2" phldr="1"/>
      <dgm:spPr/>
      <dgm:t>
        <a:bodyPr/>
        <a:lstStyle/>
        <a:p>
          <a:endParaRPr lang="en-US"/>
        </a:p>
      </dgm:t>
    </dgm:pt>
    <dgm:pt modelId="{10310E57-E058-4E50-A608-D6ED933A18C4}">
      <dgm:prSet phldrT="[Text]" custT="1"/>
      <dgm:spPr/>
      <dgm:t>
        <a:bodyPr/>
        <a:lstStyle/>
        <a:p>
          <a:r>
            <a:rPr lang="fa-IR" sz="1800" dirty="0">
              <a:solidFill>
                <a:schemeClr val="tx1"/>
              </a:solidFill>
              <a:cs typeface="B Homa" pitchFamily="2" charset="-78"/>
            </a:rPr>
            <a:t>حسابهای دائم</a:t>
          </a:r>
          <a:endParaRPr lang="en-US" sz="1800" dirty="0">
            <a:solidFill>
              <a:schemeClr val="tx1"/>
            </a:solidFill>
            <a:cs typeface="B Homa" pitchFamily="2" charset="-78"/>
          </a:endParaRPr>
        </a:p>
      </dgm:t>
    </dgm:pt>
    <dgm:pt modelId="{B44A9EF1-7DAF-488E-945F-5D818FC55AA2}" type="parTrans" cxnId="{0F5E87CC-871D-46DC-A042-7B7E2AA1509B}">
      <dgm:prSet/>
      <dgm:spPr/>
      <dgm:t>
        <a:bodyPr/>
        <a:lstStyle/>
        <a:p>
          <a:endParaRPr lang="en-US" sz="1400"/>
        </a:p>
      </dgm:t>
    </dgm:pt>
    <dgm:pt modelId="{B0598C6F-B001-4D2E-BB61-1D75F69E2F1A}" type="sibTrans" cxnId="{0F5E87CC-871D-46DC-A042-7B7E2AA1509B}">
      <dgm:prSet/>
      <dgm:spPr/>
      <dgm:t>
        <a:bodyPr/>
        <a:lstStyle/>
        <a:p>
          <a:endParaRPr lang="en-US" sz="1400"/>
        </a:p>
      </dgm:t>
    </dgm:pt>
    <dgm:pt modelId="{77CE377E-0627-4D49-9D1B-F72E662C569F}">
      <dgm:prSet phldrT="[Text]" custT="1"/>
      <dgm:spPr/>
      <dgm:t>
        <a:bodyPr/>
        <a:lstStyle/>
        <a:p>
          <a:r>
            <a:rPr lang="fa-IR" sz="1800" dirty="0">
              <a:solidFill>
                <a:schemeClr val="tx1"/>
              </a:solidFill>
              <a:cs typeface="B Homa" pitchFamily="2" charset="-78"/>
            </a:rPr>
            <a:t>کلیه داراییها</a:t>
          </a:r>
          <a:endParaRPr lang="en-US" sz="1800" dirty="0">
            <a:solidFill>
              <a:schemeClr val="tx1"/>
            </a:solidFill>
            <a:cs typeface="B Homa" pitchFamily="2" charset="-78"/>
          </a:endParaRPr>
        </a:p>
      </dgm:t>
    </dgm:pt>
    <dgm:pt modelId="{05109ECD-9DEC-4E89-9434-84F19DDF2316}" type="parTrans" cxnId="{5375AF30-0647-4F9F-9229-044F6BCEF6C5}">
      <dgm:prSet/>
      <dgm:spPr/>
      <dgm:t>
        <a:bodyPr/>
        <a:lstStyle/>
        <a:p>
          <a:endParaRPr lang="en-US" sz="1400" dirty="0"/>
        </a:p>
      </dgm:t>
    </dgm:pt>
    <dgm:pt modelId="{B4B80B32-5AAA-41A8-A873-EC1FBEB92FCA}" type="sibTrans" cxnId="{5375AF30-0647-4F9F-9229-044F6BCEF6C5}">
      <dgm:prSet/>
      <dgm:spPr/>
      <dgm:t>
        <a:bodyPr/>
        <a:lstStyle/>
        <a:p>
          <a:endParaRPr lang="en-US" sz="1400"/>
        </a:p>
      </dgm:t>
    </dgm:pt>
    <dgm:pt modelId="{C49E9F5E-7399-4FAE-AFA4-7C729C60C9BB}">
      <dgm:prSet phldrT="[Text]" custT="1"/>
      <dgm:spPr/>
      <dgm:t>
        <a:bodyPr/>
        <a:lstStyle/>
        <a:p>
          <a:r>
            <a:rPr lang="fa-IR" sz="1800" dirty="0">
              <a:solidFill>
                <a:schemeClr val="tx1"/>
              </a:solidFill>
              <a:cs typeface="B Homa" pitchFamily="2" charset="-78"/>
            </a:rPr>
            <a:t>کلیه بدهی ها</a:t>
          </a:r>
          <a:endParaRPr lang="en-US" sz="1800" dirty="0">
            <a:solidFill>
              <a:schemeClr val="tx1"/>
            </a:solidFill>
            <a:cs typeface="B Homa" pitchFamily="2" charset="-78"/>
          </a:endParaRPr>
        </a:p>
      </dgm:t>
    </dgm:pt>
    <dgm:pt modelId="{C882DE4F-DC92-4B40-AB64-DCBAFA9D1277}" type="parTrans" cxnId="{DE1D4EE8-CCC9-4689-95C7-1C2727E10536}">
      <dgm:prSet/>
      <dgm:spPr/>
      <dgm:t>
        <a:bodyPr/>
        <a:lstStyle/>
        <a:p>
          <a:endParaRPr lang="en-US" sz="1400" dirty="0"/>
        </a:p>
      </dgm:t>
    </dgm:pt>
    <dgm:pt modelId="{1BE8C526-E5B1-49C2-9930-0A834F2A908F}" type="sibTrans" cxnId="{DE1D4EE8-CCC9-4689-95C7-1C2727E10536}">
      <dgm:prSet/>
      <dgm:spPr/>
      <dgm:t>
        <a:bodyPr/>
        <a:lstStyle/>
        <a:p>
          <a:endParaRPr lang="en-US" sz="1400"/>
        </a:p>
      </dgm:t>
    </dgm:pt>
    <dgm:pt modelId="{CB4845D0-77CE-4AB4-908A-90EE81B1C32B}">
      <dgm:prSet phldrT="[Text]" custT="1"/>
      <dgm:spPr/>
      <dgm:t>
        <a:bodyPr/>
        <a:lstStyle/>
        <a:p>
          <a:r>
            <a:rPr lang="fa-IR" sz="1800" dirty="0">
              <a:solidFill>
                <a:schemeClr val="tx1"/>
              </a:solidFill>
              <a:cs typeface="B Homa" pitchFamily="2" charset="-78"/>
            </a:rPr>
            <a:t>سرمایه</a:t>
          </a:r>
          <a:endParaRPr lang="en-US" sz="1800" dirty="0">
            <a:solidFill>
              <a:schemeClr val="tx1"/>
            </a:solidFill>
            <a:cs typeface="B Homa" pitchFamily="2" charset="-78"/>
          </a:endParaRPr>
        </a:p>
      </dgm:t>
    </dgm:pt>
    <dgm:pt modelId="{8EDD0057-20F9-4767-BE7E-C04B48CD26C0}" type="parTrans" cxnId="{9D2EA5F1-C8FF-4CEB-9AF5-B16D36A00EC3}">
      <dgm:prSet/>
      <dgm:spPr/>
      <dgm:t>
        <a:bodyPr/>
        <a:lstStyle/>
        <a:p>
          <a:endParaRPr lang="en-US" sz="1400" dirty="0"/>
        </a:p>
      </dgm:t>
    </dgm:pt>
    <dgm:pt modelId="{AF9E81E0-3692-4CD9-9F4B-69FF58ABA3A8}" type="sibTrans" cxnId="{9D2EA5F1-C8FF-4CEB-9AF5-B16D36A00EC3}">
      <dgm:prSet/>
      <dgm:spPr/>
      <dgm:t>
        <a:bodyPr/>
        <a:lstStyle/>
        <a:p>
          <a:endParaRPr lang="en-US" sz="1400"/>
        </a:p>
      </dgm:t>
    </dgm:pt>
    <dgm:pt modelId="{7FC71C12-63F1-4D29-A94D-48DF261F74AF}" type="pres">
      <dgm:prSet presAssocID="{8A4DD691-501B-40FF-B6BD-96D2BFEBA958}" presName="diagram" presStyleCnt="0">
        <dgm:presLayoutVars>
          <dgm:chPref val="1"/>
          <dgm:dir val="rev"/>
          <dgm:animOne val="branch"/>
          <dgm:animLvl val="lvl"/>
          <dgm:resizeHandles val="exact"/>
        </dgm:presLayoutVars>
      </dgm:prSet>
      <dgm:spPr/>
    </dgm:pt>
    <dgm:pt modelId="{916BF1A3-4964-4395-B2AE-D2C8FA68ED1F}" type="pres">
      <dgm:prSet presAssocID="{10310E57-E058-4E50-A608-D6ED933A18C4}" presName="root1" presStyleCnt="0"/>
      <dgm:spPr/>
    </dgm:pt>
    <dgm:pt modelId="{83F1DC74-D31C-4AE7-B18D-F6706EE9E2A0}" type="pres">
      <dgm:prSet presAssocID="{10310E57-E058-4E50-A608-D6ED933A18C4}" presName="LevelOneTextNode" presStyleLbl="node0" presStyleIdx="0" presStyleCnt="1">
        <dgm:presLayoutVars>
          <dgm:chPref val="3"/>
        </dgm:presLayoutVars>
      </dgm:prSet>
      <dgm:spPr/>
    </dgm:pt>
    <dgm:pt modelId="{426A2726-F1EA-4265-ABFB-26F84C5179BF}" type="pres">
      <dgm:prSet presAssocID="{10310E57-E058-4E50-A608-D6ED933A18C4}" presName="level2hierChild" presStyleCnt="0"/>
      <dgm:spPr/>
    </dgm:pt>
    <dgm:pt modelId="{D98221EE-1AE4-4DFD-8D00-62A707EFA930}" type="pres">
      <dgm:prSet presAssocID="{05109ECD-9DEC-4E89-9434-84F19DDF2316}" presName="conn2-1" presStyleLbl="parChTrans1D2" presStyleIdx="0" presStyleCnt="3"/>
      <dgm:spPr/>
    </dgm:pt>
    <dgm:pt modelId="{EEEA892F-E735-45D0-90A8-8888525DB90D}" type="pres">
      <dgm:prSet presAssocID="{05109ECD-9DEC-4E89-9434-84F19DDF2316}" presName="connTx" presStyleLbl="parChTrans1D2" presStyleIdx="0" presStyleCnt="3"/>
      <dgm:spPr/>
    </dgm:pt>
    <dgm:pt modelId="{42AAA7E3-5CA1-4739-93A4-1979D78C578E}" type="pres">
      <dgm:prSet presAssocID="{77CE377E-0627-4D49-9D1B-F72E662C569F}" presName="root2" presStyleCnt="0"/>
      <dgm:spPr/>
    </dgm:pt>
    <dgm:pt modelId="{8261A4E9-95EE-4202-911B-700EAE6CBEF3}" type="pres">
      <dgm:prSet presAssocID="{77CE377E-0627-4D49-9D1B-F72E662C569F}" presName="LevelTwoTextNode" presStyleLbl="node2" presStyleIdx="0" presStyleCnt="3">
        <dgm:presLayoutVars>
          <dgm:chPref val="3"/>
        </dgm:presLayoutVars>
      </dgm:prSet>
      <dgm:spPr/>
    </dgm:pt>
    <dgm:pt modelId="{C27F0CF0-C723-4D7A-8CDB-494B313EA91A}" type="pres">
      <dgm:prSet presAssocID="{77CE377E-0627-4D49-9D1B-F72E662C569F}" presName="level3hierChild" presStyleCnt="0"/>
      <dgm:spPr/>
    </dgm:pt>
    <dgm:pt modelId="{3CCAE4B3-BE33-4733-A14B-73E04248AB49}" type="pres">
      <dgm:prSet presAssocID="{C882DE4F-DC92-4B40-AB64-DCBAFA9D1277}" presName="conn2-1" presStyleLbl="parChTrans1D2" presStyleIdx="1" presStyleCnt="3"/>
      <dgm:spPr/>
    </dgm:pt>
    <dgm:pt modelId="{9F769869-B711-4068-B665-8E2537E6D3D8}" type="pres">
      <dgm:prSet presAssocID="{C882DE4F-DC92-4B40-AB64-DCBAFA9D1277}" presName="connTx" presStyleLbl="parChTrans1D2" presStyleIdx="1" presStyleCnt="3"/>
      <dgm:spPr/>
    </dgm:pt>
    <dgm:pt modelId="{4EAF8C2B-D5A1-4B0C-93CA-E4CD0B0E4431}" type="pres">
      <dgm:prSet presAssocID="{C49E9F5E-7399-4FAE-AFA4-7C729C60C9BB}" presName="root2" presStyleCnt="0"/>
      <dgm:spPr/>
    </dgm:pt>
    <dgm:pt modelId="{8A83774C-49CC-41E7-A4D1-D4E0C7FFCDA9}" type="pres">
      <dgm:prSet presAssocID="{C49E9F5E-7399-4FAE-AFA4-7C729C60C9BB}" presName="LevelTwoTextNode" presStyleLbl="node2" presStyleIdx="1" presStyleCnt="3">
        <dgm:presLayoutVars>
          <dgm:chPref val="3"/>
        </dgm:presLayoutVars>
      </dgm:prSet>
      <dgm:spPr/>
    </dgm:pt>
    <dgm:pt modelId="{0C3E95B5-693F-4A6D-91F9-4938F58A2F04}" type="pres">
      <dgm:prSet presAssocID="{C49E9F5E-7399-4FAE-AFA4-7C729C60C9BB}" presName="level3hierChild" presStyleCnt="0"/>
      <dgm:spPr/>
    </dgm:pt>
    <dgm:pt modelId="{203EAA33-CCB2-4A02-AAB8-DB26696BE3B1}" type="pres">
      <dgm:prSet presAssocID="{8EDD0057-20F9-4767-BE7E-C04B48CD26C0}" presName="conn2-1" presStyleLbl="parChTrans1D2" presStyleIdx="2" presStyleCnt="3"/>
      <dgm:spPr/>
    </dgm:pt>
    <dgm:pt modelId="{D7FB4F0E-1EDE-43AF-8454-F6490EEECF51}" type="pres">
      <dgm:prSet presAssocID="{8EDD0057-20F9-4767-BE7E-C04B48CD26C0}" presName="connTx" presStyleLbl="parChTrans1D2" presStyleIdx="2" presStyleCnt="3"/>
      <dgm:spPr/>
    </dgm:pt>
    <dgm:pt modelId="{438F7248-FBD4-4BF0-9017-90826A0EB80D}" type="pres">
      <dgm:prSet presAssocID="{CB4845D0-77CE-4AB4-908A-90EE81B1C32B}" presName="root2" presStyleCnt="0"/>
      <dgm:spPr/>
    </dgm:pt>
    <dgm:pt modelId="{7515786D-17A1-4368-9A1C-F279AEF7E4C2}" type="pres">
      <dgm:prSet presAssocID="{CB4845D0-77CE-4AB4-908A-90EE81B1C32B}" presName="LevelTwoTextNode" presStyleLbl="node2" presStyleIdx="2" presStyleCnt="3">
        <dgm:presLayoutVars>
          <dgm:chPref val="3"/>
        </dgm:presLayoutVars>
      </dgm:prSet>
      <dgm:spPr/>
    </dgm:pt>
    <dgm:pt modelId="{BD07C2CB-BD78-4FEF-9228-E623E68546C0}" type="pres">
      <dgm:prSet presAssocID="{CB4845D0-77CE-4AB4-908A-90EE81B1C32B}" presName="level3hierChild" presStyleCnt="0"/>
      <dgm:spPr/>
    </dgm:pt>
  </dgm:ptLst>
  <dgm:cxnLst>
    <dgm:cxn modelId="{3F09A705-185D-4055-BBF3-CF9D7BF79041}" type="presOf" srcId="{05109ECD-9DEC-4E89-9434-84F19DDF2316}" destId="{D98221EE-1AE4-4DFD-8D00-62A707EFA930}" srcOrd="0" destOrd="0" presId="urn:microsoft.com/office/officeart/2005/8/layout/hierarchy2"/>
    <dgm:cxn modelId="{5375AF30-0647-4F9F-9229-044F6BCEF6C5}" srcId="{10310E57-E058-4E50-A608-D6ED933A18C4}" destId="{77CE377E-0627-4D49-9D1B-F72E662C569F}" srcOrd="0" destOrd="0" parTransId="{05109ECD-9DEC-4E89-9434-84F19DDF2316}" sibTransId="{B4B80B32-5AAA-41A8-A873-EC1FBEB92FCA}"/>
    <dgm:cxn modelId="{2679473E-BA93-4170-A059-FD8E13250CE3}" type="presOf" srcId="{C882DE4F-DC92-4B40-AB64-DCBAFA9D1277}" destId="{3CCAE4B3-BE33-4733-A14B-73E04248AB49}" srcOrd="0" destOrd="0" presId="urn:microsoft.com/office/officeart/2005/8/layout/hierarchy2"/>
    <dgm:cxn modelId="{1A30163F-9987-4523-ABB8-8DEEB7C09358}" type="presOf" srcId="{8EDD0057-20F9-4767-BE7E-C04B48CD26C0}" destId="{D7FB4F0E-1EDE-43AF-8454-F6490EEECF51}" srcOrd="1" destOrd="0" presId="urn:microsoft.com/office/officeart/2005/8/layout/hierarchy2"/>
    <dgm:cxn modelId="{208E9650-36EA-485A-9FB4-ED710A462CDA}" type="presOf" srcId="{C882DE4F-DC92-4B40-AB64-DCBAFA9D1277}" destId="{9F769869-B711-4068-B665-8E2537E6D3D8}" srcOrd="1" destOrd="0" presId="urn:microsoft.com/office/officeart/2005/8/layout/hierarchy2"/>
    <dgm:cxn modelId="{55381975-5E6C-45D1-80B7-94535B629DE6}" type="presOf" srcId="{8EDD0057-20F9-4767-BE7E-C04B48CD26C0}" destId="{203EAA33-CCB2-4A02-AAB8-DB26696BE3B1}" srcOrd="0" destOrd="0" presId="urn:microsoft.com/office/officeart/2005/8/layout/hierarchy2"/>
    <dgm:cxn modelId="{A5013E78-AA7E-456E-9980-83C0CA1E2A5D}" type="presOf" srcId="{10310E57-E058-4E50-A608-D6ED933A18C4}" destId="{83F1DC74-D31C-4AE7-B18D-F6706EE9E2A0}" srcOrd="0" destOrd="0" presId="urn:microsoft.com/office/officeart/2005/8/layout/hierarchy2"/>
    <dgm:cxn modelId="{A56AE99F-0225-4E08-AF9A-AD7DB74726D6}" type="presOf" srcId="{C49E9F5E-7399-4FAE-AFA4-7C729C60C9BB}" destId="{8A83774C-49CC-41E7-A4D1-D4E0C7FFCDA9}" srcOrd="0" destOrd="0" presId="urn:microsoft.com/office/officeart/2005/8/layout/hierarchy2"/>
    <dgm:cxn modelId="{A03087B9-0FC3-4AC5-BFD5-6DFA0D43B9C1}" type="presOf" srcId="{77CE377E-0627-4D49-9D1B-F72E662C569F}" destId="{8261A4E9-95EE-4202-911B-700EAE6CBEF3}" srcOrd="0" destOrd="0" presId="urn:microsoft.com/office/officeart/2005/8/layout/hierarchy2"/>
    <dgm:cxn modelId="{4F20B4C6-8258-4844-9485-0BDD68857E53}" type="presOf" srcId="{8A4DD691-501B-40FF-B6BD-96D2BFEBA958}" destId="{7FC71C12-63F1-4D29-A94D-48DF261F74AF}" srcOrd="0" destOrd="0" presId="urn:microsoft.com/office/officeart/2005/8/layout/hierarchy2"/>
    <dgm:cxn modelId="{0F5E87CC-871D-46DC-A042-7B7E2AA1509B}" srcId="{8A4DD691-501B-40FF-B6BD-96D2BFEBA958}" destId="{10310E57-E058-4E50-A608-D6ED933A18C4}" srcOrd="0" destOrd="0" parTransId="{B44A9EF1-7DAF-488E-945F-5D818FC55AA2}" sibTransId="{B0598C6F-B001-4D2E-BB61-1D75F69E2F1A}"/>
    <dgm:cxn modelId="{595924CE-2C59-47E0-9A6D-684D0D2A4CA6}" type="presOf" srcId="{CB4845D0-77CE-4AB4-908A-90EE81B1C32B}" destId="{7515786D-17A1-4368-9A1C-F279AEF7E4C2}" srcOrd="0" destOrd="0" presId="urn:microsoft.com/office/officeart/2005/8/layout/hierarchy2"/>
    <dgm:cxn modelId="{DE1D4EE8-CCC9-4689-95C7-1C2727E10536}" srcId="{10310E57-E058-4E50-A608-D6ED933A18C4}" destId="{C49E9F5E-7399-4FAE-AFA4-7C729C60C9BB}" srcOrd="1" destOrd="0" parTransId="{C882DE4F-DC92-4B40-AB64-DCBAFA9D1277}" sibTransId="{1BE8C526-E5B1-49C2-9930-0A834F2A908F}"/>
    <dgm:cxn modelId="{9D2EA5F1-C8FF-4CEB-9AF5-B16D36A00EC3}" srcId="{10310E57-E058-4E50-A608-D6ED933A18C4}" destId="{CB4845D0-77CE-4AB4-908A-90EE81B1C32B}" srcOrd="2" destOrd="0" parTransId="{8EDD0057-20F9-4767-BE7E-C04B48CD26C0}" sibTransId="{AF9E81E0-3692-4CD9-9F4B-69FF58ABA3A8}"/>
    <dgm:cxn modelId="{AC7DC0F6-9EBB-4E0A-AB9E-29CAAA3B9448}" type="presOf" srcId="{05109ECD-9DEC-4E89-9434-84F19DDF2316}" destId="{EEEA892F-E735-45D0-90A8-8888525DB90D}" srcOrd="1" destOrd="0" presId="urn:microsoft.com/office/officeart/2005/8/layout/hierarchy2"/>
    <dgm:cxn modelId="{6D6BEFF8-35CD-404E-9392-CA84AC6A79F7}" type="presParOf" srcId="{7FC71C12-63F1-4D29-A94D-48DF261F74AF}" destId="{916BF1A3-4964-4395-B2AE-D2C8FA68ED1F}" srcOrd="0" destOrd="0" presId="urn:microsoft.com/office/officeart/2005/8/layout/hierarchy2"/>
    <dgm:cxn modelId="{46E99F3F-3759-44E3-903A-25D2BF1D6069}" type="presParOf" srcId="{916BF1A3-4964-4395-B2AE-D2C8FA68ED1F}" destId="{83F1DC74-D31C-4AE7-B18D-F6706EE9E2A0}" srcOrd="0" destOrd="0" presId="urn:microsoft.com/office/officeart/2005/8/layout/hierarchy2"/>
    <dgm:cxn modelId="{060A542B-28D1-44BC-9453-2BF670895AF8}" type="presParOf" srcId="{916BF1A3-4964-4395-B2AE-D2C8FA68ED1F}" destId="{426A2726-F1EA-4265-ABFB-26F84C5179BF}" srcOrd="1" destOrd="0" presId="urn:microsoft.com/office/officeart/2005/8/layout/hierarchy2"/>
    <dgm:cxn modelId="{8D1D1DAF-8796-44FB-B8EC-E21FB5E0BA77}" type="presParOf" srcId="{426A2726-F1EA-4265-ABFB-26F84C5179BF}" destId="{D98221EE-1AE4-4DFD-8D00-62A707EFA930}" srcOrd="0" destOrd="0" presId="urn:microsoft.com/office/officeart/2005/8/layout/hierarchy2"/>
    <dgm:cxn modelId="{9D7A60F0-3C8C-426C-AFDD-E647182C77B1}" type="presParOf" srcId="{D98221EE-1AE4-4DFD-8D00-62A707EFA930}" destId="{EEEA892F-E735-45D0-90A8-8888525DB90D}" srcOrd="0" destOrd="0" presId="urn:microsoft.com/office/officeart/2005/8/layout/hierarchy2"/>
    <dgm:cxn modelId="{DAA6B531-BF57-4B98-A105-AF74874B7AD8}" type="presParOf" srcId="{426A2726-F1EA-4265-ABFB-26F84C5179BF}" destId="{42AAA7E3-5CA1-4739-93A4-1979D78C578E}" srcOrd="1" destOrd="0" presId="urn:microsoft.com/office/officeart/2005/8/layout/hierarchy2"/>
    <dgm:cxn modelId="{DC61EEB2-0E06-47B2-98A1-177D89DF4DFC}" type="presParOf" srcId="{42AAA7E3-5CA1-4739-93A4-1979D78C578E}" destId="{8261A4E9-95EE-4202-911B-700EAE6CBEF3}" srcOrd="0" destOrd="0" presId="urn:microsoft.com/office/officeart/2005/8/layout/hierarchy2"/>
    <dgm:cxn modelId="{F5B22152-016F-40DA-86ED-0870A239EB0E}" type="presParOf" srcId="{42AAA7E3-5CA1-4739-93A4-1979D78C578E}" destId="{C27F0CF0-C723-4D7A-8CDB-494B313EA91A}" srcOrd="1" destOrd="0" presId="urn:microsoft.com/office/officeart/2005/8/layout/hierarchy2"/>
    <dgm:cxn modelId="{734B0BD3-5EC5-46A5-B1C8-5A6BF66D305A}" type="presParOf" srcId="{426A2726-F1EA-4265-ABFB-26F84C5179BF}" destId="{3CCAE4B3-BE33-4733-A14B-73E04248AB49}" srcOrd="2" destOrd="0" presId="urn:microsoft.com/office/officeart/2005/8/layout/hierarchy2"/>
    <dgm:cxn modelId="{84CE0998-97EF-4BE8-8228-E96D807E5791}" type="presParOf" srcId="{3CCAE4B3-BE33-4733-A14B-73E04248AB49}" destId="{9F769869-B711-4068-B665-8E2537E6D3D8}" srcOrd="0" destOrd="0" presId="urn:microsoft.com/office/officeart/2005/8/layout/hierarchy2"/>
    <dgm:cxn modelId="{0D8057A8-E597-4A16-8389-5A506772138A}" type="presParOf" srcId="{426A2726-F1EA-4265-ABFB-26F84C5179BF}" destId="{4EAF8C2B-D5A1-4B0C-93CA-E4CD0B0E4431}" srcOrd="3" destOrd="0" presId="urn:microsoft.com/office/officeart/2005/8/layout/hierarchy2"/>
    <dgm:cxn modelId="{2657FA08-923B-42A4-95E4-5010BE5AFECB}" type="presParOf" srcId="{4EAF8C2B-D5A1-4B0C-93CA-E4CD0B0E4431}" destId="{8A83774C-49CC-41E7-A4D1-D4E0C7FFCDA9}" srcOrd="0" destOrd="0" presId="urn:microsoft.com/office/officeart/2005/8/layout/hierarchy2"/>
    <dgm:cxn modelId="{958CAED7-4DE1-4CDE-8160-381AD65EB935}" type="presParOf" srcId="{4EAF8C2B-D5A1-4B0C-93CA-E4CD0B0E4431}" destId="{0C3E95B5-693F-4A6D-91F9-4938F58A2F04}" srcOrd="1" destOrd="0" presId="urn:microsoft.com/office/officeart/2005/8/layout/hierarchy2"/>
    <dgm:cxn modelId="{20F818B8-D5B6-456F-8ACE-28DF6FB23AB8}" type="presParOf" srcId="{426A2726-F1EA-4265-ABFB-26F84C5179BF}" destId="{203EAA33-CCB2-4A02-AAB8-DB26696BE3B1}" srcOrd="4" destOrd="0" presId="urn:microsoft.com/office/officeart/2005/8/layout/hierarchy2"/>
    <dgm:cxn modelId="{8A53B25F-574A-46E4-A682-F604C045FD5B}" type="presParOf" srcId="{203EAA33-CCB2-4A02-AAB8-DB26696BE3B1}" destId="{D7FB4F0E-1EDE-43AF-8454-F6490EEECF51}" srcOrd="0" destOrd="0" presId="urn:microsoft.com/office/officeart/2005/8/layout/hierarchy2"/>
    <dgm:cxn modelId="{09959145-BD86-45A7-A126-6CD3205910BD}" type="presParOf" srcId="{426A2726-F1EA-4265-ABFB-26F84C5179BF}" destId="{438F7248-FBD4-4BF0-9017-90826A0EB80D}" srcOrd="5" destOrd="0" presId="urn:microsoft.com/office/officeart/2005/8/layout/hierarchy2"/>
    <dgm:cxn modelId="{255084FB-26F0-4418-B608-29B479E874A9}" type="presParOf" srcId="{438F7248-FBD4-4BF0-9017-90826A0EB80D}" destId="{7515786D-17A1-4368-9A1C-F279AEF7E4C2}" srcOrd="0" destOrd="0" presId="urn:microsoft.com/office/officeart/2005/8/layout/hierarchy2"/>
    <dgm:cxn modelId="{C81359E8-0397-4130-8721-6A29E5D53818}" type="presParOf" srcId="{438F7248-FBD4-4BF0-9017-90826A0EB80D}" destId="{BD07C2CB-BD78-4FEF-9228-E623E68546C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95F346-557D-423D-930B-BBD8FD15AD04}" type="doc">
      <dgm:prSet loTypeId="urn:microsoft.com/office/officeart/2008/layout/HalfCircleOrganizationChart" loCatId="hierarchy" qsTypeId="urn:microsoft.com/office/officeart/2005/8/quickstyle/3d7" qsCatId="3D" csTypeId="urn:microsoft.com/office/officeart/2005/8/colors/accent2_5" csCatId="accent2" phldr="1"/>
      <dgm:spPr/>
      <dgm:t>
        <a:bodyPr/>
        <a:lstStyle/>
        <a:p>
          <a:endParaRPr lang="en-US"/>
        </a:p>
      </dgm:t>
    </dgm:pt>
    <dgm:pt modelId="{6C8B724D-1A01-420B-91FB-8DD5E16E74C3}">
      <dgm:prSet phldrT="[Text]" custT="1"/>
      <dgm:spPr/>
      <dgm:t>
        <a:bodyPr/>
        <a:lstStyle/>
        <a:p>
          <a:pPr rtl="1"/>
          <a:r>
            <a:rPr lang="fa-IR" sz="1800" dirty="0">
              <a:cs typeface="B Homa" pitchFamily="2" charset="-78"/>
            </a:rPr>
            <a:t>انواع تخفیفات</a:t>
          </a:r>
          <a:endParaRPr lang="en-US" sz="1800" dirty="0">
            <a:cs typeface="B Homa" pitchFamily="2" charset="-78"/>
          </a:endParaRPr>
        </a:p>
      </dgm:t>
    </dgm:pt>
    <dgm:pt modelId="{2EAB9B3B-85D6-41C3-BAD2-6AF1858EA52C}" type="parTrans" cxnId="{E854309A-558B-41C0-A3CE-845B64B9AF24}">
      <dgm:prSet/>
      <dgm:spPr/>
      <dgm:t>
        <a:bodyPr/>
        <a:lstStyle/>
        <a:p>
          <a:endParaRPr lang="en-US">
            <a:solidFill>
              <a:srgbClr val="FFFF00"/>
            </a:solidFill>
          </a:endParaRPr>
        </a:p>
      </dgm:t>
    </dgm:pt>
    <dgm:pt modelId="{A95DD843-1522-4F1E-BBD1-D98BD7397394}" type="sibTrans" cxnId="{E854309A-558B-41C0-A3CE-845B64B9AF24}">
      <dgm:prSet/>
      <dgm:spPr/>
      <dgm:t>
        <a:bodyPr/>
        <a:lstStyle/>
        <a:p>
          <a:endParaRPr lang="en-US">
            <a:solidFill>
              <a:srgbClr val="FFFF00"/>
            </a:solidFill>
          </a:endParaRPr>
        </a:p>
      </dgm:t>
    </dgm:pt>
    <dgm:pt modelId="{73A63934-0C60-44F6-B6C4-602B9CE457C2}">
      <dgm:prSet phldrT="[Text]" custT="1"/>
      <dgm:spPr/>
      <dgm:t>
        <a:bodyPr/>
        <a:lstStyle/>
        <a:p>
          <a:r>
            <a:rPr lang="fa-IR" sz="1600" dirty="0">
              <a:cs typeface="B Homa" pitchFamily="2" charset="-78"/>
            </a:rPr>
            <a:t>نقدی</a:t>
          </a:r>
          <a:endParaRPr lang="en-US" sz="1600" dirty="0">
            <a:cs typeface="B Homa" pitchFamily="2" charset="-78"/>
          </a:endParaRPr>
        </a:p>
      </dgm:t>
    </dgm:pt>
    <dgm:pt modelId="{7E631196-2E2A-49B1-B96D-AA90BA9A5AD6}" type="parTrans" cxnId="{D539F946-C93D-4FC4-A30A-71E4D9EE6EE8}">
      <dgm:prSet/>
      <dgm:spPr/>
      <dgm:t>
        <a:bodyPr/>
        <a:lstStyle/>
        <a:p>
          <a:endParaRPr lang="en-US">
            <a:solidFill>
              <a:srgbClr val="FFFF00"/>
            </a:solidFill>
          </a:endParaRPr>
        </a:p>
      </dgm:t>
    </dgm:pt>
    <dgm:pt modelId="{270FB573-9230-4A97-8395-FCBC7EB96146}" type="sibTrans" cxnId="{D539F946-C93D-4FC4-A30A-71E4D9EE6EE8}">
      <dgm:prSet/>
      <dgm:spPr/>
      <dgm:t>
        <a:bodyPr/>
        <a:lstStyle/>
        <a:p>
          <a:endParaRPr lang="en-US">
            <a:solidFill>
              <a:srgbClr val="FFFF00"/>
            </a:solidFill>
          </a:endParaRPr>
        </a:p>
      </dgm:t>
    </dgm:pt>
    <dgm:pt modelId="{C97F594C-1B4E-424A-8037-2FA9AD48DDA4}">
      <dgm:prSet phldrT="[Text]" custT="1"/>
      <dgm:spPr/>
      <dgm:t>
        <a:bodyPr/>
        <a:lstStyle/>
        <a:p>
          <a:r>
            <a:rPr lang="fa-IR" sz="1600" dirty="0">
              <a:cs typeface="B Homa" pitchFamily="2" charset="-78"/>
            </a:rPr>
            <a:t>تجاری</a:t>
          </a:r>
          <a:endParaRPr lang="en-US" sz="1600" dirty="0">
            <a:cs typeface="B Homa" pitchFamily="2" charset="-78"/>
          </a:endParaRPr>
        </a:p>
      </dgm:t>
    </dgm:pt>
    <dgm:pt modelId="{E9D4E51F-5C43-432E-84F3-9DA6CB4025B3}" type="parTrans" cxnId="{57D3F78D-E0E9-424C-B471-00508D31A9C1}">
      <dgm:prSet/>
      <dgm:spPr/>
      <dgm:t>
        <a:bodyPr/>
        <a:lstStyle/>
        <a:p>
          <a:endParaRPr lang="en-US">
            <a:solidFill>
              <a:srgbClr val="FFFF00"/>
            </a:solidFill>
          </a:endParaRPr>
        </a:p>
      </dgm:t>
    </dgm:pt>
    <dgm:pt modelId="{EDF3F495-2FEF-46AF-915C-7441B3FDC97C}" type="sibTrans" cxnId="{57D3F78D-E0E9-424C-B471-00508D31A9C1}">
      <dgm:prSet/>
      <dgm:spPr/>
      <dgm:t>
        <a:bodyPr/>
        <a:lstStyle/>
        <a:p>
          <a:endParaRPr lang="en-US">
            <a:solidFill>
              <a:srgbClr val="FFFF00"/>
            </a:solidFill>
          </a:endParaRPr>
        </a:p>
      </dgm:t>
    </dgm:pt>
    <dgm:pt modelId="{911B90A2-D745-466C-A50F-984CEEB6887E}">
      <dgm:prSet phldrT="[Text]" custT="1"/>
      <dgm:spPr/>
      <dgm:t>
        <a:bodyPr/>
        <a:lstStyle/>
        <a:p>
          <a:r>
            <a:rPr lang="fa-IR" sz="1600" dirty="0">
              <a:cs typeface="B Homa" pitchFamily="2" charset="-78"/>
            </a:rPr>
            <a:t>توافقی(چانه زنی)</a:t>
          </a:r>
          <a:endParaRPr lang="en-US" sz="1600" dirty="0">
            <a:cs typeface="B Homa" pitchFamily="2" charset="-78"/>
          </a:endParaRPr>
        </a:p>
      </dgm:t>
    </dgm:pt>
    <dgm:pt modelId="{62747333-2C14-4D14-A234-2CBC2F9FEE50}" type="parTrans" cxnId="{FDB9ECFB-1C65-4813-9FBE-9C375210E845}">
      <dgm:prSet/>
      <dgm:spPr/>
      <dgm:t>
        <a:bodyPr/>
        <a:lstStyle/>
        <a:p>
          <a:endParaRPr lang="en-US">
            <a:solidFill>
              <a:srgbClr val="FFFF00"/>
            </a:solidFill>
          </a:endParaRPr>
        </a:p>
      </dgm:t>
    </dgm:pt>
    <dgm:pt modelId="{E58F311E-C5DE-422A-9F46-7DC2C9DF823B}" type="sibTrans" cxnId="{FDB9ECFB-1C65-4813-9FBE-9C375210E845}">
      <dgm:prSet/>
      <dgm:spPr/>
      <dgm:t>
        <a:bodyPr/>
        <a:lstStyle/>
        <a:p>
          <a:endParaRPr lang="en-US">
            <a:solidFill>
              <a:srgbClr val="FFFF00"/>
            </a:solidFill>
          </a:endParaRPr>
        </a:p>
      </dgm:t>
    </dgm:pt>
    <dgm:pt modelId="{45D3DDE0-43F7-462E-ADC2-C1850C877549}">
      <dgm:prSet phldrT="[Text]" custT="1"/>
      <dgm:spPr/>
      <dgm:t>
        <a:bodyPr/>
        <a:lstStyle/>
        <a:p>
          <a:r>
            <a:rPr lang="fa-IR" sz="1600">
              <a:cs typeface="B Homa" pitchFamily="2" charset="-78"/>
            </a:rPr>
            <a:t>برگشتی</a:t>
          </a:r>
          <a:endParaRPr lang="en-US" sz="1600" dirty="0">
            <a:cs typeface="B Homa" pitchFamily="2" charset="-78"/>
          </a:endParaRPr>
        </a:p>
      </dgm:t>
    </dgm:pt>
    <dgm:pt modelId="{CE4CDB79-3E73-4672-AFB3-05299153EBB1}" type="parTrans" cxnId="{F73DB08B-3EB0-4C21-9413-CD67C2BB4496}">
      <dgm:prSet/>
      <dgm:spPr/>
      <dgm:t>
        <a:bodyPr/>
        <a:lstStyle/>
        <a:p>
          <a:endParaRPr lang="en-US"/>
        </a:p>
      </dgm:t>
    </dgm:pt>
    <dgm:pt modelId="{14179C0D-C0B9-4E33-B41E-D92EE3445B12}" type="sibTrans" cxnId="{F73DB08B-3EB0-4C21-9413-CD67C2BB4496}">
      <dgm:prSet/>
      <dgm:spPr/>
      <dgm:t>
        <a:bodyPr/>
        <a:lstStyle/>
        <a:p>
          <a:endParaRPr lang="en-US"/>
        </a:p>
      </dgm:t>
    </dgm:pt>
    <dgm:pt modelId="{AF405BDB-511F-4F6B-9A0A-4221EED44553}" type="pres">
      <dgm:prSet presAssocID="{1995F346-557D-423D-930B-BBD8FD15AD04}" presName="Name0" presStyleCnt="0">
        <dgm:presLayoutVars>
          <dgm:orgChart val="1"/>
          <dgm:chPref val="1"/>
          <dgm:dir/>
          <dgm:animOne val="branch"/>
          <dgm:animLvl val="lvl"/>
          <dgm:resizeHandles/>
        </dgm:presLayoutVars>
      </dgm:prSet>
      <dgm:spPr/>
    </dgm:pt>
    <dgm:pt modelId="{6ECE77FD-3E46-451B-A011-1D59B1406638}" type="pres">
      <dgm:prSet presAssocID="{6C8B724D-1A01-420B-91FB-8DD5E16E74C3}" presName="hierRoot1" presStyleCnt="0">
        <dgm:presLayoutVars>
          <dgm:hierBranch val="init"/>
        </dgm:presLayoutVars>
      </dgm:prSet>
      <dgm:spPr/>
    </dgm:pt>
    <dgm:pt modelId="{2DED5491-4F9F-459C-9F3D-C8E903BA75A2}" type="pres">
      <dgm:prSet presAssocID="{6C8B724D-1A01-420B-91FB-8DD5E16E74C3}" presName="rootComposite1" presStyleCnt="0"/>
      <dgm:spPr/>
    </dgm:pt>
    <dgm:pt modelId="{02200B2F-ED6D-4231-B18D-31E8F15D9FEB}" type="pres">
      <dgm:prSet presAssocID="{6C8B724D-1A01-420B-91FB-8DD5E16E74C3}" presName="rootText1" presStyleLbl="alignAcc1" presStyleIdx="0" presStyleCnt="0">
        <dgm:presLayoutVars>
          <dgm:chPref val="3"/>
        </dgm:presLayoutVars>
      </dgm:prSet>
      <dgm:spPr/>
    </dgm:pt>
    <dgm:pt modelId="{DB587E09-A3C4-426B-80FA-0FF4B820CC3C}" type="pres">
      <dgm:prSet presAssocID="{6C8B724D-1A01-420B-91FB-8DD5E16E74C3}" presName="topArc1" presStyleLbl="parChTrans1D1" presStyleIdx="0" presStyleCnt="10"/>
      <dgm:spPr/>
    </dgm:pt>
    <dgm:pt modelId="{213AED8F-4D7A-4F87-9E85-DD0ABECA7DC7}" type="pres">
      <dgm:prSet presAssocID="{6C8B724D-1A01-420B-91FB-8DD5E16E74C3}" presName="bottomArc1" presStyleLbl="parChTrans1D1" presStyleIdx="1" presStyleCnt="10"/>
      <dgm:spPr/>
    </dgm:pt>
    <dgm:pt modelId="{A66C7405-8550-4599-B0D4-EBE3EFA865A7}" type="pres">
      <dgm:prSet presAssocID="{6C8B724D-1A01-420B-91FB-8DD5E16E74C3}" presName="topConnNode1" presStyleLbl="node1" presStyleIdx="0" presStyleCnt="0"/>
      <dgm:spPr/>
    </dgm:pt>
    <dgm:pt modelId="{E8EA8FAE-F2A5-4B92-A863-D53FD969A357}" type="pres">
      <dgm:prSet presAssocID="{6C8B724D-1A01-420B-91FB-8DD5E16E74C3}" presName="hierChild2" presStyleCnt="0"/>
      <dgm:spPr/>
    </dgm:pt>
    <dgm:pt modelId="{E6DA7F1B-804F-4154-8844-B46513AA4BFE}" type="pres">
      <dgm:prSet presAssocID="{7E631196-2E2A-49B1-B96D-AA90BA9A5AD6}" presName="Name28" presStyleLbl="parChTrans1D2" presStyleIdx="0" presStyleCnt="4"/>
      <dgm:spPr/>
    </dgm:pt>
    <dgm:pt modelId="{B1879865-B2BE-4B09-B61A-A4CE897B7D3A}" type="pres">
      <dgm:prSet presAssocID="{73A63934-0C60-44F6-B6C4-602B9CE457C2}" presName="hierRoot2" presStyleCnt="0">
        <dgm:presLayoutVars>
          <dgm:hierBranch val="init"/>
        </dgm:presLayoutVars>
      </dgm:prSet>
      <dgm:spPr/>
    </dgm:pt>
    <dgm:pt modelId="{5A2D50D8-E2C8-491F-A3F9-6A35676BF24F}" type="pres">
      <dgm:prSet presAssocID="{73A63934-0C60-44F6-B6C4-602B9CE457C2}" presName="rootComposite2" presStyleCnt="0"/>
      <dgm:spPr/>
    </dgm:pt>
    <dgm:pt modelId="{D4E363E5-481E-40CA-8373-B392F03D5B89}" type="pres">
      <dgm:prSet presAssocID="{73A63934-0C60-44F6-B6C4-602B9CE457C2}" presName="rootText2" presStyleLbl="alignAcc1" presStyleIdx="0" presStyleCnt="0">
        <dgm:presLayoutVars>
          <dgm:chPref val="3"/>
        </dgm:presLayoutVars>
      </dgm:prSet>
      <dgm:spPr/>
    </dgm:pt>
    <dgm:pt modelId="{53950C45-3343-4437-8266-34255ABE747E}" type="pres">
      <dgm:prSet presAssocID="{73A63934-0C60-44F6-B6C4-602B9CE457C2}" presName="topArc2" presStyleLbl="parChTrans1D1" presStyleIdx="2" presStyleCnt="10"/>
      <dgm:spPr/>
    </dgm:pt>
    <dgm:pt modelId="{E55214E0-843F-4F58-B7F8-6FD939A506C6}" type="pres">
      <dgm:prSet presAssocID="{73A63934-0C60-44F6-B6C4-602B9CE457C2}" presName="bottomArc2" presStyleLbl="parChTrans1D1" presStyleIdx="3" presStyleCnt="10"/>
      <dgm:spPr/>
    </dgm:pt>
    <dgm:pt modelId="{AE6B688C-8789-4AFC-AFAD-0F01C8CAB52A}" type="pres">
      <dgm:prSet presAssocID="{73A63934-0C60-44F6-B6C4-602B9CE457C2}" presName="topConnNode2" presStyleLbl="node2" presStyleIdx="0" presStyleCnt="0"/>
      <dgm:spPr/>
    </dgm:pt>
    <dgm:pt modelId="{400F8926-C1D7-4D3F-A959-311381BCBF8C}" type="pres">
      <dgm:prSet presAssocID="{73A63934-0C60-44F6-B6C4-602B9CE457C2}" presName="hierChild4" presStyleCnt="0"/>
      <dgm:spPr/>
    </dgm:pt>
    <dgm:pt modelId="{092DE05F-6AFF-4570-8290-868107D36D8F}" type="pres">
      <dgm:prSet presAssocID="{73A63934-0C60-44F6-B6C4-602B9CE457C2}" presName="hierChild5" presStyleCnt="0"/>
      <dgm:spPr/>
    </dgm:pt>
    <dgm:pt modelId="{863D3C7A-EA33-443A-B9BD-C3902DA72629}" type="pres">
      <dgm:prSet presAssocID="{CE4CDB79-3E73-4672-AFB3-05299153EBB1}" presName="Name28" presStyleLbl="parChTrans1D2" presStyleIdx="1" presStyleCnt="4"/>
      <dgm:spPr/>
    </dgm:pt>
    <dgm:pt modelId="{B4E58587-662D-4889-969A-D6608C516995}" type="pres">
      <dgm:prSet presAssocID="{45D3DDE0-43F7-462E-ADC2-C1850C877549}" presName="hierRoot2" presStyleCnt="0">
        <dgm:presLayoutVars>
          <dgm:hierBranch val="init"/>
        </dgm:presLayoutVars>
      </dgm:prSet>
      <dgm:spPr/>
    </dgm:pt>
    <dgm:pt modelId="{CDE3FAC7-8968-49CB-86EB-8DB904701AFF}" type="pres">
      <dgm:prSet presAssocID="{45D3DDE0-43F7-462E-ADC2-C1850C877549}" presName="rootComposite2" presStyleCnt="0"/>
      <dgm:spPr/>
    </dgm:pt>
    <dgm:pt modelId="{B7D34450-F637-415F-AEB6-4B10C37A9AC7}" type="pres">
      <dgm:prSet presAssocID="{45D3DDE0-43F7-462E-ADC2-C1850C877549}" presName="rootText2" presStyleLbl="alignAcc1" presStyleIdx="0" presStyleCnt="0">
        <dgm:presLayoutVars>
          <dgm:chPref val="3"/>
        </dgm:presLayoutVars>
      </dgm:prSet>
      <dgm:spPr/>
    </dgm:pt>
    <dgm:pt modelId="{90424389-413D-436F-97B4-430D321F4019}" type="pres">
      <dgm:prSet presAssocID="{45D3DDE0-43F7-462E-ADC2-C1850C877549}" presName="topArc2" presStyleLbl="parChTrans1D1" presStyleIdx="4" presStyleCnt="10"/>
      <dgm:spPr/>
    </dgm:pt>
    <dgm:pt modelId="{B77682F3-A2DF-4462-B13D-064EAFFE30F8}" type="pres">
      <dgm:prSet presAssocID="{45D3DDE0-43F7-462E-ADC2-C1850C877549}" presName="bottomArc2" presStyleLbl="parChTrans1D1" presStyleIdx="5" presStyleCnt="10"/>
      <dgm:spPr/>
    </dgm:pt>
    <dgm:pt modelId="{6C6DF48B-FC63-4517-89D7-66144D460EFC}" type="pres">
      <dgm:prSet presAssocID="{45D3DDE0-43F7-462E-ADC2-C1850C877549}" presName="topConnNode2" presStyleLbl="node2" presStyleIdx="0" presStyleCnt="0"/>
      <dgm:spPr/>
    </dgm:pt>
    <dgm:pt modelId="{C6C2C4A9-B17F-4133-8897-C2C322A7EA0D}" type="pres">
      <dgm:prSet presAssocID="{45D3DDE0-43F7-462E-ADC2-C1850C877549}" presName="hierChild4" presStyleCnt="0"/>
      <dgm:spPr/>
    </dgm:pt>
    <dgm:pt modelId="{85E0AB4D-BCAD-4AB1-A0C1-FF676B26A74B}" type="pres">
      <dgm:prSet presAssocID="{45D3DDE0-43F7-462E-ADC2-C1850C877549}" presName="hierChild5" presStyleCnt="0"/>
      <dgm:spPr/>
    </dgm:pt>
    <dgm:pt modelId="{A7046B08-F035-4E55-9BA3-7DD939C1491A}" type="pres">
      <dgm:prSet presAssocID="{E9D4E51F-5C43-432E-84F3-9DA6CB4025B3}" presName="Name28" presStyleLbl="parChTrans1D2" presStyleIdx="2" presStyleCnt="4"/>
      <dgm:spPr/>
    </dgm:pt>
    <dgm:pt modelId="{EFA5AD58-6527-42C2-AD12-B9B5A86207FC}" type="pres">
      <dgm:prSet presAssocID="{C97F594C-1B4E-424A-8037-2FA9AD48DDA4}" presName="hierRoot2" presStyleCnt="0">
        <dgm:presLayoutVars>
          <dgm:hierBranch val="init"/>
        </dgm:presLayoutVars>
      </dgm:prSet>
      <dgm:spPr/>
    </dgm:pt>
    <dgm:pt modelId="{6DF8357F-24F5-46B0-8228-0A67C2D16C4F}" type="pres">
      <dgm:prSet presAssocID="{C97F594C-1B4E-424A-8037-2FA9AD48DDA4}" presName="rootComposite2" presStyleCnt="0"/>
      <dgm:spPr/>
    </dgm:pt>
    <dgm:pt modelId="{0F9A35EF-9E43-4426-B10C-482009C7FDBC}" type="pres">
      <dgm:prSet presAssocID="{C97F594C-1B4E-424A-8037-2FA9AD48DDA4}" presName="rootText2" presStyleLbl="alignAcc1" presStyleIdx="0" presStyleCnt="0">
        <dgm:presLayoutVars>
          <dgm:chPref val="3"/>
        </dgm:presLayoutVars>
      </dgm:prSet>
      <dgm:spPr/>
    </dgm:pt>
    <dgm:pt modelId="{4E58CD89-6685-4970-9565-0E24D10DC6AC}" type="pres">
      <dgm:prSet presAssocID="{C97F594C-1B4E-424A-8037-2FA9AD48DDA4}" presName="topArc2" presStyleLbl="parChTrans1D1" presStyleIdx="6" presStyleCnt="10"/>
      <dgm:spPr/>
    </dgm:pt>
    <dgm:pt modelId="{C3647234-E078-4D0E-B04B-32E823632A04}" type="pres">
      <dgm:prSet presAssocID="{C97F594C-1B4E-424A-8037-2FA9AD48DDA4}" presName="bottomArc2" presStyleLbl="parChTrans1D1" presStyleIdx="7" presStyleCnt="10"/>
      <dgm:spPr/>
    </dgm:pt>
    <dgm:pt modelId="{74989EE1-12A2-4D10-B8FB-4D8FF3983817}" type="pres">
      <dgm:prSet presAssocID="{C97F594C-1B4E-424A-8037-2FA9AD48DDA4}" presName="topConnNode2" presStyleLbl="node2" presStyleIdx="0" presStyleCnt="0"/>
      <dgm:spPr/>
    </dgm:pt>
    <dgm:pt modelId="{C0F471F1-3D05-496F-BBD2-A665733070AF}" type="pres">
      <dgm:prSet presAssocID="{C97F594C-1B4E-424A-8037-2FA9AD48DDA4}" presName="hierChild4" presStyleCnt="0"/>
      <dgm:spPr/>
    </dgm:pt>
    <dgm:pt modelId="{1BEBC72F-D1B7-48A9-B410-59CCCC021F3B}" type="pres">
      <dgm:prSet presAssocID="{C97F594C-1B4E-424A-8037-2FA9AD48DDA4}" presName="hierChild5" presStyleCnt="0"/>
      <dgm:spPr/>
    </dgm:pt>
    <dgm:pt modelId="{83FC48F3-6C66-4523-B2A1-5ABC1B6C81AE}" type="pres">
      <dgm:prSet presAssocID="{62747333-2C14-4D14-A234-2CBC2F9FEE50}" presName="Name28" presStyleLbl="parChTrans1D2" presStyleIdx="3" presStyleCnt="4"/>
      <dgm:spPr/>
    </dgm:pt>
    <dgm:pt modelId="{D721FDA6-63DA-4D70-B876-E59567FC6806}" type="pres">
      <dgm:prSet presAssocID="{911B90A2-D745-466C-A50F-984CEEB6887E}" presName="hierRoot2" presStyleCnt="0">
        <dgm:presLayoutVars>
          <dgm:hierBranch val="init"/>
        </dgm:presLayoutVars>
      </dgm:prSet>
      <dgm:spPr/>
    </dgm:pt>
    <dgm:pt modelId="{568873AF-ECC7-4253-8793-A2F22581B4E3}" type="pres">
      <dgm:prSet presAssocID="{911B90A2-D745-466C-A50F-984CEEB6887E}" presName="rootComposite2" presStyleCnt="0"/>
      <dgm:spPr/>
    </dgm:pt>
    <dgm:pt modelId="{E1595E6F-B3DA-46C0-84B1-70889F225970}" type="pres">
      <dgm:prSet presAssocID="{911B90A2-D745-466C-A50F-984CEEB6887E}" presName="rootText2" presStyleLbl="alignAcc1" presStyleIdx="0" presStyleCnt="0">
        <dgm:presLayoutVars>
          <dgm:chPref val="3"/>
        </dgm:presLayoutVars>
      </dgm:prSet>
      <dgm:spPr/>
    </dgm:pt>
    <dgm:pt modelId="{86EDC0EC-3808-47F9-B0E1-00D2265A650E}" type="pres">
      <dgm:prSet presAssocID="{911B90A2-D745-466C-A50F-984CEEB6887E}" presName="topArc2" presStyleLbl="parChTrans1D1" presStyleIdx="8" presStyleCnt="10"/>
      <dgm:spPr/>
    </dgm:pt>
    <dgm:pt modelId="{1ED26036-E398-4E42-8E49-B36CA3B9B3EF}" type="pres">
      <dgm:prSet presAssocID="{911B90A2-D745-466C-A50F-984CEEB6887E}" presName="bottomArc2" presStyleLbl="parChTrans1D1" presStyleIdx="9" presStyleCnt="10"/>
      <dgm:spPr/>
    </dgm:pt>
    <dgm:pt modelId="{49796AB1-99DA-471E-9396-AF002AEDF1FA}" type="pres">
      <dgm:prSet presAssocID="{911B90A2-D745-466C-A50F-984CEEB6887E}" presName="topConnNode2" presStyleLbl="node2" presStyleIdx="0" presStyleCnt="0"/>
      <dgm:spPr/>
    </dgm:pt>
    <dgm:pt modelId="{4E67CA48-0315-435A-93B6-6A33326B113D}" type="pres">
      <dgm:prSet presAssocID="{911B90A2-D745-466C-A50F-984CEEB6887E}" presName="hierChild4" presStyleCnt="0"/>
      <dgm:spPr/>
    </dgm:pt>
    <dgm:pt modelId="{6CA8BD85-A9A9-4018-8DE2-BF7EEF5D60CB}" type="pres">
      <dgm:prSet presAssocID="{911B90A2-D745-466C-A50F-984CEEB6887E}" presName="hierChild5" presStyleCnt="0"/>
      <dgm:spPr/>
    </dgm:pt>
    <dgm:pt modelId="{ED727B90-6BD4-4743-90E0-7FA2CC83FC0C}" type="pres">
      <dgm:prSet presAssocID="{6C8B724D-1A01-420B-91FB-8DD5E16E74C3}" presName="hierChild3" presStyleCnt="0"/>
      <dgm:spPr/>
    </dgm:pt>
  </dgm:ptLst>
  <dgm:cxnLst>
    <dgm:cxn modelId="{E4DDC100-96CE-49F6-9DC1-16510A23F9BF}" type="presOf" srcId="{911B90A2-D745-466C-A50F-984CEEB6887E}" destId="{49796AB1-99DA-471E-9396-AF002AEDF1FA}" srcOrd="1" destOrd="0" presId="urn:microsoft.com/office/officeart/2008/layout/HalfCircleOrganizationChart"/>
    <dgm:cxn modelId="{6A870103-9C09-4D98-9131-0ED6F91B69A6}" type="presOf" srcId="{45D3DDE0-43F7-462E-ADC2-C1850C877549}" destId="{B7D34450-F637-415F-AEB6-4B10C37A9AC7}" srcOrd="0" destOrd="0" presId="urn:microsoft.com/office/officeart/2008/layout/HalfCircleOrganizationChart"/>
    <dgm:cxn modelId="{C014BC0B-B202-4A73-AF1D-D4D2F7442D45}" type="presOf" srcId="{E9D4E51F-5C43-432E-84F3-9DA6CB4025B3}" destId="{A7046B08-F035-4E55-9BA3-7DD939C1491A}" srcOrd="0" destOrd="0" presId="urn:microsoft.com/office/officeart/2008/layout/HalfCircleOrganizationChart"/>
    <dgm:cxn modelId="{A8E0F90C-452D-498C-85EA-7A6250302C88}" type="presOf" srcId="{1995F346-557D-423D-930B-BBD8FD15AD04}" destId="{AF405BDB-511F-4F6B-9A0A-4221EED44553}" srcOrd="0" destOrd="0" presId="urn:microsoft.com/office/officeart/2008/layout/HalfCircleOrganizationChart"/>
    <dgm:cxn modelId="{55F5F52D-5578-4299-A05D-E871A8D07DF6}" type="presOf" srcId="{6C8B724D-1A01-420B-91FB-8DD5E16E74C3}" destId="{02200B2F-ED6D-4231-B18D-31E8F15D9FEB}" srcOrd="0" destOrd="0" presId="urn:microsoft.com/office/officeart/2008/layout/HalfCircleOrganizationChart"/>
    <dgm:cxn modelId="{2888A62F-9851-4270-94F0-5EE926608CBB}" type="presOf" srcId="{C97F594C-1B4E-424A-8037-2FA9AD48DDA4}" destId="{74989EE1-12A2-4D10-B8FB-4D8FF3983817}" srcOrd="1" destOrd="0" presId="urn:microsoft.com/office/officeart/2008/layout/HalfCircleOrganizationChart"/>
    <dgm:cxn modelId="{DAC88E35-222A-46BE-9EA0-65FE834B6F72}" type="presOf" srcId="{73A63934-0C60-44F6-B6C4-602B9CE457C2}" destId="{AE6B688C-8789-4AFC-AFAD-0F01C8CAB52A}" srcOrd="1" destOrd="0" presId="urn:microsoft.com/office/officeart/2008/layout/HalfCircleOrganizationChart"/>
    <dgm:cxn modelId="{E56D1940-2A4F-4599-AC7D-BC81F1C0B02D}" type="presOf" srcId="{73A63934-0C60-44F6-B6C4-602B9CE457C2}" destId="{D4E363E5-481E-40CA-8373-B392F03D5B89}" srcOrd="0" destOrd="0" presId="urn:microsoft.com/office/officeart/2008/layout/HalfCircleOrganizationChart"/>
    <dgm:cxn modelId="{D539F946-C93D-4FC4-A30A-71E4D9EE6EE8}" srcId="{6C8B724D-1A01-420B-91FB-8DD5E16E74C3}" destId="{73A63934-0C60-44F6-B6C4-602B9CE457C2}" srcOrd="0" destOrd="0" parTransId="{7E631196-2E2A-49B1-B96D-AA90BA9A5AD6}" sibTransId="{270FB573-9230-4A97-8395-FCBC7EB96146}"/>
    <dgm:cxn modelId="{8DAAFF58-5680-40F0-AAC4-2EA816CAC272}" type="presOf" srcId="{6C8B724D-1A01-420B-91FB-8DD5E16E74C3}" destId="{A66C7405-8550-4599-B0D4-EBE3EFA865A7}" srcOrd="1" destOrd="0" presId="urn:microsoft.com/office/officeart/2008/layout/HalfCircleOrganizationChart"/>
    <dgm:cxn modelId="{F73DB08B-3EB0-4C21-9413-CD67C2BB4496}" srcId="{6C8B724D-1A01-420B-91FB-8DD5E16E74C3}" destId="{45D3DDE0-43F7-462E-ADC2-C1850C877549}" srcOrd="1" destOrd="0" parTransId="{CE4CDB79-3E73-4672-AFB3-05299153EBB1}" sibTransId="{14179C0D-C0B9-4E33-B41E-D92EE3445B12}"/>
    <dgm:cxn modelId="{57D3F78D-E0E9-424C-B471-00508D31A9C1}" srcId="{6C8B724D-1A01-420B-91FB-8DD5E16E74C3}" destId="{C97F594C-1B4E-424A-8037-2FA9AD48DDA4}" srcOrd="2" destOrd="0" parTransId="{E9D4E51F-5C43-432E-84F3-9DA6CB4025B3}" sibTransId="{EDF3F495-2FEF-46AF-915C-7441B3FDC97C}"/>
    <dgm:cxn modelId="{E854309A-558B-41C0-A3CE-845B64B9AF24}" srcId="{1995F346-557D-423D-930B-BBD8FD15AD04}" destId="{6C8B724D-1A01-420B-91FB-8DD5E16E74C3}" srcOrd="0" destOrd="0" parTransId="{2EAB9B3B-85D6-41C3-BAD2-6AF1858EA52C}" sibTransId="{A95DD843-1522-4F1E-BBD1-D98BD7397394}"/>
    <dgm:cxn modelId="{BE8A8BAD-EA8A-4826-9D18-9C453D0EF1A2}" type="presOf" srcId="{C97F594C-1B4E-424A-8037-2FA9AD48DDA4}" destId="{0F9A35EF-9E43-4426-B10C-482009C7FDBC}" srcOrd="0" destOrd="0" presId="urn:microsoft.com/office/officeart/2008/layout/HalfCircleOrganizationChart"/>
    <dgm:cxn modelId="{2E63D9C0-CB4A-4F9B-8364-71A0E0F30500}" type="presOf" srcId="{45D3DDE0-43F7-462E-ADC2-C1850C877549}" destId="{6C6DF48B-FC63-4517-89D7-66144D460EFC}" srcOrd="1" destOrd="0" presId="urn:microsoft.com/office/officeart/2008/layout/HalfCircleOrganizationChart"/>
    <dgm:cxn modelId="{203576C2-9DCA-4A56-882B-6A9661FFFC31}" type="presOf" srcId="{7E631196-2E2A-49B1-B96D-AA90BA9A5AD6}" destId="{E6DA7F1B-804F-4154-8844-B46513AA4BFE}" srcOrd="0" destOrd="0" presId="urn:microsoft.com/office/officeart/2008/layout/HalfCircleOrganizationChart"/>
    <dgm:cxn modelId="{79D38DEA-12D3-48B7-9568-28B1579365DD}" type="presOf" srcId="{62747333-2C14-4D14-A234-2CBC2F9FEE50}" destId="{83FC48F3-6C66-4523-B2A1-5ABC1B6C81AE}" srcOrd="0" destOrd="0" presId="urn:microsoft.com/office/officeart/2008/layout/HalfCircleOrganizationChart"/>
    <dgm:cxn modelId="{567FA2EC-9C50-423B-8EFB-7EE4A3ACB85B}" type="presOf" srcId="{911B90A2-D745-466C-A50F-984CEEB6887E}" destId="{E1595E6F-B3DA-46C0-84B1-70889F225970}" srcOrd="0" destOrd="0" presId="urn:microsoft.com/office/officeart/2008/layout/HalfCircleOrganizationChart"/>
    <dgm:cxn modelId="{F184BFEF-7CE8-4834-A766-97C3CFEDE611}" type="presOf" srcId="{CE4CDB79-3E73-4672-AFB3-05299153EBB1}" destId="{863D3C7A-EA33-443A-B9BD-C3902DA72629}" srcOrd="0" destOrd="0" presId="urn:microsoft.com/office/officeart/2008/layout/HalfCircleOrganizationChart"/>
    <dgm:cxn modelId="{FDB9ECFB-1C65-4813-9FBE-9C375210E845}" srcId="{6C8B724D-1A01-420B-91FB-8DD5E16E74C3}" destId="{911B90A2-D745-466C-A50F-984CEEB6887E}" srcOrd="3" destOrd="0" parTransId="{62747333-2C14-4D14-A234-2CBC2F9FEE50}" sibTransId="{E58F311E-C5DE-422A-9F46-7DC2C9DF823B}"/>
    <dgm:cxn modelId="{3E08AD86-8267-4200-8B8C-F831837D6A7B}" type="presParOf" srcId="{AF405BDB-511F-4F6B-9A0A-4221EED44553}" destId="{6ECE77FD-3E46-451B-A011-1D59B1406638}" srcOrd="0" destOrd="0" presId="urn:microsoft.com/office/officeart/2008/layout/HalfCircleOrganizationChart"/>
    <dgm:cxn modelId="{4F9CCE43-BC7E-46F7-A33A-56003352AF94}" type="presParOf" srcId="{6ECE77FD-3E46-451B-A011-1D59B1406638}" destId="{2DED5491-4F9F-459C-9F3D-C8E903BA75A2}" srcOrd="0" destOrd="0" presId="urn:microsoft.com/office/officeart/2008/layout/HalfCircleOrganizationChart"/>
    <dgm:cxn modelId="{C26262C7-903F-4C3D-B638-BAC3777D764E}" type="presParOf" srcId="{2DED5491-4F9F-459C-9F3D-C8E903BA75A2}" destId="{02200B2F-ED6D-4231-B18D-31E8F15D9FEB}" srcOrd="0" destOrd="0" presId="urn:microsoft.com/office/officeart/2008/layout/HalfCircleOrganizationChart"/>
    <dgm:cxn modelId="{BCDA1CB8-EF3D-490A-B715-9AA5C019631D}" type="presParOf" srcId="{2DED5491-4F9F-459C-9F3D-C8E903BA75A2}" destId="{DB587E09-A3C4-426B-80FA-0FF4B820CC3C}" srcOrd="1" destOrd="0" presId="urn:microsoft.com/office/officeart/2008/layout/HalfCircleOrganizationChart"/>
    <dgm:cxn modelId="{409B42A9-656A-46D5-A268-CB4E84E0264F}" type="presParOf" srcId="{2DED5491-4F9F-459C-9F3D-C8E903BA75A2}" destId="{213AED8F-4D7A-4F87-9E85-DD0ABECA7DC7}" srcOrd="2" destOrd="0" presId="urn:microsoft.com/office/officeart/2008/layout/HalfCircleOrganizationChart"/>
    <dgm:cxn modelId="{E03FF686-9B68-41C7-AB30-FC8386B1E6C5}" type="presParOf" srcId="{2DED5491-4F9F-459C-9F3D-C8E903BA75A2}" destId="{A66C7405-8550-4599-B0D4-EBE3EFA865A7}" srcOrd="3" destOrd="0" presId="urn:microsoft.com/office/officeart/2008/layout/HalfCircleOrganizationChart"/>
    <dgm:cxn modelId="{A6EF97F3-2CD4-4A7F-8802-D92257A4734B}" type="presParOf" srcId="{6ECE77FD-3E46-451B-A011-1D59B1406638}" destId="{E8EA8FAE-F2A5-4B92-A863-D53FD969A357}" srcOrd="1" destOrd="0" presId="urn:microsoft.com/office/officeart/2008/layout/HalfCircleOrganizationChart"/>
    <dgm:cxn modelId="{14D82E43-5DD0-4D13-A089-C3E3EE0450CE}" type="presParOf" srcId="{E8EA8FAE-F2A5-4B92-A863-D53FD969A357}" destId="{E6DA7F1B-804F-4154-8844-B46513AA4BFE}" srcOrd="0" destOrd="0" presId="urn:microsoft.com/office/officeart/2008/layout/HalfCircleOrganizationChart"/>
    <dgm:cxn modelId="{4DF33987-CDEA-4B9B-9531-9F6FD655B380}" type="presParOf" srcId="{E8EA8FAE-F2A5-4B92-A863-D53FD969A357}" destId="{B1879865-B2BE-4B09-B61A-A4CE897B7D3A}" srcOrd="1" destOrd="0" presId="urn:microsoft.com/office/officeart/2008/layout/HalfCircleOrganizationChart"/>
    <dgm:cxn modelId="{7679273E-955D-41EE-8F36-25574155C39F}" type="presParOf" srcId="{B1879865-B2BE-4B09-B61A-A4CE897B7D3A}" destId="{5A2D50D8-E2C8-491F-A3F9-6A35676BF24F}" srcOrd="0" destOrd="0" presId="urn:microsoft.com/office/officeart/2008/layout/HalfCircleOrganizationChart"/>
    <dgm:cxn modelId="{893BFBAE-6CD4-4C15-AC96-619E60FF4D44}" type="presParOf" srcId="{5A2D50D8-E2C8-491F-A3F9-6A35676BF24F}" destId="{D4E363E5-481E-40CA-8373-B392F03D5B89}" srcOrd="0" destOrd="0" presId="urn:microsoft.com/office/officeart/2008/layout/HalfCircleOrganizationChart"/>
    <dgm:cxn modelId="{CA3AC612-A32A-47EA-8057-61A6948FD5E4}" type="presParOf" srcId="{5A2D50D8-E2C8-491F-A3F9-6A35676BF24F}" destId="{53950C45-3343-4437-8266-34255ABE747E}" srcOrd="1" destOrd="0" presId="urn:microsoft.com/office/officeart/2008/layout/HalfCircleOrganizationChart"/>
    <dgm:cxn modelId="{40A6D3B2-3949-4377-91AE-70956DF2F09E}" type="presParOf" srcId="{5A2D50D8-E2C8-491F-A3F9-6A35676BF24F}" destId="{E55214E0-843F-4F58-B7F8-6FD939A506C6}" srcOrd="2" destOrd="0" presId="urn:microsoft.com/office/officeart/2008/layout/HalfCircleOrganizationChart"/>
    <dgm:cxn modelId="{5959D3D8-B009-4577-B3F4-4B35C6E9EE21}" type="presParOf" srcId="{5A2D50D8-E2C8-491F-A3F9-6A35676BF24F}" destId="{AE6B688C-8789-4AFC-AFAD-0F01C8CAB52A}" srcOrd="3" destOrd="0" presId="urn:microsoft.com/office/officeart/2008/layout/HalfCircleOrganizationChart"/>
    <dgm:cxn modelId="{06E4BEB2-758A-44E4-ABA9-B102D8F76101}" type="presParOf" srcId="{B1879865-B2BE-4B09-B61A-A4CE897B7D3A}" destId="{400F8926-C1D7-4D3F-A959-311381BCBF8C}" srcOrd="1" destOrd="0" presId="urn:microsoft.com/office/officeart/2008/layout/HalfCircleOrganizationChart"/>
    <dgm:cxn modelId="{8F9B1567-71E2-43E5-B47F-EB44F4C828AE}" type="presParOf" srcId="{B1879865-B2BE-4B09-B61A-A4CE897B7D3A}" destId="{092DE05F-6AFF-4570-8290-868107D36D8F}" srcOrd="2" destOrd="0" presId="urn:microsoft.com/office/officeart/2008/layout/HalfCircleOrganizationChart"/>
    <dgm:cxn modelId="{6144A9C9-7834-4B12-B7F9-307CABB20FE2}" type="presParOf" srcId="{E8EA8FAE-F2A5-4B92-A863-D53FD969A357}" destId="{863D3C7A-EA33-443A-B9BD-C3902DA72629}" srcOrd="2" destOrd="0" presId="urn:microsoft.com/office/officeart/2008/layout/HalfCircleOrganizationChart"/>
    <dgm:cxn modelId="{CC6601CC-EDED-4FC1-8DD3-FB9C6DDBE2C8}" type="presParOf" srcId="{E8EA8FAE-F2A5-4B92-A863-D53FD969A357}" destId="{B4E58587-662D-4889-969A-D6608C516995}" srcOrd="3" destOrd="0" presId="urn:microsoft.com/office/officeart/2008/layout/HalfCircleOrganizationChart"/>
    <dgm:cxn modelId="{DD4CA352-F22A-464C-8003-2A7577F7B220}" type="presParOf" srcId="{B4E58587-662D-4889-969A-D6608C516995}" destId="{CDE3FAC7-8968-49CB-86EB-8DB904701AFF}" srcOrd="0" destOrd="0" presId="urn:microsoft.com/office/officeart/2008/layout/HalfCircleOrganizationChart"/>
    <dgm:cxn modelId="{13FF2EB9-1033-4715-9D79-45F8838EB61C}" type="presParOf" srcId="{CDE3FAC7-8968-49CB-86EB-8DB904701AFF}" destId="{B7D34450-F637-415F-AEB6-4B10C37A9AC7}" srcOrd="0" destOrd="0" presId="urn:microsoft.com/office/officeart/2008/layout/HalfCircleOrganizationChart"/>
    <dgm:cxn modelId="{862B0D83-D8F4-4D80-8F38-3A262C3B7651}" type="presParOf" srcId="{CDE3FAC7-8968-49CB-86EB-8DB904701AFF}" destId="{90424389-413D-436F-97B4-430D321F4019}" srcOrd="1" destOrd="0" presId="urn:microsoft.com/office/officeart/2008/layout/HalfCircleOrganizationChart"/>
    <dgm:cxn modelId="{AC7B83ED-FEE7-476A-A67B-B66762186808}" type="presParOf" srcId="{CDE3FAC7-8968-49CB-86EB-8DB904701AFF}" destId="{B77682F3-A2DF-4462-B13D-064EAFFE30F8}" srcOrd="2" destOrd="0" presId="urn:microsoft.com/office/officeart/2008/layout/HalfCircleOrganizationChart"/>
    <dgm:cxn modelId="{D6D1BA2D-C5FF-4633-A6E2-1FB0551FBD65}" type="presParOf" srcId="{CDE3FAC7-8968-49CB-86EB-8DB904701AFF}" destId="{6C6DF48B-FC63-4517-89D7-66144D460EFC}" srcOrd="3" destOrd="0" presId="urn:microsoft.com/office/officeart/2008/layout/HalfCircleOrganizationChart"/>
    <dgm:cxn modelId="{94B20BCE-03D7-40D2-AE3B-A000F6A751A5}" type="presParOf" srcId="{B4E58587-662D-4889-969A-D6608C516995}" destId="{C6C2C4A9-B17F-4133-8897-C2C322A7EA0D}" srcOrd="1" destOrd="0" presId="urn:microsoft.com/office/officeart/2008/layout/HalfCircleOrganizationChart"/>
    <dgm:cxn modelId="{44AF6094-0DC8-4AC9-B00A-7F5AE99EA311}" type="presParOf" srcId="{B4E58587-662D-4889-969A-D6608C516995}" destId="{85E0AB4D-BCAD-4AB1-A0C1-FF676B26A74B}" srcOrd="2" destOrd="0" presId="urn:microsoft.com/office/officeart/2008/layout/HalfCircleOrganizationChart"/>
    <dgm:cxn modelId="{24B7C546-8916-4D19-A1D1-03FA6436DE8B}" type="presParOf" srcId="{E8EA8FAE-F2A5-4B92-A863-D53FD969A357}" destId="{A7046B08-F035-4E55-9BA3-7DD939C1491A}" srcOrd="4" destOrd="0" presId="urn:microsoft.com/office/officeart/2008/layout/HalfCircleOrganizationChart"/>
    <dgm:cxn modelId="{2A6A0196-E27F-4A06-82D2-A3154B56FA1D}" type="presParOf" srcId="{E8EA8FAE-F2A5-4B92-A863-D53FD969A357}" destId="{EFA5AD58-6527-42C2-AD12-B9B5A86207FC}" srcOrd="5" destOrd="0" presId="urn:microsoft.com/office/officeart/2008/layout/HalfCircleOrganizationChart"/>
    <dgm:cxn modelId="{3FE5F490-7A25-4116-A44B-31410EA606C9}" type="presParOf" srcId="{EFA5AD58-6527-42C2-AD12-B9B5A86207FC}" destId="{6DF8357F-24F5-46B0-8228-0A67C2D16C4F}" srcOrd="0" destOrd="0" presId="urn:microsoft.com/office/officeart/2008/layout/HalfCircleOrganizationChart"/>
    <dgm:cxn modelId="{9CE486E7-D144-487D-A90F-CD3E414C0D0D}" type="presParOf" srcId="{6DF8357F-24F5-46B0-8228-0A67C2D16C4F}" destId="{0F9A35EF-9E43-4426-B10C-482009C7FDBC}" srcOrd="0" destOrd="0" presId="urn:microsoft.com/office/officeart/2008/layout/HalfCircleOrganizationChart"/>
    <dgm:cxn modelId="{DF6DAB27-E85D-4BCB-9D39-964D4E9F3032}" type="presParOf" srcId="{6DF8357F-24F5-46B0-8228-0A67C2D16C4F}" destId="{4E58CD89-6685-4970-9565-0E24D10DC6AC}" srcOrd="1" destOrd="0" presId="urn:microsoft.com/office/officeart/2008/layout/HalfCircleOrganizationChart"/>
    <dgm:cxn modelId="{7B933DFE-F765-4530-B950-7E2F275EE76F}" type="presParOf" srcId="{6DF8357F-24F5-46B0-8228-0A67C2D16C4F}" destId="{C3647234-E078-4D0E-B04B-32E823632A04}" srcOrd="2" destOrd="0" presId="urn:microsoft.com/office/officeart/2008/layout/HalfCircleOrganizationChart"/>
    <dgm:cxn modelId="{19361D9A-FAAE-4203-BE5E-5EBA98031E5D}" type="presParOf" srcId="{6DF8357F-24F5-46B0-8228-0A67C2D16C4F}" destId="{74989EE1-12A2-4D10-B8FB-4D8FF3983817}" srcOrd="3" destOrd="0" presId="urn:microsoft.com/office/officeart/2008/layout/HalfCircleOrganizationChart"/>
    <dgm:cxn modelId="{48BE069C-C567-4CD4-B7BE-D307DC67EB44}" type="presParOf" srcId="{EFA5AD58-6527-42C2-AD12-B9B5A86207FC}" destId="{C0F471F1-3D05-496F-BBD2-A665733070AF}" srcOrd="1" destOrd="0" presId="urn:microsoft.com/office/officeart/2008/layout/HalfCircleOrganizationChart"/>
    <dgm:cxn modelId="{AFF10DB5-F072-4578-AED5-304FC9E2C569}" type="presParOf" srcId="{EFA5AD58-6527-42C2-AD12-B9B5A86207FC}" destId="{1BEBC72F-D1B7-48A9-B410-59CCCC021F3B}" srcOrd="2" destOrd="0" presId="urn:microsoft.com/office/officeart/2008/layout/HalfCircleOrganizationChart"/>
    <dgm:cxn modelId="{9062F48A-871F-45E7-9574-7FF9AF0AA9C9}" type="presParOf" srcId="{E8EA8FAE-F2A5-4B92-A863-D53FD969A357}" destId="{83FC48F3-6C66-4523-B2A1-5ABC1B6C81AE}" srcOrd="6" destOrd="0" presId="urn:microsoft.com/office/officeart/2008/layout/HalfCircleOrganizationChart"/>
    <dgm:cxn modelId="{236FD545-F9EB-44E0-AF27-803865E6A9F5}" type="presParOf" srcId="{E8EA8FAE-F2A5-4B92-A863-D53FD969A357}" destId="{D721FDA6-63DA-4D70-B876-E59567FC6806}" srcOrd="7" destOrd="0" presId="urn:microsoft.com/office/officeart/2008/layout/HalfCircleOrganizationChart"/>
    <dgm:cxn modelId="{A51EEE7F-D0DA-411E-8838-B0916AABCDC4}" type="presParOf" srcId="{D721FDA6-63DA-4D70-B876-E59567FC6806}" destId="{568873AF-ECC7-4253-8793-A2F22581B4E3}" srcOrd="0" destOrd="0" presId="urn:microsoft.com/office/officeart/2008/layout/HalfCircleOrganizationChart"/>
    <dgm:cxn modelId="{5D60BB97-FF0B-4BFD-9A30-6645D1C8F1C3}" type="presParOf" srcId="{568873AF-ECC7-4253-8793-A2F22581B4E3}" destId="{E1595E6F-B3DA-46C0-84B1-70889F225970}" srcOrd="0" destOrd="0" presId="urn:microsoft.com/office/officeart/2008/layout/HalfCircleOrganizationChart"/>
    <dgm:cxn modelId="{11599408-1C23-4B15-9BDF-E9BE256170F8}" type="presParOf" srcId="{568873AF-ECC7-4253-8793-A2F22581B4E3}" destId="{86EDC0EC-3808-47F9-B0E1-00D2265A650E}" srcOrd="1" destOrd="0" presId="urn:microsoft.com/office/officeart/2008/layout/HalfCircleOrganizationChart"/>
    <dgm:cxn modelId="{448E1448-90D3-458C-9000-C7DF97603326}" type="presParOf" srcId="{568873AF-ECC7-4253-8793-A2F22581B4E3}" destId="{1ED26036-E398-4E42-8E49-B36CA3B9B3EF}" srcOrd="2" destOrd="0" presId="urn:microsoft.com/office/officeart/2008/layout/HalfCircleOrganizationChart"/>
    <dgm:cxn modelId="{9E48398A-F94D-4F42-8C0F-30C17914497E}" type="presParOf" srcId="{568873AF-ECC7-4253-8793-A2F22581B4E3}" destId="{49796AB1-99DA-471E-9396-AF002AEDF1FA}" srcOrd="3" destOrd="0" presId="urn:microsoft.com/office/officeart/2008/layout/HalfCircleOrganizationChart"/>
    <dgm:cxn modelId="{BAE8E989-6926-4C44-92D0-0C01EB1CFA9E}" type="presParOf" srcId="{D721FDA6-63DA-4D70-B876-E59567FC6806}" destId="{4E67CA48-0315-435A-93B6-6A33326B113D}" srcOrd="1" destOrd="0" presId="urn:microsoft.com/office/officeart/2008/layout/HalfCircleOrganizationChart"/>
    <dgm:cxn modelId="{68E957CD-7863-46BF-96A9-86865D9EED4A}" type="presParOf" srcId="{D721FDA6-63DA-4D70-B876-E59567FC6806}" destId="{6CA8BD85-A9A9-4018-8DE2-BF7EEF5D60CB}" srcOrd="2" destOrd="0" presId="urn:microsoft.com/office/officeart/2008/layout/HalfCircleOrganizationChart"/>
    <dgm:cxn modelId="{D42AFA69-3D42-469D-B150-E8DC4EFBB0FD}" type="presParOf" srcId="{6ECE77FD-3E46-451B-A011-1D59B1406638}" destId="{ED727B90-6BD4-4743-90E0-7FA2CC83FC0C}"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C05A1-FF45-4B34-BA01-F6D01ECB3CF6}">
      <dsp:nvSpPr>
        <dsp:cNvPr id="0" name=""/>
        <dsp:cNvSpPr/>
      </dsp:nvSpPr>
      <dsp:spPr>
        <a:xfrm>
          <a:off x="3600449" y="1391849"/>
          <a:ext cx="2547344" cy="442101"/>
        </a:xfrm>
        <a:custGeom>
          <a:avLst/>
          <a:gdLst/>
          <a:ahLst/>
          <a:cxnLst/>
          <a:rect l="0" t="0" r="0" b="0"/>
          <a:pathLst>
            <a:path>
              <a:moveTo>
                <a:pt x="0" y="0"/>
              </a:moveTo>
              <a:lnTo>
                <a:pt x="0" y="221050"/>
              </a:lnTo>
              <a:lnTo>
                <a:pt x="2547344" y="221050"/>
              </a:lnTo>
              <a:lnTo>
                <a:pt x="2547344" y="442101"/>
              </a:lnTo>
            </a:path>
          </a:pathLst>
        </a:custGeom>
        <a:noFill/>
        <a:ln w="25400" cap="flat" cmpd="sng" algn="ctr">
          <a:solidFill>
            <a:schemeClr val="accent2">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5801B4AB-688A-4058-A852-D99B4E184D2C}">
      <dsp:nvSpPr>
        <dsp:cNvPr id="0" name=""/>
        <dsp:cNvSpPr/>
      </dsp:nvSpPr>
      <dsp:spPr>
        <a:xfrm>
          <a:off x="3554730" y="1391849"/>
          <a:ext cx="91440" cy="442101"/>
        </a:xfrm>
        <a:custGeom>
          <a:avLst/>
          <a:gdLst/>
          <a:ahLst/>
          <a:cxnLst/>
          <a:rect l="0" t="0" r="0" b="0"/>
          <a:pathLst>
            <a:path>
              <a:moveTo>
                <a:pt x="45720" y="0"/>
              </a:moveTo>
              <a:lnTo>
                <a:pt x="45720" y="442101"/>
              </a:lnTo>
            </a:path>
          </a:pathLst>
        </a:custGeom>
        <a:noFill/>
        <a:ln w="25400" cap="flat" cmpd="sng" algn="ctr">
          <a:solidFill>
            <a:schemeClr val="accent2">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9E567561-0DFB-4309-86F2-D202AC93C54D}">
      <dsp:nvSpPr>
        <dsp:cNvPr id="0" name=""/>
        <dsp:cNvSpPr/>
      </dsp:nvSpPr>
      <dsp:spPr>
        <a:xfrm>
          <a:off x="1053105" y="1391849"/>
          <a:ext cx="2547344" cy="442101"/>
        </a:xfrm>
        <a:custGeom>
          <a:avLst/>
          <a:gdLst/>
          <a:ahLst/>
          <a:cxnLst/>
          <a:rect l="0" t="0" r="0" b="0"/>
          <a:pathLst>
            <a:path>
              <a:moveTo>
                <a:pt x="2547344" y="0"/>
              </a:moveTo>
              <a:lnTo>
                <a:pt x="2547344" y="221050"/>
              </a:lnTo>
              <a:lnTo>
                <a:pt x="0" y="221050"/>
              </a:lnTo>
              <a:lnTo>
                <a:pt x="0" y="442101"/>
              </a:lnTo>
            </a:path>
          </a:pathLst>
        </a:custGeom>
        <a:noFill/>
        <a:ln w="25400" cap="flat" cmpd="sng" algn="ctr">
          <a:solidFill>
            <a:schemeClr val="accent2">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0BE8C3CC-70A9-4EF6-BE4F-342A3AA6A08C}">
      <dsp:nvSpPr>
        <dsp:cNvPr id="0" name=""/>
        <dsp:cNvSpPr/>
      </dsp:nvSpPr>
      <dsp:spPr>
        <a:xfrm>
          <a:off x="2547828" y="339227"/>
          <a:ext cx="2105243" cy="1052621"/>
        </a:xfrm>
        <a:prstGeom prst="rect">
          <a:avLst/>
        </a:prstGeom>
        <a:solidFill>
          <a:schemeClr val="accent2">
            <a:alpha val="8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a:cs typeface="B Homa" pitchFamily="2" charset="-78"/>
            </a:rPr>
            <a:t>طبقه بندی مؤسسات از لحاظ مالکیت:</a:t>
          </a:r>
          <a:endParaRPr lang="en-US" sz="1800" kern="1200" dirty="0">
            <a:cs typeface="B Homa" pitchFamily="2" charset="-78"/>
          </a:endParaRPr>
        </a:p>
      </dsp:txBody>
      <dsp:txXfrm>
        <a:off x="2547828" y="339227"/>
        <a:ext cx="2105243" cy="1052621"/>
      </dsp:txXfrm>
    </dsp:sp>
    <dsp:sp modelId="{A9B2B765-209B-4D33-8CC9-33334C856439}">
      <dsp:nvSpPr>
        <dsp:cNvPr id="0" name=""/>
        <dsp:cNvSpPr/>
      </dsp:nvSpPr>
      <dsp:spPr>
        <a:xfrm>
          <a:off x="483" y="1833950"/>
          <a:ext cx="2105243" cy="1052621"/>
        </a:xfrm>
        <a:prstGeom prst="rect">
          <a:avLst/>
        </a:prstGeom>
        <a:solidFill>
          <a:schemeClr val="accent2">
            <a:alpha val="7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B Homa" pitchFamily="2" charset="-78"/>
            </a:rPr>
            <a:t>تعاونی</a:t>
          </a:r>
          <a:endParaRPr lang="en-US" sz="3200" kern="1200" dirty="0">
            <a:cs typeface="B Homa" pitchFamily="2" charset="-78"/>
          </a:endParaRPr>
        </a:p>
      </dsp:txBody>
      <dsp:txXfrm>
        <a:off x="483" y="1833950"/>
        <a:ext cx="2105243" cy="1052621"/>
      </dsp:txXfrm>
    </dsp:sp>
    <dsp:sp modelId="{FA3B70D3-9FFA-4D82-BF97-72692036F197}">
      <dsp:nvSpPr>
        <dsp:cNvPr id="0" name=""/>
        <dsp:cNvSpPr/>
      </dsp:nvSpPr>
      <dsp:spPr>
        <a:xfrm>
          <a:off x="2547828" y="1833950"/>
          <a:ext cx="2105243" cy="1052621"/>
        </a:xfrm>
        <a:prstGeom prst="rect">
          <a:avLst/>
        </a:prstGeom>
        <a:solidFill>
          <a:schemeClr val="accent2">
            <a:alpha val="7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a:cs typeface="B Homa" pitchFamily="2" charset="-78"/>
            </a:rPr>
            <a:t>خصوصی</a:t>
          </a:r>
          <a:endParaRPr lang="en-US" sz="3200" kern="1200" dirty="0">
            <a:cs typeface="B Homa" pitchFamily="2" charset="-78"/>
          </a:endParaRPr>
        </a:p>
      </dsp:txBody>
      <dsp:txXfrm>
        <a:off x="2547828" y="1833950"/>
        <a:ext cx="2105243" cy="1052621"/>
      </dsp:txXfrm>
    </dsp:sp>
    <dsp:sp modelId="{E782F84C-1108-4CE6-AF61-178B60E10356}">
      <dsp:nvSpPr>
        <dsp:cNvPr id="0" name=""/>
        <dsp:cNvSpPr/>
      </dsp:nvSpPr>
      <dsp:spPr>
        <a:xfrm>
          <a:off x="5095172" y="1833950"/>
          <a:ext cx="2105243" cy="1052621"/>
        </a:xfrm>
        <a:prstGeom prst="rect">
          <a:avLst/>
        </a:prstGeom>
        <a:solidFill>
          <a:schemeClr val="accent2">
            <a:alpha val="7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B Homa" pitchFamily="2" charset="-78"/>
            </a:rPr>
            <a:t>عمومی</a:t>
          </a:r>
          <a:endParaRPr lang="en-US" sz="3200" kern="1200" dirty="0">
            <a:cs typeface="B Homa" pitchFamily="2" charset="-78"/>
          </a:endParaRPr>
        </a:p>
      </dsp:txBody>
      <dsp:txXfrm>
        <a:off x="5095172" y="1833950"/>
        <a:ext cx="2105243" cy="10526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D0514-2DEF-4D52-B2FD-2BCA88F41C26}">
      <dsp:nvSpPr>
        <dsp:cNvPr id="0" name=""/>
        <dsp:cNvSpPr/>
      </dsp:nvSpPr>
      <dsp:spPr>
        <a:xfrm>
          <a:off x="4428278" y="1339966"/>
          <a:ext cx="1770833" cy="489686"/>
        </a:xfrm>
        <a:custGeom>
          <a:avLst/>
          <a:gdLst/>
          <a:ahLst/>
          <a:cxnLst/>
          <a:rect l="0" t="0" r="0" b="0"/>
          <a:pathLst>
            <a:path>
              <a:moveTo>
                <a:pt x="1770833" y="0"/>
              </a:moveTo>
              <a:lnTo>
                <a:pt x="885416" y="0"/>
              </a:lnTo>
              <a:lnTo>
                <a:pt x="885416" y="489686"/>
              </a:lnTo>
              <a:lnTo>
                <a:pt x="0" y="489686"/>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267762" y="1538878"/>
        <a:ext cx="91864" cy="91864"/>
      </dsp:txXfrm>
    </dsp:sp>
    <dsp:sp modelId="{31054925-FC1A-4E86-ACB8-CCE3DD427B6C}">
      <dsp:nvSpPr>
        <dsp:cNvPr id="0" name=""/>
        <dsp:cNvSpPr/>
      </dsp:nvSpPr>
      <dsp:spPr>
        <a:xfrm>
          <a:off x="4428278" y="654175"/>
          <a:ext cx="1770833" cy="685791"/>
        </a:xfrm>
        <a:custGeom>
          <a:avLst/>
          <a:gdLst/>
          <a:ahLst/>
          <a:cxnLst/>
          <a:rect l="0" t="0" r="0" b="0"/>
          <a:pathLst>
            <a:path>
              <a:moveTo>
                <a:pt x="1770833" y="685791"/>
              </a:moveTo>
              <a:lnTo>
                <a:pt x="885416" y="685791"/>
              </a:lnTo>
              <a:lnTo>
                <a:pt x="885416" y="0"/>
              </a:lnTo>
              <a:lnTo>
                <a:pt x="0"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266220" y="949596"/>
        <a:ext cx="94949" cy="94949"/>
      </dsp:txXfrm>
    </dsp:sp>
    <dsp:sp modelId="{F006D139-632A-4BA4-8F3F-AF9CBDA2B2D5}">
      <dsp:nvSpPr>
        <dsp:cNvPr id="0" name=""/>
        <dsp:cNvSpPr/>
      </dsp:nvSpPr>
      <dsp:spPr>
        <a:xfrm>
          <a:off x="5507744" y="1089504"/>
          <a:ext cx="1883659" cy="5009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هدف از ارزشیابی</a:t>
          </a:r>
          <a:endParaRPr lang="en-US" sz="1800" kern="1200" dirty="0">
            <a:cs typeface="B Homa" pitchFamily="2" charset="-78"/>
          </a:endParaRPr>
        </a:p>
      </dsp:txBody>
      <dsp:txXfrm>
        <a:off x="5507744" y="1089504"/>
        <a:ext cx="1883659" cy="500924"/>
      </dsp:txXfrm>
    </dsp:sp>
    <dsp:sp modelId="{7492F136-C038-4E0A-BD88-B1AE762EC4FE}">
      <dsp:nvSpPr>
        <dsp:cNvPr id="0" name=""/>
        <dsp:cNvSpPr/>
      </dsp:nvSpPr>
      <dsp:spPr>
        <a:xfrm>
          <a:off x="838205" y="403712"/>
          <a:ext cx="3590072" cy="50092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تعیین بهای تمام شده کالای فروش رفته</a:t>
          </a:r>
          <a:endParaRPr lang="en-US" sz="1800" kern="1200" dirty="0">
            <a:cs typeface="B Homa" pitchFamily="2" charset="-78"/>
          </a:endParaRPr>
        </a:p>
      </dsp:txBody>
      <dsp:txXfrm>
        <a:off x="838205" y="403712"/>
        <a:ext cx="3590072" cy="500924"/>
      </dsp:txXfrm>
    </dsp:sp>
    <dsp:sp modelId="{D667E9F7-EFD4-4529-923D-B9B948C89509}">
      <dsp:nvSpPr>
        <dsp:cNvPr id="0" name=""/>
        <dsp:cNvSpPr/>
      </dsp:nvSpPr>
      <dsp:spPr>
        <a:xfrm>
          <a:off x="838205" y="1579191"/>
          <a:ext cx="3590072" cy="50092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تعیین بهای تمام شده کالای پایان دوره</a:t>
          </a:r>
          <a:endParaRPr lang="en-US" sz="1800" kern="1200" dirty="0">
            <a:cs typeface="B Homa" pitchFamily="2" charset="-78"/>
          </a:endParaRPr>
        </a:p>
      </dsp:txBody>
      <dsp:txXfrm>
        <a:off x="838205" y="1579191"/>
        <a:ext cx="3590072" cy="5009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2007C-CAEA-48B8-8E59-6B39F49CDCE3}">
      <dsp:nvSpPr>
        <dsp:cNvPr id="0" name=""/>
        <dsp:cNvSpPr/>
      </dsp:nvSpPr>
      <dsp:spPr>
        <a:xfrm>
          <a:off x="4896044" y="1038685"/>
          <a:ext cx="1195162" cy="1269740"/>
        </a:xfrm>
        <a:prstGeom prst="roundRect">
          <a:avLst>
            <a:gd name="adj" fmla="val 10000"/>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روشهای ارزشیابی موجودی کالا</a:t>
          </a:r>
          <a:endParaRPr lang="en-US" sz="1800" kern="1200" dirty="0">
            <a:cs typeface="B Homa" pitchFamily="2" charset="-78"/>
          </a:endParaRPr>
        </a:p>
      </dsp:txBody>
      <dsp:txXfrm>
        <a:off x="4931049" y="1073690"/>
        <a:ext cx="1125152" cy="1199730"/>
      </dsp:txXfrm>
    </dsp:sp>
    <dsp:sp modelId="{2613A04F-FEFA-48E7-A297-B3C889D0CBC1}">
      <dsp:nvSpPr>
        <dsp:cNvPr id="0" name=""/>
        <dsp:cNvSpPr/>
      </dsp:nvSpPr>
      <dsp:spPr>
        <a:xfrm rot="14333745">
          <a:off x="3968678" y="1133922"/>
          <a:ext cx="1222955" cy="32136"/>
        </a:xfrm>
        <a:custGeom>
          <a:avLst/>
          <a:gdLst/>
          <a:ahLst/>
          <a:cxnLst/>
          <a:rect l="0" t="0" r="0" b="0"/>
          <a:pathLst>
            <a:path>
              <a:moveTo>
                <a:pt x="0" y="16068"/>
              </a:moveTo>
              <a:lnTo>
                <a:pt x="1222955" y="16068"/>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549582" y="1119417"/>
        <a:ext cx="61147" cy="61147"/>
      </dsp:txXfrm>
    </dsp:sp>
    <dsp:sp modelId="{B28AA50D-5BF7-4C34-A793-313CC114417C}">
      <dsp:nvSpPr>
        <dsp:cNvPr id="0" name=""/>
        <dsp:cNvSpPr/>
      </dsp:nvSpPr>
      <dsp:spPr>
        <a:xfrm>
          <a:off x="1524310" y="327635"/>
          <a:ext cx="2739958" cy="597581"/>
        </a:xfrm>
        <a:prstGeom prst="roundRect">
          <a:avLst>
            <a:gd name="adj" fmla="val 10000"/>
          </a:avLst>
        </a:prstGeom>
        <a:gradFill rotWithShape="0">
          <a:gsLst>
            <a:gs pos="0">
              <a:schemeClr val="accent2">
                <a:tint val="99000"/>
                <a:hueOff val="0"/>
                <a:satOff val="0"/>
                <a:lumOff val="0"/>
                <a:alphaOff val="0"/>
                <a:tint val="50000"/>
                <a:satMod val="300000"/>
              </a:schemeClr>
            </a:gs>
            <a:gs pos="35000">
              <a:schemeClr val="accent2">
                <a:tint val="99000"/>
                <a:hueOff val="0"/>
                <a:satOff val="0"/>
                <a:lumOff val="0"/>
                <a:alphaOff val="0"/>
                <a:tint val="37000"/>
                <a:satMod val="300000"/>
              </a:schemeClr>
            </a:gs>
            <a:gs pos="100000">
              <a:schemeClr val="accent2">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sz="1800" b="1" kern="1200" dirty="0">
              <a:latin typeface="Mistral" pitchFamily="66" charset="0"/>
              <a:cs typeface="B Homa" pitchFamily="2" charset="-78"/>
            </a:rPr>
            <a:t>FIFO</a:t>
          </a:r>
          <a:r>
            <a:rPr lang="fa-IR" sz="1800" kern="1200" dirty="0">
              <a:cs typeface="B Homa" pitchFamily="2" charset="-78"/>
            </a:rPr>
            <a:t> (اولین صادره از اولین وارده)</a:t>
          </a:r>
          <a:endParaRPr lang="en-US" sz="1800" kern="1200" dirty="0">
            <a:cs typeface="B Homa" pitchFamily="2" charset="-78"/>
          </a:endParaRPr>
        </a:p>
      </dsp:txBody>
      <dsp:txXfrm>
        <a:off x="1541813" y="345138"/>
        <a:ext cx="2704952" cy="562575"/>
      </dsp:txXfrm>
    </dsp:sp>
    <dsp:sp modelId="{1FD97445-EFFF-4D9C-903F-DAD8FCE42336}">
      <dsp:nvSpPr>
        <dsp:cNvPr id="0" name=""/>
        <dsp:cNvSpPr/>
      </dsp:nvSpPr>
      <dsp:spPr>
        <a:xfrm rot="11972558">
          <a:off x="4323479" y="1558883"/>
          <a:ext cx="589545" cy="32136"/>
        </a:xfrm>
        <a:custGeom>
          <a:avLst/>
          <a:gdLst/>
          <a:ahLst/>
          <a:cxnLst/>
          <a:rect l="0" t="0" r="0" b="0"/>
          <a:pathLst>
            <a:path>
              <a:moveTo>
                <a:pt x="0" y="16068"/>
              </a:moveTo>
              <a:lnTo>
                <a:pt x="589545" y="16068"/>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603513" y="1560213"/>
        <a:ext cx="29477" cy="29477"/>
      </dsp:txXfrm>
    </dsp:sp>
    <dsp:sp modelId="{08D0E3A2-BDF0-4A25-8F49-7AF3567BE6D1}">
      <dsp:nvSpPr>
        <dsp:cNvPr id="0" name=""/>
        <dsp:cNvSpPr/>
      </dsp:nvSpPr>
      <dsp:spPr>
        <a:xfrm>
          <a:off x="1600502" y="1177557"/>
          <a:ext cx="2739958" cy="597581"/>
        </a:xfrm>
        <a:prstGeom prst="roundRect">
          <a:avLst>
            <a:gd name="adj" fmla="val 10000"/>
          </a:avLst>
        </a:prstGeom>
        <a:gradFill rotWithShape="0">
          <a:gsLst>
            <a:gs pos="0">
              <a:schemeClr val="accent2">
                <a:tint val="99000"/>
                <a:hueOff val="0"/>
                <a:satOff val="0"/>
                <a:lumOff val="0"/>
                <a:alphaOff val="0"/>
                <a:tint val="50000"/>
                <a:satMod val="300000"/>
              </a:schemeClr>
            </a:gs>
            <a:gs pos="35000">
              <a:schemeClr val="accent2">
                <a:tint val="99000"/>
                <a:hueOff val="0"/>
                <a:satOff val="0"/>
                <a:lumOff val="0"/>
                <a:alphaOff val="0"/>
                <a:tint val="37000"/>
                <a:satMod val="300000"/>
              </a:schemeClr>
            </a:gs>
            <a:gs pos="100000">
              <a:schemeClr val="accent2">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sz="1800" b="1" kern="1200" dirty="0">
              <a:latin typeface="Mistral" pitchFamily="66" charset="0"/>
              <a:cs typeface="B Homa" pitchFamily="2" charset="-78"/>
            </a:rPr>
            <a:t>LIFO</a:t>
          </a:r>
          <a:r>
            <a:rPr lang="fa-IR" sz="1800" kern="1200" dirty="0">
              <a:cs typeface="B Homa" pitchFamily="2" charset="-78"/>
            </a:rPr>
            <a:t> (اولین صادره از آخرین وارده)</a:t>
          </a:r>
          <a:endParaRPr lang="en-US" sz="1800" kern="1200" dirty="0">
            <a:cs typeface="B Homa" pitchFamily="2" charset="-78"/>
          </a:endParaRPr>
        </a:p>
      </dsp:txBody>
      <dsp:txXfrm>
        <a:off x="1618005" y="1195060"/>
        <a:ext cx="2704952" cy="562575"/>
      </dsp:txXfrm>
    </dsp:sp>
    <dsp:sp modelId="{1BB35B8C-45AF-4ADE-9B08-8FB5DBBE435D}">
      <dsp:nvSpPr>
        <dsp:cNvPr id="0" name=""/>
        <dsp:cNvSpPr/>
      </dsp:nvSpPr>
      <dsp:spPr>
        <a:xfrm rot="7835566">
          <a:off x="4191326" y="1981675"/>
          <a:ext cx="853852" cy="32136"/>
        </a:xfrm>
        <a:custGeom>
          <a:avLst/>
          <a:gdLst/>
          <a:ahLst/>
          <a:cxnLst/>
          <a:rect l="0" t="0" r="0" b="0"/>
          <a:pathLst>
            <a:path>
              <a:moveTo>
                <a:pt x="0" y="16068"/>
              </a:moveTo>
              <a:lnTo>
                <a:pt x="853852" y="16068"/>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596906" y="1976397"/>
        <a:ext cx="42692" cy="42692"/>
      </dsp:txXfrm>
    </dsp:sp>
    <dsp:sp modelId="{2995E704-3052-4244-B045-976B457F511F}">
      <dsp:nvSpPr>
        <dsp:cNvPr id="0" name=""/>
        <dsp:cNvSpPr/>
      </dsp:nvSpPr>
      <dsp:spPr>
        <a:xfrm>
          <a:off x="1600502" y="2023141"/>
          <a:ext cx="2739958" cy="597581"/>
        </a:xfrm>
        <a:prstGeom prst="roundRect">
          <a:avLst>
            <a:gd name="adj" fmla="val 10000"/>
          </a:avLst>
        </a:prstGeom>
        <a:gradFill rotWithShape="0">
          <a:gsLst>
            <a:gs pos="0">
              <a:schemeClr val="accent2">
                <a:tint val="99000"/>
                <a:hueOff val="0"/>
                <a:satOff val="0"/>
                <a:lumOff val="0"/>
                <a:alphaOff val="0"/>
                <a:tint val="50000"/>
                <a:satMod val="300000"/>
              </a:schemeClr>
            </a:gs>
            <a:gs pos="35000">
              <a:schemeClr val="accent2">
                <a:tint val="99000"/>
                <a:hueOff val="0"/>
                <a:satOff val="0"/>
                <a:lumOff val="0"/>
                <a:alphaOff val="0"/>
                <a:tint val="37000"/>
                <a:satMod val="300000"/>
              </a:schemeClr>
            </a:gs>
            <a:gs pos="100000">
              <a:schemeClr val="accent2">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Homa" pitchFamily="2" charset="-78"/>
            </a:rPr>
            <a:t>میانگین</a:t>
          </a:r>
          <a:endParaRPr lang="en-US" sz="1800" kern="1200" dirty="0">
            <a:cs typeface="B Homa" pitchFamily="2" charset="-78"/>
          </a:endParaRPr>
        </a:p>
      </dsp:txBody>
      <dsp:txXfrm>
        <a:off x="1618005" y="2040644"/>
        <a:ext cx="2704952" cy="562575"/>
      </dsp:txXfrm>
    </dsp:sp>
    <dsp:sp modelId="{C89DC219-EC08-4AD5-B646-3F45C2409C9C}">
      <dsp:nvSpPr>
        <dsp:cNvPr id="0" name=""/>
        <dsp:cNvSpPr/>
      </dsp:nvSpPr>
      <dsp:spPr>
        <a:xfrm rot="13084867">
          <a:off x="1145796" y="2148935"/>
          <a:ext cx="508864" cy="32136"/>
        </a:xfrm>
        <a:custGeom>
          <a:avLst/>
          <a:gdLst/>
          <a:ahLst/>
          <a:cxnLst/>
          <a:rect l="0" t="0" r="0" b="0"/>
          <a:pathLst>
            <a:path>
              <a:moveTo>
                <a:pt x="0" y="16068"/>
              </a:moveTo>
              <a:lnTo>
                <a:pt x="508864" y="16068"/>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87507" y="2152282"/>
        <a:ext cx="25443" cy="25443"/>
      </dsp:txXfrm>
    </dsp:sp>
    <dsp:sp modelId="{7ACC4F29-7544-4B6B-9E43-4B4E688F2504}">
      <dsp:nvSpPr>
        <dsp:cNvPr id="0" name=""/>
        <dsp:cNvSpPr/>
      </dsp:nvSpPr>
      <dsp:spPr>
        <a:xfrm>
          <a:off x="4792" y="1709285"/>
          <a:ext cx="1195162" cy="597581"/>
        </a:xfrm>
        <a:prstGeom prst="roundRect">
          <a:avLst>
            <a:gd name="adj" fmla="val 10000"/>
          </a:avLst>
        </a:prstGeom>
        <a:gradFill rotWithShape="0">
          <a:gsLst>
            <a:gs pos="0">
              <a:schemeClr val="accent2">
                <a:tint val="80000"/>
                <a:hueOff val="0"/>
                <a:satOff val="0"/>
                <a:lumOff val="0"/>
                <a:alphaOff val="0"/>
                <a:tint val="50000"/>
                <a:satMod val="300000"/>
              </a:schemeClr>
            </a:gs>
            <a:gs pos="35000">
              <a:schemeClr val="accent2">
                <a:tint val="80000"/>
                <a:hueOff val="0"/>
                <a:satOff val="0"/>
                <a:lumOff val="0"/>
                <a:alphaOff val="0"/>
                <a:tint val="37000"/>
                <a:satMod val="300000"/>
              </a:schemeClr>
            </a:gs>
            <a:gs pos="100000">
              <a:schemeClr val="accent2">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Homa" pitchFamily="2" charset="-78"/>
            </a:rPr>
            <a:t>ساده</a:t>
          </a:r>
          <a:endParaRPr lang="en-US" sz="1800" kern="1200" dirty="0">
            <a:cs typeface="B Homa" pitchFamily="2" charset="-78"/>
          </a:endParaRPr>
        </a:p>
      </dsp:txBody>
      <dsp:txXfrm>
        <a:off x="22295" y="1726788"/>
        <a:ext cx="1160156" cy="562575"/>
      </dsp:txXfrm>
    </dsp:sp>
    <dsp:sp modelId="{E517535D-5657-4A88-8480-0F486104A51D}">
      <dsp:nvSpPr>
        <dsp:cNvPr id="0" name=""/>
        <dsp:cNvSpPr/>
      </dsp:nvSpPr>
      <dsp:spPr>
        <a:xfrm rot="8220703">
          <a:off x="1126441" y="2492544"/>
          <a:ext cx="547574" cy="32136"/>
        </a:xfrm>
        <a:custGeom>
          <a:avLst/>
          <a:gdLst/>
          <a:ahLst/>
          <a:cxnLst/>
          <a:rect l="0" t="0" r="0" b="0"/>
          <a:pathLst>
            <a:path>
              <a:moveTo>
                <a:pt x="0" y="16068"/>
              </a:moveTo>
              <a:lnTo>
                <a:pt x="547574" y="16068"/>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86539" y="2494923"/>
        <a:ext cx="27378" cy="27378"/>
      </dsp:txXfrm>
    </dsp:sp>
    <dsp:sp modelId="{40AEC9F6-00CE-45A3-9567-AF7C76165E99}">
      <dsp:nvSpPr>
        <dsp:cNvPr id="0" name=""/>
        <dsp:cNvSpPr/>
      </dsp:nvSpPr>
      <dsp:spPr>
        <a:xfrm>
          <a:off x="4792" y="2396503"/>
          <a:ext cx="1195162" cy="597581"/>
        </a:xfrm>
        <a:prstGeom prst="roundRect">
          <a:avLst>
            <a:gd name="adj" fmla="val 10000"/>
          </a:avLst>
        </a:prstGeom>
        <a:gradFill rotWithShape="0">
          <a:gsLst>
            <a:gs pos="0">
              <a:schemeClr val="accent2">
                <a:tint val="80000"/>
                <a:hueOff val="0"/>
                <a:satOff val="0"/>
                <a:lumOff val="0"/>
                <a:alphaOff val="0"/>
                <a:tint val="50000"/>
                <a:satMod val="300000"/>
              </a:schemeClr>
            </a:gs>
            <a:gs pos="35000">
              <a:schemeClr val="accent2">
                <a:tint val="80000"/>
                <a:hueOff val="0"/>
                <a:satOff val="0"/>
                <a:lumOff val="0"/>
                <a:alphaOff val="0"/>
                <a:tint val="37000"/>
                <a:satMod val="300000"/>
              </a:schemeClr>
            </a:gs>
            <a:gs pos="100000">
              <a:schemeClr val="accent2">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Homa" pitchFamily="2" charset="-78"/>
            </a:rPr>
            <a:t>موزون</a:t>
          </a:r>
          <a:endParaRPr lang="en-US" sz="1800" kern="1200" dirty="0">
            <a:cs typeface="B Homa" pitchFamily="2" charset="-78"/>
          </a:endParaRPr>
        </a:p>
      </dsp:txBody>
      <dsp:txXfrm>
        <a:off x="22295" y="2414006"/>
        <a:ext cx="1160156" cy="562575"/>
      </dsp:txXfrm>
    </dsp:sp>
    <dsp:sp modelId="{0BB519B0-BD9E-48EE-841E-5ADC8F47601E}">
      <dsp:nvSpPr>
        <dsp:cNvPr id="0" name=""/>
        <dsp:cNvSpPr/>
      </dsp:nvSpPr>
      <dsp:spPr>
        <a:xfrm rot="6380770">
          <a:off x="3978100" y="2344870"/>
          <a:ext cx="1432675" cy="32136"/>
        </a:xfrm>
        <a:custGeom>
          <a:avLst/>
          <a:gdLst/>
          <a:ahLst/>
          <a:cxnLst/>
          <a:rect l="0" t="0" r="0" b="0"/>
          <a:pathLst>
            <a:path>
              <a:moveTo>
                <a:pt x="0" y="16068"/>
              </a:moveTo>
              <a:lnTo>
                <a:pt x="1432675" y="16068"/>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658621" y="2325121"/>
        <a:ext cx="71633" cy="71633"/>
      </dsp:txXfrm>
    </dsp:sp>
    <dsp:sp modelId="{5ED63D21-2C52-4F37-8D0F-4D2A614B89FF}">
      <dsp:nvSpPr>
        <dsp:cNvPr id="0" name=""/>
        <dsp:cNvSpPr/>
      </dsp:nvSpPr>
      <dsp:spPr>
        <a:xfrm>
          <a:off x="1752873" y="2749530"/>
          <a:ext cx="2739958" cy="597581"/>
        </a:xfrm>
        <a:prstGeom prst="roundRect">
          <a:avLst>
            <a:gd name="adj" fmla="val 10000"/>
          </a:avLst>
        </a:prstGeom>
        <a:gradFill rotWithShape="0">
          <a:gsLst>
            <a:gs pos="0">
              <a:schemeClr val="accent2">
                <a:tint val="99000"/>
                <a:hueOff val="0"/>
                <a:satOff val="0"/>
                <a:lumOff val="0"/>
                <a:alphaOff val="0"/>
                <a:tint val="50000"/>
                <a:satMod val="300000"/>
              </a:schemeClr>
            </a:gs>
            <a:gs pos="35000">
              <a:schemeClr val="accent2">
                <a:tint val="99000"/>
                <a:hueOff val="0"/>
                <a:satOff val="0"/>
                <a:lumOff val="0"/>
                <a:alphaOff val="0"/>
                <a:tint val="37000"/>
                <a:satMod val="300000"/>
              </a:schemeClr>
            </a:gs>
            <a:gs pos="100000">
              <a:schemeClr val="accent2">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Homa" pitchFamily="2" charset="-78"/>
            </a:rPr>
            <a:t>شناسایی ویژه</a:t>
          </a:r>
          <a:endParaRPr lang="en-US" sz="1800" kern="1200" dirty="0">
            <a:cs typeface="B Homa" pitchFamily="2" charset="-78"/>
          </a:endParaRPr>
        </a:p>
      </dsp:txBody>
      <dsp:txXfrm>
        <a:off x="1770376" y="2767033"/>
        <a:ext cx="2704952" cy="5625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2007C-CAEA-48B8-8E59-6B39F49CDCE3}">
      <dsp:nvSpPr>
        <dsp:cNvPr id="0" name=""/>
        <dsp:cNvSpPr/>
      </dsp:nvSpPr>
      <dsp:spPr>
        <a:xfrm>
          <a:off x="472800" y="516340"/>
          <a:ext cx="2521862" cy="487854"/>
        </a:xfrm>
        <a:prstGeom prst="roundRect">
          <a:avLst>
            <a:gd name="adj" fmla="val 10000"/>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180 واحد فروش رفته</a:t>
          </a:r>
          <a:endParaRPr lang="en-US" sz="1800" kern="1200" dirty="0">
            <a:cs typeface="B Homa" pitchFamily="2" charset="-78"/>
          </a:endParaRPr>
        </a:p>
      </dsp:txBody>
      <dsp:txXfrm>
        <a:off x="487089" y="530629"/>
        <a:ext cx="2493284" cy="459276"/>
      </dsp:txXfrm>
    </dsp:sp>
    <dsp:sp modelId="{2613A04F-FEFA-48E7-A297-B3C889D0CBC1}">
      <dsp:nvSpPr>
        <dsp:cNvPr id="0" name=""/>
        <dsp:cNvSpPr/>
      </dsp:nvSpPr>
      <dsp:spPr>
        <a:xfrm rot="19211964">
          <a:off x="2891449" y="400514"/>
          <a:ext cx="890835" cy="149268"/>
        </a:xfrm>
        <a:custGeom>
          <a:avLst/>
          <a:gdLst/>
          <a:ahLst/>
          <a:cxnLst/>
          <a:rect l="0" t="0" r="0" b="0"/>
          <a:pathLst>
            <a:path>
              <a:moveTo>
                <a:pt x="0" y="74634"/>
              </a:moveTo>
              <a:lnTo>
                <a:pt x="890835" y="7463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4595" y="452877"/>
        <a:ext cx="44541" cy="44541"/>
      </dsp:txXfrm>
    </dsp:sp>
    <dsp:sp modelId="{B28AA50D-5BF7-4C34-A793-313CC114417C}">
      <dsp:nvSpPr>
        <dsp:cNvPr id="0" name=""/>
        <dsp:cNvSpPr/>
      </dsp:nvSpPr>
      <dsp:spPr>
        <a:xfrm>
          <a:off x="3679070" y="0"/>
          <a:ext cx="1619792" cy="380057"/>
        </a:xfrm>
        <a:prstGeom prst="roundRect">
          <a:avLst>
            <a:gd name="adj" fmla="val 10000"/>
          </a:avLst>
        </a:prstGeom>
        <a:gradFill rotWithShape="0">
          <a:gsLst>
            <a:gs pos="0">
              <a:schemeClr val="accent2">
                <a:tint val="99000"/>
                <a:hueOff val="0"/>
                <a:satOff val="0"/>
                <a:lumOff val="0"/>
                <a:alphaOff val="0"/>
                <a:tint val="50000"/>
                <a:satMod val="300000"/>
              </a:schemeClr>
            </a:gs>
            <a:gs pos="35000">
              <a:schemeClr val="accent2">
                <a:tint val="99000"/>
                <a:hueOff val="0"/>
                <a:satOff val="0"/>
                <a:lumOff val="0"/>
                <a:alphaOff val="0"/>
                <a:tint val="37000"/>
                <a:satMod val="300000"/>
              </a:schemeClr>
            </a:gs>
            <a:gs pos="100000">
              <a:schemeClr val="accent2">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a-IR" sz="1800" kern="1200" dirty="0">
              <a:cs typeface="B Homa" pitchFamily="2" charset="-78"/>
            </a:rPr>
            <a:t>2,000 = 20 × 100</a:t>
          </a:r>
          <a:endParaRPr lang="en-US" sz="1800" kern="1200" dirty="0">
            <a:cs typeface="B Homa" pitchFamily="2" charset="-78"/>
          </a:endParaRPr>
        </a:p>
      </dsp:txBody>
      <dsp:txXfrm>
        <a:off x="3690201" y="11131"/>
        <a:ext cx="1597530" cy="357795"/>
      </dsp:txXfrm>
    </dsp:sp>
    <dsp:sp modelId="{928F3F34-DEE7-4B68-97CC-C0301BE44F05}">
      <dsp:nvSpPr>
        <dsp:cNvPr id="0" name=""/>
        <dsp:cNvSpPr/>
      </dsp:nvSpPr>
      <dsp:spPr>
        <a:xfrm rot="21427365">
          <a:off x="2994230" y="668434"/>
          <a:ext cx="685272" cy="149268"/>
        </a:xfrm>
        <a:custGeom>
          <a:avLst/>
          <a:gdLst/>
          <a:ahLst/>
          <a:cxnLst/>
          <a:rect l="0" t="0" r="0" b="0"/>
          <a:pathLst>
            <a:path>
              <a:moveTo>
                <a:pt x="0" y="74634"/>
              </a:moveTo>
              <a:lnTo>
                <a:pt x="685272" y="7463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9734" y="725937"/>
        <a:ext cx="34263" cy="34263"/>
      </dsp:txXfrm>
    </dsp:sp>
    <dsp:sp modelId="{047FD32B-C394-474F-A95B-08BF44E6C680}">
      <dsp:nvSpPr>
        <dsp:cNvPr id="0" name=""/>
        <dsp:cNvSpPr/>
      </dsp:nvSpPr>
      <dsp:spPr>
        <a:xfrm>
          <a:off x="3679070" y="535841"/>
          <a:ext cx="1619792" cy="380057"/>
        </a:xfrm>
        <a:prstGeom prst="roundRect">
          <a:avLst>
            <a:gd name="adj" fmla="val 10000"/>
          </a:avLst>
        </a:prstGeom>
        <a:gradFill rotWithShape="0">
          <a:gsLst>
            <a:gs pos="0">
              <a:schemeClr val="accent2">
                <a:tint val="99000"/>
                <a:hueOff val="0"/>
                <a:satOff val="0"/>
                <a:lumOff val="0"/>
                <a:alphaOff val="0"/>
                <a:tint val="50000"/>
                <a:satMod val="300000"/>
              </a:schemeClr>
            </a:gs>
            <a:gs pos="35000">
              <a:schemeClr val="accent2">
                <a:tint val="99000"/>
                <a:hueOff val="0"/>
                <a:satOff val="0"/>
                <a:lumOff val="0"/>
                <a:alphaOff val="0"/>
                <a:tint val="37000"/>
                <a:satMod val="300000"/>
              </a:schemeClr>
            </a:gs>
            <a:gs pos="100000">
              <a:schemeClr val="accent2">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fa-IR" sz="1500" kern="1200" dirty="0">
              <a:cs typeface="B Homa" pitchFamily="2" charset="-78"/>
            </a:rPr>
            <a:t>1,250 = 25 × 50</a:t>
          </a:r>
          <a:endParaRPr lang="en-US" sz="1500" kern="1200" dirty="0">
            <a:cs typeface="B Homa" pitchFamily="2" charset="-78"/>
          </a:endParaRPr>
        </a:p>
      </dsp:txBody>
      <dsp:txXfrm>
        <a:off x="3690201" y="546972"/>
        <a:ext cx="1597530" cy="357795"/>
      </dsp:txXfrm>
    </dsp:sp>
    <dsp:sp modelId="{0BE6C421-E22C-4633-AFFE-FC6A7A00066D}">
      <dsp:nvSpPr>
        <dsp:cNvPr id="0" name=""/>
        <dsp:cNvSpPr/>
      </dsp:nvSpPr>
      <dsp:spPr>
        <a:xfrm rot="2280251">
          <a:off x="2902578" y="953033"/>
          <a:ext cx="868575" cy="149268"/>
        </a:xfrm>
        <a:custGeom>
          <a:avLst/>
          <a:gdLst/>
          <a:ahLst/>
          <a:cxnLst/>
          <a:rect l="0" t="0" r="0" b="0"/>
          <a:pathLst>
            <a:path>
              <a:moveTo>
                <a:pt x="0" y="74634"/>
              </a:moveTo>
              <a:lnTo>
                <a:pt x="868575" y="7463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5152" y="1005952"/>
        <a:ext cx="43428" cy="43428"/>
      </dsp:txXfrm>
    </dsp:sp>
    <dsp:sp modelId="{DA1133E9-322E-4132-B560-A73A9E214222}">
      <dsp:nvSpPr>
        <dsp:cNvPr id="0" name=""/>
        <dsp:cNvSpPr/>
      </dsp:nvSpPr>
      <dsp:spPr>
        <a:xfrm>
          <a:off x="3679070" y="1105038"/>
          <a:ext cx="1619792" cy="380057"/>
        </a:xfrm>
        <a:prstGeom prst="roundRect">
          <a:avLst>
            <a:gd name="adj" fmla="val 10000"/>
          </a:avLst>
        </a:prstGeom>
        <a:gradFill rotWithShape="0">
          <a:gsLst>
            <a:gs pos="0">
              <a:schemeClr val="accent2">
                <a:tint val="99000"/>
                <a:hueOff val="0"/>
                <a:satOff val="0"/>
                <a:lumOff val="0"/>
                <a:alphaOff val="0"/>
                <a:tint val="50000"/>
                <a:satMod val="300000"/>
              </a:schemeClr>
            </a:gs>
            <a:gs pos="35000">
              <a:schemeClr val="accent2">
                <a:tint val="99000"/>
                <a:hueOff val="0"/>
                <a:satOff val="0"/>
                <a:lumOff val="0"/>
                <a:alphaOff val="0"/>
                <a:tint val="37000"/>
                <a:satMod val="300000"/>
              </a:schemeClr>
            </a:gs>
            <a:gs pos="100000">
              <a:schemeClr val="accent2">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fa-IR" sz="1500" kern="1200" dirty="0">
              <a:cs typeface="B Homa" pitchFamily="2" charset="-78"/>
            </a:rPr>
            <a:t>900 = 30 × 30</a:t>
          </a:r>
          <a:endParaRPr lang="en-US" sz="1500" kern="1200" dirty="0">
            <a:cs typeface="B Homa" pitchFamily="2" charset="-78"/>
          </a:endParaRPr>
        </a:p>
      </dsp:txBody>
      <dsp:txXfrm>
        <a:off x="3690201" y="1116169"/>
        <a:ext cx="1597530" cy="3577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2007C-CAEA-48B8-8E59-6B39F49CDCE3}">
      <dsp:nvSpPr>
        <dsp:cNvPr id="0" name=""/>
        <dsp:cNvSpPr/>
      </dsp:nvSpPr>
      <dsp:spPr>
        <a:xfrm>
          <a:off x="725268" y="349755"/>
          <a:ext cx="2274622" cy="440025"/>
        </a:xfrm>
        <a:prstGeom prst="roundRect">
          <a:avLst>
            <a:gd name="adj" fmla="val 10000"/>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120 واحد پایان دوره</a:t>
          </a:r>
          <a:endParaRPr lang="en-US" sz="1800" kern="1200" dirty="0">
            <a:cs typeface="B Homa" pitchFamily="2" charset="-78"/>
          </a:endParaRPr>
        </a:p>
      </dsp:txBody>
      <dsp:txXfrm>
        <a:off x="738156" y="362643"/>
        <a:ext cx="2248846" cy="414249"/>
      </dsp:txXfrm>
    </dsp:sp>
    <dsp:sp modelId="{2613A04F-FEFA-48E7-A297-B3C889D0CBC1}">
      <dsp:nvSpPr>
        <dsp:cNvPr id="0" name=""/>
        <dsp:cNvSpPr/>
      </dsp:nvSpPr>
      <dsp:spPr>
        <a:xfrm rot="20100611">
          <a:off x="2968011" y="336082"/>
          <a:ext cx="681069" cy="179648"/>
        </a:xfrm>
        <a:custGeom>
          <a:avLst/>
          <a:gdLst/>
          <a:ahLst/>
          <a:cxnLst/>
          <a:rect l="0" t="0" r="0" b="0"/>
          <a:pathLst>
            <a:path>
              <a:moveTo>
                <a:pt x="0" y="89824"/>
              </a:moveTo>
              <a:lnTo>
                <a:pt x="681069" y="8982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1519" y="408879"/>
        <a:ext cx="34053" cy="34053"/>
      </dsp:txXfrm>
    </dsp:sp>
    <dsp:sp modelId="{B28AA50D-5BF7-4C34-A793-313CC114417C}">
      <dsp:nvSpPr>
        <dsp:cNvPr id="0" name=""/>
        <dsp:cNvSpPr/>
      </dsp:nvSpPr>
      <dsp:spPr>
        <a:xfrm>
          <a:off x="3617201" y="110646"/>
          <a:ext cx="1460990" cy="342797"/>
        </a:xfrm>
        <a:prstGeom prst="roundRect">
          <a:avLst>
            <a:gd name="adj" fmla="val 10000"/>
          </a:avLst>
        </a:prstGeom>
        <a:gradFill rotWithShape="0">
          <a:gsLst>
            <a:gs pos="0">
              <a:schemeClr val="accent2">
                <a:tint val="99000"/>
                <a:hueOff val="0"/>
                <a:satOff val="0"/>
                <a:lumOff val="0"/>
                <a:alphaOff val="0"/>
                <a:tint val="50000"/>
                <a:satMod val="300000"/>
              </a:schemeClr>
            </a:gs>
            <a:gs pos="35000">
              <a:schemeClr val="accent2">
                <a:tint val="99000"/>
                <a:hueOff val="0"/>
                <a:satOff val="0"/>
                <a:lumOff val="0"/>
                <a:alphaOff val="0"/>
                <a:tint val="37000"/>
                <a:satMod val="300000"/>
              </a:schemeClr>
            </a:gs>
            <a:gs pos="100000">
              <a:schemeClr val="accent2">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a-IR" sz="1800" kern="1200" dirty="0">
              <a:cs typeface="B Homa" pitchFamily="2" charset="-78"/>
            </a:rPr>
            <a:t>1,200 = 30 × 40</a:t>
          </a:r>
          <a:endParaRPr lang="en-US" sz="1800" kern="1200" dirty="0">
            <a:cs typeface="B Homa" pitchFamily="2" charset="-78"/>
          </a:endParaRPr>
        </a:p>
      </dsp:txBody>
      <dsp:txXfrm>
        <a:off x="3627241" y="120686"/>
        <a:ext cx="1440910" cy="322717"/>
      </dsp:txXfrm>
    </dsp:sp>
    <dsp:sp modelId="{928F3F34-DEE7-4B68-97CC-C0301BE44F05}">
      <dsp:nvSpPr>
        <dsp:cNvPr id="0" name=""/>
        <dsp:cNvSpPr/>
      </dsp:nvSpPr>
      <dsp:spPr>
        <a:xfrm rot="1204859">
          <a:off x="2979913" y="592779"/>
          <a:ext cx="657266" cy="179648"/>
        </a:xfrm>
        <a:custGeom>
          <a:avLst/>
          <a:gdLst/>
          <a:ahLst/>
          <a:cxnLst/>
          <a:rect l="0" t="0" r="0" b="0"/>
          <a:pathLst>
            <a:path>
              <a:moveTo>
                <a:pt x="0" y="89824"/>
              </a:moveTo>
              <a:lnTo>
                <a:pt x="657266" y="8982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2115" y="666171"/>
        <a:ext cx="32863" cy="32863"/>
      </dsp:txXfrm>
    </dsp:sp>
    <dsp:sp modelId="{047FD32B-C394-474F-A95B-08BF44E6C680}">
      <dsp:nvSpPr>
        <dsp:cNvPr id="0" name=""/>
        <dsp:cNvSpPr/>
      </dsp:nvSpPr>
      <dsp:spPr>
        <a:xfrm>
          <a:off x="3617201" y="624040"/>
          <a:ext cx="1460990" cy="342797"/>
        </a:xfrm>
        <a:prstGeom prst="roundRect">
          <a:avLst>
            <a:gd name="adj" fmla="val 10000"/>
          </a:avLst>
        </a:prstGeom>
        <a:gradFill rotWithShape="0">
          <a:gsLst>
            <a:gs pos="0">
              <a:schemeClr val="accent2">
                <a:tint val="99000"/>
                <a:hueOff val="0"/>
                <a:satOff val="0"/>
                <a:lumOff val="0"/>
                <a:alphaOff val="0"/>
                <a:tint val="50000"/>
                <a:satMod val="300000"/>
              </a:schemeClr>
            </a:gs>
            <a:gs pos="35000">
              <a:schemeClr val="accent2">
                <a:tint val="99000"/>
                <a:hueOff val="0"/>
                <a:satOff val="0"/>
                <a:lumOff val="0"/>
                <a:alphaOff val="0"/>
                <a:tint val="37000"/>
                <a:satMod val="300000"/>
              </a:schemeClr>
            </a:gs>
            <a:gs pos="100000">
              <a:schemeClr val="accent2">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a-IR" sz="1400" kern="1200" dirty="0">
              <a:cs typeface="B Homa" pitchFamily="2" charset="-78"/>
            </a:rPr>
            <a:t>2,800 = 35 × 80</a:t>
          </a:r>
          <a:endParaRPr lang="en-US" sz="1400" kern="1200" dirty="0">
            <a:cs typeface="B Homa" pitchFamily="2" charset="-78"/>
          </a:endParaRPr>
        </a:p>
      </dsp:txBody>
      <dsp:txXfrm>
        <a:off x="3627241" y="634080"/>
        <a:ext cx="1440910" cy="3227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2007C-CAEA-48B8-8E59-6B39F49CDCE3}">
      <dsp:nvSpPr>
        <dsp:cNvPr id="0" name=""/>
        <dsp:cNvSpPr/>
      </dsp:nvSpPr>
      <dsp:spPr>
        <a:xfrm>
          <a:off x="472800" y="516340"/>
          <a:ext cx="2521862" cy="487854"/>
        </a:xfrm>
        <a:prstGeom prst="roundRect">
          <a:avLst>
            <a:gd name="adj" fmla="val 10000"/>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180 واحد فروش رفته</a:t>
          </a:r>
          <a:endParaRPr lang="en-US" sz="1800" kern="1200" dirty="0">
            <a:cs typeface="B Homa" pitchFamily="2" charset="-78"/>
          </a:endParaRPr>
        </a:p>
      </dsp:txBody>
      <dsp:txXfrm>
        <a:off x="487089" y="530629"/>
        <a:ext cx="2493284" cy="459276"/>
      </dsp:txXfrm>
    </dsp:sp>
    <dsp:sp modelId="{2613A04F-FEFA-48E7-A297-B3C889D0CBC1}">
      <dsp:nvSpPr>
        <dsp:cNvPr id="0" name=""/>
        <dsp:cNvSpPr/>
      </dsp:nvSpPr>
      <dsp:spPr>
        <a:xfrm rot="19211964">
          <a:off x="2891449" y="400514"/>
          <a:ext cx="890835" cy="149268"/>
        </a:xfrm>
        <a:custGeom>
          <a:avLst/>
          <a:gdLst/>
          <a:ahLst/>
          <a:cxnLst/>
          <a:rect l="0" t="0" r="0" b="0"/>
          <a:pathLst>
            <a:path>
              <a:moveTo>
                <a:pt x="0" y="74634"/>
              </a:moveTo>
              <a:lnTo>
                <a:pt x="890835" y="7463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4595" y="452877"/>
        <a:ext cx="44541" cy="44541"/>
      </dsp:txXfrm>
    </dsp:sp>
    <dsp:sp modelId="{B28AA50D-5BF7-4C34-A793-313CC114417C}">
      <dsp:nvSpPr>
        <dsp:cNvPr id="0" name=""/>
        <dsp:cNvSpPr/>
      </dsp:nvSpPr>
      <dsp:spPr>
        <a:xfrm>
          <a:off x="3679070" y="0"/>
          <a:ext cx="1619792" cy="380057"/>
        </a:xfrm>
        <a:prstGeom prst="roundRect">
          <a:avLst>
            <a:gd name="adj" fmla="val 10000"/>
          </a:avLst>
        </a:prstGeom>
        <a:gradFill rotWithShape="0">
          <a:gsLst>
            <a:gs pos="0">
              <a:schemeClr val="accent2">
                <a:tint val="99000"/>
                <a:hueOff val="0"/>
                <a:satOff val="0"/>
                <a:lumOff val="0"/>
                <a:alphaOff val="0"/>
                <a:tint val="50000"/>
                <a:satMod val="300000"/>
              </a:schemeClr>
            </a:gs>
            <a:gs pos="35000">
              <a:schemeClr val="accent2">
                <a:tint val="99000"/>
                <a:hueOff val="0"/>
                <a:satOff val="0"/>
                <a:lumOff val="0"/>
                <a:alphaOff val="0"/>
                <a:tint val="37000"/>
                <a:satMod val="300000"/>
              </a:schemeClr>
            </a:gs>
            <a:gs pos="100000">
              <a:schemeClr val="accent2">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a-IR" sz="1800" kern="1200" dirty="0">
              <a:cs typeface="B Homa" pitchFamily="2" charset="-78"/>
            </a:rPr>
            <a:t>2,800 = 35 × 80</a:t>
          </a:r>
          <a:endParaRPr lang="en-US" sz="1800" kern="1200" dirty="0">
            <a:cs typeface="B Homa" pitchFamily="2" charset="-78"/>
          </a:endParaRPr>
        </a:p>
      </dsp:txBody>
      <dsp:txXfrm>
        <a:off x="3690201" y="11131"/>
        <a:ext cx="1597530" cy="357795"/>
      </dsp:txXfrm>
    </dsp:sp>
    <dsp:sp modelId="{928F3F34-DEE7-4B68-97CC-C0301BE44F05}">
      <dsp:nvSpPr>
        <dsp:cNvPr id="0" name=""/>
        <dsp:cNvSpPr/>
      </dsp:nvSpPr>
      <dsp:spPr>
        <a:xfrm rot="21427365">
          <a:off x="2994230" y="668434"/>
          <a:ext cx="685272" cy="149268"/>
        </a:xfrm>
        <a:custGeom>
          <a:avLst/>
          <a:gdLst/>
          <a:ahLst/>
          <a:cxnLst/>
          <a:rect l="0" t="0" r="0" b="0"/>
          <a:pathLst>
            <a:path>
              <a:moveTo>
                <a:pt x="0" y="74634"/>
              </a:moveTo>
              <a:lnTo>
                <a:pt x="685272" y="7463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9734" y="725937"/>
        <a:ext cx="34263" cy="34263"/>
      </dsp:txXfrm>
    </dsp:sp>
    <dsp:sp modelId="{047FD32B-C394-474F-A95B-08BF44E6C680}">
      <dsp:nvSpPr>
        <dsp:cNvPr id="0" name=""/>
        <dsp:cNvSpPr/>
      </dsp:nvSpPr>
      <dsp:spPr>
        <a:xfrm>
          <a:off x="3679070" y="535841"/>
          <a:ext cx="1619792" cy="380057"/>
        </a:xfrm>
        <a:prstGeom prst="roundRect">
          <a:avLst>
            <a:gd name="adj" fmla="val 10000"/>
          </a:avLst>
        </a:prstGeom>
        <a:gradFill rotWithShape="0">
          <a:gsLst>
            <a:gs pos="0">
              <a:schemeClr val="accent2">
                <a:tint val="99000"/>
                <a:hueOff val="0"/>
                <a:satOff val="0"/>
                <a:lumOff val="0"/>
                <a:alphaOff val="0"/>
                <a:tint val="50000"/>
                <a:satMod val="300000"/>
              </a:schemeClr>
            </a:gs>
            <a:gs pos="35000">
              <a:schemeClr val="accent2">
                <a:tint val="99000"/>
                <a:hueOff val="0"/>
                <a:satOff val="0"/>
                <a:lumOff val="0"/>
                <a:alphaOff val="0"/>
                <a:tint val="37000"/>
                <a:satMod val="300000"/>
              </a:schemeClr>
            </a:gs>
            <a:gs pos="100000">
              <a:schemeClr val="accent2">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fa-IR" sz="1500" kern="1200" dirty="0">
              <a:cs typeface="B Homa" pitchFamily="2" charset="-78"/>
            </a:rPr>
            <a:t>2,100 = 30 × 70</a:t>
          </a:r>
          <a:endParaRPr lang="en-US" sz="1500" kern="1200" dirty="0">
            <a:cs typeface="B Homa" pitchFamily="2" charset="-78"/>
          </a:endParaRPr>
        </a:p>
      </dsp:txBody>
      <dsp:txXfrm>
        <a:off x="3690201" y="546972"/>
        <a:ext cx="1597530" cy="357795"/>
      </dsp:txXfrm>
    </dsp:sp>
    <dsp:sp modelId="{0BE6C421-E22C-4633-AFFE-FC6A7A00066D}">
      <dsp:nvSpPr>
        <dsp:cNvPr id="0" name=""/>
        <dsp:cNvSpPr/>
      </dsp:nvSpPr>
      <dsp:spPr>
        <a:xfrm rot="2280251">
          <a:off x="2902578" y="953033"/>
          <a:ext cx="868575" cy="149268"/>
        </a:xfrm>
        <a:custGeom>
          <a:avLst/>
          <a:gdLst/>
          <a:ahLst/>
          <a:cxnLst/>
          <a:rect l="0" t="0" r="0" b="0"/>
          <a:pathLst>
            <a:path>
              <a:moveTo>
                <a:pt x="0" y="74634"/>
              </a:moveTo>
              <a:lnTo>
                <a:pt x="868575" y="7463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5152" y="1005952"/>
        <a:ext cx="43428" cy="43428"/>
      </dsp:txXfrm>
    </dsp:sp>
    <dsp:sp modelId="{DA1133E9-322E-4132-B560-A73A9E214222}">
      <dsp:nvSpPr>
        <dsp:cNvPr id="0" name=""/>
        <dsp:cNvSpPr/>
      </dsp:nvSpPr>
      <dsp:spPr>
        <a:xfrm>
          <a:off x="3679070" y="1105038"/>
          <a:ext cx="1619792" cy="380057"/>
        </a:xfrm>
        <a:prstGeom prst="roundRect">
          <a:avLst>
            <a:gd name="adj" fmla="val 10000"/>
          </a:avLst>
        </a:prstGeom>
        <a:gradFill rotWithShape="0">
          <a:gsLst>
            <a:gs pos="0">
              <a:schemeClr val="accent2">
                <a:tint val="99000"/>
                <a:hueOff val="0"/>
                <a:satOff val="0"/>
                <a:lumOff val="0"/>
                <a:alphaOff val="0"/>
                <a:tint val="50000"/>
                <a:satMod val="300000"/>
              </a:schemeClr>
            </a:gs>
            <a:gs pos="35000">
              <a:schemeClr val="accent2">
                <a:tint val="99000"/>
                <a:hueOff val="0"/>
                <a:satOff val="0"/>
                <a:lumOff val="0"/>
                <a:alphaOff val="0"/>
                <a:tint val="37000"/>
                <a:satMod val="300000"/>
              </a:schemeClr>
            </a:gs>
            <a:gs pos="100000">
              <a:schemeClr val="accent2">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fa-IR" sz="1500" kern="1200" dirty="0">
              <a:cs typeface="B Homa" pitchFamily="2" charset="-78"/>
            </a:rPr>
            <a:t>750 = 25 × 30</a:t>
          </a:r>
          <a:endParaRPr lang="en-US" sz="1500" kern="1200" dirty="0">
            <a:cs typeface="B Homa" pitchFamily="2" charset="-78"/>
          </a:endParaRPr>
        </a:p>
      </dsp:txBody>
      <dsp:txXfrm>
        <a:off x="3690201" y="1116169"/>
        <a:ext cx="1597530" cy="3577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2007C-CAEA-48B8-8E59-6B39F49CDCE3}">
      <dsp:nvSpPr>
        <dsp:cNvPr id="0" name=""/>
        <dsp:cNvSpPr/>
      </dsp:nvSpPr>
      <dsp:spPr>
        <a:xfrm>
          <a:off x="725268" y="349755"/>
          <a:ext cx="2274622" cy="440025"/>
        </a:xfrm>
        <a:prstGeom prst="roundRect">
          <a:avLst>
            <a:gd name="adj" fmla="val 10000"/>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120 واحد پایان دوره</a:t>
          </a:r>
          <a:endParaRPr lang="en-US" sz="1800" kern="1200" dirty="0">
            <a:cs typeface="B Homa" pitchFamily="2" charset="-78"/>
          </a:endParaRPr>
        </a:p>
      </dsp:txBody>
      <dsp:txXfrm>
        <a:off x="738156" y="362643"/>
        <a:ext cx="2248846" cy="414249"/>
      </dsp:txXfrm>
    </dsp:sp>
    <dsp:sp modelId="{2613A04F-FEFA-48E7-A297-B3C889D0CBC1}">
      <dsp:nvSpPr>
        <dsp:cNvPr id="0" name=""/>
        <dsp:cNvSpPr/>
      </dsp:nvSpPr>
      <dsp:spPr>
        <a:xfrm rot="20100611">
          <a:off x="2968011" y="336082"/>
          <a:ext cx="681069" cy="179648"/>
        </a:xfrm>
        <a:custGeom>
          <a:avLst/>
          <a:gdLst/>
          <a:ahLst/>
          <a:cxnLst/>
          <a:rect l="0" t="0" r="0" b="0"/>
          <a:pathLst>
            <a:path>
              <a:moveTo>
                <a:pt x="0" y="89824"/>
              </a:moveTo>
              <a:lnTo>
                <a:pt x="681069" y="8982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1519" y="408879"/>
        <a:ext cx="34053" cy="34053"/>
      </dsp:txXfrm>
    </dsp:sp>
    <dsp:sp modelId="{B28AA50D-5BF7-4C34-A793-313CC114417C}">
      <dsp:nvSpPr>
        <dsp:cNvPr id="0" name=""/>
        <dsp:cNvSpPr/>
      </dsp:nvSpPr>
      <dsp:spPr>
        <a:xfrm>
          <a:off x="3617201" y="110646"/>
          <a:ext cx="1460990" cy="342797"/>
        </a:xfrm>
        <a:prstGeom prst="roundRect">
          <a:avLst>
            <a:gd name="adj" fmla="val 10000"/>
          </a:avLst>
        </a:prstGeom>
        <a:gradFill rotWithShape="0">
          <a:gsLst>
            <a:gs pos="0">
              <a:schemeClr val="accent2">
                <a:tint val="99000"/>
                <a:hueOff val="0"/>
                <a:satOff val="0"/>
                <a:lumOff val="0"/>
                <a:alphaOff val="0"/>
                <a:tint val="50000"/>
                <a:satMod val="300000"/>
              </a:schemeClr>
            </a:gs>
            <a:gs pos="35000">
              <a:schemeClr val="accent2">
                <a:tint val="99000"/>
                <a:hueOff val="0"/>
                <a:satOff val="0"/>
                <a:lumOff val="0"/>
                <a:alphaOff val="0"/>
                <a:tint val="37000"/>
                <a:satMod val="300000"/>
              </a:schemeClr>
            </a:gs>
            <a:gs pos="100000">
              <a:schemeClr val="accent2">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a-IR" sz="1800" kern="1200" dirty="0">
              <a:cs typeface="B Homa" pitchFamily="2" charset="-78"/>
            </a:rPr>
            <a:t>500 = 25 × 20</a:t>
          </a:r>
          <a:endParaRPr lang="en-US" sz="1800" kern="1200" dirty="0">
            <a:cs typeface="B Homa" pitchFamily="2" charset="-78"/>
          </a:endParaRPr>
        </a:p>
      </dsp:txBody>
      <dsp:txXfrm>
        <a:off x="3627241" y="120686"/>
        <a:ext cx="1440910" cy="322717"/>
      </dsp:txXfrm>
    </dsp:sp>
    <dsp:sp modelId="{928F3F34-DEE7-4B68-97CC-C0301BE44F05}">
      <dsp:nvSpPr>
        <dsp:cNvPr id="0" name=""/>
        <dsp:cNvSpPr/>
      </dsp:nvSpPr>
      <dsp:spPr>
        <a:xfrm rot="1204859">
          <a:off x="2979913" y="592779"/>
          <a:ext cx="657266" cy="179648"/>
        </a:xfrm>
        <a:custGeom>
          <a:avLst/>
          <a:gdLst/>
          <a:ahLst/>
          <a:cxnLst/>
          <a:rect l="0" t="0" r="0" b="0"/>
          <a:pathLst>
            <a:path>
              <a:moveTo>
                <a:pt x="0" y="89824"/>
              </a:moveTo>
              <a:lnTo>
                <a:pt x="657266" y="8982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2115" y="666171"/>
        <a:ext cx="32863" cy="32863"/>
      </dsp:txXfrm>
    </dsp:sp>
    <dsp:sp modelId="{047FD32B-C394-474F-A95B-08BF44E6C680}">
      <dsp:nvSpPr>
        <dsp:cNvPr id="0" name=""/>
        <dsp:cNvSpPr/>
      </dsp:nvSpPr>
      <dsp:spPr>
        <a:xfrm>
          <a:off x="3617201" y="624040"/>
          <a:ext cx="1460990" cy="342797"/>
        </a:xfrm>
        <a:prstGeom prst="roundRect">
          <a:avLst>
            <a:gd name="adj" fmla="val 10000"/>
          </a:avLst>
        </a:prstGeom>
        <a:gradFill rotWithShape="0">
          <a:gsLst>
            <a:gs pos="0">
              <a:schemeClr val="accent2">
                <a:tint val="99000"/>
                <a:hueOff val="0"/>
                <a:satOff val="0"/>
                <a:lumOff val="0"/>
                <a:alphaOff val="0"/>
                <a:tint val="50000"/>
                <a:satMod val="300000"/>
              </a:schemeClr>
            </a:gs>
            <a:gs pos="35000">
              <a:schemeClr val="accent2">
                <a:tint val="99000"/>
                <a:hueOff val="0"/>
                <a:satOff val="0"/>
                <a:lumOff val="0"/>
                <a:alphaOff val="0"/>
                <a:tint val="37000"/>
                <a:satMod val="300000"/>
              </a:schemeClr>
            </a:gs>
            <a:gs pos="100000">
              <a:schemeClr val="accent2">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a-IR" sz="1400" kern="1200" dirty="0">
              <a:cs typeface="B Homa" pitchFamily="2" charset="-78"/>
            </a:rPr>
            <a:t>2,000 = 20 × 100</a:t>
          </a:r>
          <a:endParaRPr lang="en-US" sz="1400" kern="1200" dirty="0">
            <a:cs typeface="B Homa" pitchFamily="2" charset="-78"/>
          </a:endParaRPr>
        </a:p>
      </dsp:txBody>
      <dsp:txXfrm>
        <a:off x="3627241" y="634080"/>
        <a:ext cx="1440910" cy="32271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2007C-CAEA-48B8-8E59-6B39F49CDCE3}">
      <dsp:nvSpPr>
        <dsp:cNvPr id="0" name=""/>
        <dsp:cNvSpPr/>
      </dsp:nvSpPr>
      <dsp:spPr>
        <a:xfrm>
          <a:off x="4648202" y="304799"/>
          <a:ext cx="1728455" cy="43665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عموامل تنزیل</a:t>
          </a:r>
          <a:endParaRPr lang="en-US" sz="1800" kern="1200" dirty="0">
            <a:cs typeface="B Homa" pitchFamily="2" charset="-78"/>
          </a:endParaRPr>
        </a:p>
      </dsp:txBody>
      <dsp:txXfrm>
        <a:off x="4660991" y="317588"/>
        <a:ext cx="1702877" cy="411076"/>
      </dsp:txXfrm>
    </dsp:sp>
    <dsp:sp modelId="{2613A04F-FEFA-48E7-A297-B3C889D0CBC1}">
      <dsp:nvSpPr>
        <dsp:cNvPr id="0" name=""/>
        <dsp:cNvSpPr/>
      </dsp:nvSpPr>
      <dsp:spPr>
        <a:xfrm rot="12106793">
          <a:off x="3729242" y="327847"/>
          <a:ext cx="952973" cy="36965"/>
        </a:xfrm>
        <a:custGeom>
          <a:avLst/>
          <a:gdLst/>
          <a:ahLst/>
          <a:cxnLst/>
          <a:rect l="0" t="0" r="0" b="0"/>
          <a:pathLst>
            <a:path>
              <a:moveTo>
                <a:pt x="0" y="18482"/>
              </a:moveTo>
              <a:lnTo>
                <a:pt x="952973" y="184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181905" y="322506"/>
        <a:ext cx="47648" cy="47648"/>
      </dsp:txXfrm>
    </dsp:sp>
    <dsp:sp modelId="{B28AA50D-5BF7-4C34-A793-313CC114417C}">
      <dsp:nvSpPr>
        <dsp:cNvPr id="0" name=""/>
        <dsp:cNvSpPr/>
      </dsp:nvSpPr>
      <dsp:spPr>
        <a:xfrm>
          <a:off x="1653862" y="2919"/>
          <a:ext cx="2109394" cy="33322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a-IR" sz="1800" kern="1200" dirty="0">
              <a:cs typeface="B Homa" pitchFamily="2" charset="-78"/>
            </a:rPr>
            <a:t>مدت تنزیل</a:t>
          </a:r>
          <a:endParaRPr lang="en-US" sz="1800" kern="1200" dirty="0">
            <a:cs typeface="B Homa" pitchFamily="2" charset="-78"/>
          </a:endParaRPr>
        </a:p>
      </dsp:txBody>
      <dsp:txXfrm>
        <a:off x="1663622" y="12679"/>
        <a:ext cx="2089874" cy="313709"/>
      </dsp:txXfrm>
    </dsp:sp>
    <dsp:sp modelId="{928F3F34-DEE7-4B68-97CC-C0301BE44F05}">
      <dsp:nvSpPr>
        <dsp:cNvPr id="0" name=""/>
        <dsp:cNvSpPr/>
      </dsp:nvSpPr>
      <dsp:spPr>
        <a:xfrm rot="10773958">
          <a:off x="3763243" y="507996"/>
          <a:ext cx="884971" cy="36965"/>
        </a:xfrm>
        <a:custGeom>
          <a:avLst/>
          <a:gdLst/>
          <a:ahLst/>
          <a:cxnLst/>
          <a:rect l="0" t="0" r="0" b="0"/>
          <a:pathLst>
            <a:path>
              <a:moveTo>
                <a:pt x="0" y="18482"/>
              </a:moveTo>
              <a:lnTo>
                <a:pt x="884971" y="184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183605" y="504354"/>
        <a:ext cx="44248" cy="44248"/>
      </dsp:txXfrm>
    </dsp:sp>
    <dsp:sp modelId="{047FD32B-C394-474F-A95B-08BF44E6C680}">
      <dsp:nvSpPr>
        <dsp:cNvPr id="0" name=""/>
        <dsp:cNvSpPr/>
      </dsp:nvSpPr>
      <dsp:spPr>
        <a:xfrm>
          <a:off x="1653862" y="363216"/>
          <a:ext cx="2109394" cy="33322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a-IR" sz="1800" kern="1200" dirty="0">
              <a:cs typeface="B Homa" pitchFamily="2" charset="-78"/>
            </a:rPr>
            <a:t>نرخ تنزیل</a:t>
          </a:r>
          <a:endParaRPr lang="en-US" sz="1800" kern="1200" dirty="0">
            <a:cs typeface="B Homa" pitchFamily="2" charset="-78"/>
          </a:endParaRPr>
        </a:p>
      </dsp:txBody>
      <dsp:txXfrm>
        <a:off x="1663622" y="372976"/>
        <a:ext cx="2089874" cy="313709"/>
      </dsp:txXfrm>
    </dsp:sp>
    <dsp:sp modelId="{0BE6C421-E22C-4633-AFFE-FC6A7A00066D}">
      <dsp:nvSpPr>
        <dsp:cNvPr id="0" name=""/>
        <dsp:cNvSpPr/>
      </dsp:nvSpPr>
      <dsp:spPr>
        <a:xfrm rot="9429365">
          <a:off x="3725597" y="691042"/>
          <a:ext cx="960263" cy="36965"/>
        </a:xfrm>
        <a:custGeom>
          <a:avLst/>
          <a:gdLst/>
          <a:ahLst/>
          <a:cxnLst/>
          <a:rect l="0" t="0" r="0" b="0"/>
          <a:pathLst>
            <a:path>
              <a:moveTo>
                <a:pt x="0" y="18482"/>
              </a:moveTo>
              <a:lnTo>
                <a:pt x="960263" y="184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181722" y="685518"/>
        <a:ext cx="48013" cy="48013"/>
      </dsp:txXfrm>
    </dsp:sp>
    <dsp:sp modelId="{DA1133E9-322E-4132-B560-A73A9E214222}">
      <dsp:nvSpPr>
        <dsp:cNvPr id="0" name=""/>
        <dsp:cNvSpPr/>
      </dsp:nvSpPr>
      <dsp:spPr>
        <a:xfrm>
          <a:off x="1653862" y="729308"/>
          <a:ext cx="2109394" cy="33322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a-IR" sz="1800" kern="1200" dirty="0">
              <a:cs typeface="B Homa" pitchFamily="2" charset="-78"/>
            </a:rPr>
            <a:t>مبلغ تنزیل</a:t>
          </a:r>
          <a:endParaRPr lang="en-US" sz="1800" kern="1200" dirty="0">
            <a:cs typeface="B Homa" pitchFamily="2" charset="-78"/>
          </a:endParaRPr>
        </a:p>
      </dsp:txBody>
      <dsp:txXfrm>
        <a:off x="1663622" y="739068"/>
        <a:ext cx="2089874" cy="3137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2007C-CAEA-48B8-8E59-6B39F49CDCE3}">
      <dsp:nvSpPr>
        <dsp:cNvPr id="0" name=""/>
        <dsp:cNvSpPr/>
      </dsp:nvSpPr>
      <dsp:spPr>
        <a:xfrm>
          <a:off x="4128839" y="594869"/>
          <a:ext cx="1450197" cy="562860"/>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انواع مطالبات</a:t>
          </a:r>
          <a:endParaRPr lang="en-US" sz="1800" kern="1200" dirty="0">
            <a:cs typeface="B Homa" pitchFamily="2" charset="-78"/>
          </a:endParaRPr>
        </a:p>
      </dsp:txBody>
      <dsp:txXfrm>
        <a:off x="4145325" y="611355"/>
        <a:ext cx="1417225" cy="529888"/>
      </dsp:txXfrm>
    </dsp:sp>
    <dsp:sp modelId="{2613A04F-FEFA-48E7-A297-B3C889D0CBC1}">
      <dsp:nvSpPr>
        <dsp:cNvPr id="0" name=""/>
        <dsp:cNvSpPr/>
      </dsp:nvSpPr>
      <dsp:spPr>
        <a:xfrm rot="12187940">
          <a:off x="2523566" y="473065"/>
          <a:ext cx="1672508" cy="149414"/>
        </a:xfrm>
        <a:custGeom>
          <a:avLst/>
          <a:gdLst/>
          <a:ahLst/>
          <a:cxnLst/>
          <a:rect l="0" t="0" r="0" b="0"/>
          <a:pathLst>
            <a:path>
              <a:moveTo>
                <a:pt x="0" y="74707"/>
              </a:moveTo>
              <a:lnTo>
                <a:pt x="1672508" y="74707"/>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18008" y="505959"/>
        <a:ext cx="83625" cy="83625"/>
      </dsp:txXfrm>
    </dsp:sp>
    <dsp:sp modelId="{B28AA50D-5BF7-4C34-A793-313CC114417C}">
      <dsp:nvSpPr>
        <dsp:cNvPr id="0" name=""/>
        <dsp:cNvSpPr/>
      </dsp:nvSpPr>
      <dsp:spPr>
        <a:xfrm>
          <a:off x="142759" y="0"/>
          <a:ext cx="2448041" cy="438489"/>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a-IR" sz="1600" kern="1200" dirty="0">
              <a:cs typeface="B Homa" pitchFamily="2" charset="-78"/>
            </a:rPr>
            <a:t>حسابهای دریافتنی تجاری</a:t>
          </a:r>
          <a:endParaRPr lang="en-US" sz="1600" kern="1200" dirty="0">
            <a:cs typeface="B Homa" pitchFamily="2" charset="-78"/>
          </a:endParaRPr>
        </a:p>
      </dsp:txBody>
      <dsp:txXfrm>
        <a:off x="155602" y="12843"/>
        <a:ext cx="2422355" cy="412803"/>
      </dsp:txXfrm>
    </dsp:sp>
    <dsp:sp modelId="{928F3F34-DEE7-4B68-97CC-C0301BE44F05}">
      <dsp:nvSpPr>
        <dsp:cNvPr id="0" name=""/>
        <dsp:cNvSpPr/>
      </dsp:nvSpPr>
      <dsp:spPr>
        <a:xfrm rot="10888686">
          <a:off x="2590545" y="781749"/>
          <a:ext cx="1538550" cy="149414"/>
        </a:xfrm>
        <a:custGeom>
          <a:avLst/>
          <a:gdLst/>
          <a:ahLst/>
          <a:cxnLst/>
          <a:rect l="0" t="0" r="0" b="0"/>
          <a:pathLst>
            <a:path>
              <a:moveTo>
                <a:pt x="0" y="74707"/>
              </a:moveTo>
              <a:lnTo>
                <a:pt x="1538550" y="74707"/>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21356" y="817992"/>
        <a:ext cx="76927" cy="76927"/>
      </dsp:txXfrm>
    </dsp:sp>
    <dsp:sp modelId="{047FD32B-C394-474F-A95B-08BF44E6C680}">
      <dsp:nvSpPr>
        <dsp:cNvPr id="0" name=""/>
        <dsp:cNvSpPr/>
      </dsp:nvSpPr>
      <dsp:spPr>
        <a:xfrm>
          <a:off x="142759" y="617368"/>
          <a:ext cx="2448041" cy="438489"/>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a-IR" sz="1600" kern="1200" dirty="0">
              <a:cs typeface="B Homa" pitchFamily="2" charset="-78"/>
            </a:rPr>
            <a:t>اسناد دریافتنی</a:t>
          </a:r>
          <a:endParaRPr lang="en-US" sz="1600" kern="1200" dirty="0">
            <a:cs typeface="B Homa" pitchFamily="2" charset="-78"/>
          </a:endParaRPr>
        </a:p>
      </dsp:txBody>
      <dsp:txXfrm>
        <a:off x="155602" y="630211"/>
        <a:ext cx="2422355" cy="412803"/>
      </dsp:txXfrm>
    </dsp:sp>
    <dsp:sp modelId="{0BE6C421-E22C-4633-AFFE-FC6A7A00066D}">
      <dsp:nvSpPr>
        <dsp:cNvPr id="0" name=""/>
        <dsp:cNvSpPr/>
      </dsp:nvSpPr>
      <dsp:spPr>
        <a:xfrm rot="9488435">
          <a:off x="2531225" y="1110104"/>
          <a:ext cx="1657189" cy="149414"/>
        </a:xfrm>
        <a:custGeom>
          <a:avLst/>
          <a:gdLst/>
          <a:ahLst/>
          <a:cxnLst/>
          <a:rect l="0" t="0" r="0" b="0"/>
          <a:pathLst>
            <a:path>
              <a:moveTo>
                <a:pt x="0" y="74707"/>
              </a:moveTo>
              <a:lnTo>
                <a:pt x="1657189" y="74707"/>
              </a:lnTo>
            </a:path>
          </a:pathLst>
        </a:cu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18390" y="1143381"/>
        <a:ext cx="82859" cy="82859"/>
      </dsp:txXfrm>
    </dsp:sp>
    <dsp:sp modelId="{DA1133E9-322E-4132-B560-A73A9E214222}">
      <dsp:nvSpPr>
        <dsp:cNvPr id="0" name=""/>
        <dsp:cNvSpPr/>
      </dsp:nvSpPr>
      <dsp:spPr>
        <a:xfrm>
          <a:off x="142759" y="1274077"/>
          <a:ext cx="2448041" cy="438489"/>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a-IR" sz="1600" kern="1200" dirty="0">
              <a:cs typeface="B Homa" pitchFamily="2" charset="-78"/>
            </a:rPr>
            <a:t>سایر حسابها و اسناد دریافتنی</a:t>
          </a:r>
          <a:endParaRPr lang="en-US" sz="1600" kern="1200" dirty="0">
            <a:cs typeface="B Homa" pitchFamily="2" charset="-78"/>
          </a:endParaRPr>
        </a:p>
      </dsp:txBody>
      <dsp:txXfrm>
        <a:off x="155602" y="1286920"/>
        <a:ext cx="2422355" cy="4128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2007C-CAEA-48B8-8E59-6B39F49CDCE3}">
      <dsp:nvSpPr>
        <dsp:cNvPr id="0" name=""/>
        <dsp:cNvSpPr/>
      </dsp:nvSpPr>
      <dsp:spPr>
        <a:xfrm>
          <a:off x="4127784" y="304796"/>
          <a:ext cx="1448781" cy="11430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انواع مطالبات از لحاظ قابلیت وصول</a:t>
          </a:r>
          <a:endParaRPr lang="en-US" sz="1800" kern="1200" dirty="0">
            <a:cs typeface="B Homa" pitchFamily="2" charset="-78"/>
          </a:endParaRPr>
        </a:p>
      </dsp:txBody>
      <dsp:txXfrm>
        <a:off x="4161262" y="338274"/>
        <a:ext cx="1381825" cy="1076050"/>
      </dsp:txXfrm>
    </dsp:sp>
    <dsp:sp modelId="{2613A04F-FEFA-48E7-A297-B3C889D0CBC1}">
      <dsp:nvSpPr>
        <dsp:cNvPr id="0" name=""/>
        <dsp:cNvSpPr/>
      </dsp:nvSpPr>
      <dsp:spPr>
        <a:xfrm rot="12189559">
          <a:off x="2523910" y="473031"/>
          <a:ext cx="1671211" cy="149268"/>
        </a:xfrm>
        <a:custGeom>
          <a:avLst/>
          <a:gdLst/>
          <a:ahLst/>
          <a:cxnLst/>
          <a:rect l="0" t="0" r="0" b="0"/>
          <a:pathLst>
            <a:path>
              <a:moveTo>
                <a:pt x="0" y="74634"/>
              </a:moveTo>
              <a:lnTo>
                <a:pt x="1671211" y="7463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17735" y="505885"/>
        <a:ext cx="83560" cy="83560"/>
      </dsp:txXfrm>
    </dsp:sp>
    <dsp:sp modelId="{B28AA50D-5BF7-4C34-A793-313CC114417C}">
      <dsp:nvSpPr>
        <dsp:cNvPr id="0" name=""/>
        <dsp:cNvSpPr/>
      </dsp:nvSpPr>
      <dsp:spPr>
        <a:xfrm>
          <a:off x="145597" y="0"/>
          <a:ext cx="2445650" cy="4380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a-IR" sz="1600" kern="1200" dirty="0">
              <a:cs typeface="B Homa" pitchFamily="2" charset="-78"/>
            </a:rPr>
            <a:t>مطالبات قابل وصول</a:t>
          </a:r>
          <a:endParaRPr lang="en-US" sz="1600" kern="1200" dirty="0">
            <a:cs typeface="B Homa" pitchFamily="2" charset="-78"/>
          </a:endParaRPr>
        </a:p>
      </dsp:txBody>
      <dsp:txXfrm>
        <a:off x="158427" y="12830"/>
        <a:ext cx="2419990" cy="412401"/>
      </dsp:txXfrm>
    </dsp:sp>
    <dsp:sp modelId="{928F3F34-DEE7-4B68-97CC-C0301BE44F05}">
      <dsp:nvSpPr>
        <dsp:cNvPr id="0" name=""/>
        <dsp:cNvSpPr/>
      </dsp:nvSpPr>
      <dsp:spPr>
        <a:xfrm rot="10888686">
          <a:off x="2590992" y="781841"/>
          <a:ext cx="1537047" cy="149268"/>
        </a:xfrm>
        <a:custGeom>
          <a:avLst/>
          <a:gdLst/>
          <a:ahLst/>
          <a:cxnLst/>
          <a:rect l="0" t="0" r="0" b="0"/>
          <a:pathLst>
            <a:path>
              <a:moveTo>
                <a:pt x="0" y="74634"/>
              </a:moveTo>
              <a:lnTo>
                <a:pt x="1537047" y="7463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21090" y="818049"/>
        <a:ext cx="76852" cy="76852"/>
      </dsp:txXfrm>
    </dsp:sp>
    <dsp:sp modelId="{047FD32B-C394-474F-A95B-08BF44E6C680}">
      <dsp:nvSpPr>
        <dsp:cNvPr id="0" name=""/>
        <dsp:cNvSpPr/>
      </dsp:nvSpPr>
      <dsp:spPr>
        <a:xfrm>
          <a:off x="145597" y="617621"/>
          <a:ext cx="2445650" cy="4380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a-IR" sz="1600" kern="1200" dirty="0">
              <a:cs typeface="B Homa" pitchFamily="2" charset="-78"/>
            </a:rPr>
            <a:t>مطالبات غیر قابل وصول</a:t>
          </a:r>
          <a:endParaRPr lang="en-US" sz="1600" kern="1200" dirty="0">
            <a:cs typeface="B Homa" pitchFamily="2" charset="-78"/>
          </a:endParaRPr>
        </a:p>
      </dsp:txBody>
      <dsp:txXfrm>
        <a:off x="158427" y="630451"/>
        <a:ext cx="2419990" cy="412401"/>
      </dsp:txXfrm>
    </dsp:sp>
    <dsp:sp modelId="{0BE6C421-E22C-4633-AFFE-FC6A7A00066D}">
      <dsp:nvSpPr>
        <dsp:cNvPr id="0" name=""/>
        <dsp:cNvSpPr/>
      </dsp:nvSpPr>
      <dsp:spPr>
        <a:xfrm rot="9488435">
          <a:off x="2531730" y="1109875"/>
          <a:ext cx="1655571" cy="149268"/>
        </a:xfrm>
        <a:custGeom>
          <a:avLst/>
          <a:gdLst/>
          <a:ahLst/>
          <a:cxnLst/>
          <a:rect l="0" t="0" r="0" b="0"/>
          <a:pathLst>
            <a:path>
              <a:moveTo>
                <a:pt x="0" y="74634"/>
              </a:moveTo>
              <a:lnTo>
                <a:pt x="1655571" y="7463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18126" y="1143120"/>
        <a:ext cx="82778" cy="82778"/>
      </dsp:txXfrm>
    </dsp:sp>
    <dsp:sp modelId="{DA1133E9-322E-4132-B560-A73A9E214222}">
      <dsp:nvSpPr>
        <dsp:cNvPr id="0" name=""/>
        <dsp:cNvSpPr/>
      </dsp:nvSpPr>
      <dsp:spPr>
        <a:xfrm>
          <a:off x="145597" y="1273688"/>
          <a:ext cx="2445650" cy="4380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a-IR" sz="1600" kern="1200" dirty="0">
              <a:cs typeface="B Homa" pitchFamily="2" charset="-78"/>
            </a:rPr>
            <a:t>مطالبات مشکوک الوصول</a:t>
          </a:r>
          <a:endParaRPr lang="en-US" sz="1600" kern="1200" dirty="0">
            <a:cs typeface="B Homa" pitchFamily="2" charset="-78"/>
          </a:endParaRPr>
        </a:p>
      </dsp:txBody>
      <dsp:txXfrm>
        <a:off x="158427" y="1286518"/>
        <a:ext cx="2419990" cy="41240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FC25A-4474-402A-AAE8-008EDC613218}">
      <dsp:nvSpPr>
        <dsp:cNvPr id="0" name=""/>
        <dsp:cNvSpPr/>
      </dsp:nvSpPr>
      <dsp:spPr>
        <a:xfrm>
          <a:off x="4035137" y="661490"/>
          <a:ext cx="1248414" cy="277218"/>
        </a:xfrm>
        <a:custGeom>
          <a:avLst/>
          <a:gdLst/>
          <a:ahLst/>
          <a:cxnLst/>
          <a:rect l="0" t="0" r="0" b="0"/>
          <a:pathLst>
            <a:path>
              <a:moveTo>
                <a:pt x="0" y="0"/>
              </a:moveTo>
              <a:lnTo>
                <a:pt x="0" y="138609"/>
              </a:lnTo>
              <a:lnTo>
                <a:pt x="1248414" y="138609"/>
              </a:lnTo>
              <a:lnTo>
                <a:pt x="1248414" y="27721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04A084-E390-452C-9FBD-22AA0F4A6AAD}">
      <dsp:nvSpPr>
        <dsp:cNvPr id="0" name=""/>
        <dsp:cNvSpPr/>
      </dsp:nvSpPr>
      <dsp:spPr>
        <a:xfrm>
          <a:off x="2786722" y="661490"/>
          <a:ext cx="1248414" cy="277218"/>
        </a:xfrm>
        <a:custGeom>
          <a:avLst/>
          <a:gdLst/>
          <a:ahLst/>
          <a:cxnLst/>
          <a:rect l="0" t="0" r="0" b="0"/>
          <a:pathLst>
            <a:path>
              <a:moveTo>
                <a:pt x="1248414" y="0"/>
              </a:moveTo>
              <a:lnTo>
                <a:pt x="1248414" y="138609"/>
              </a:lnTo>
              <a:lnTo>
                <a:pt x="0" y="138609"/>
              </a:lnTo>
              <a:lnTo>
                <a:pt x="0" y="27721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614DF5-FF7A-4620-A7FF-9358121A7D74}">
      <dsp:nvSpPr>
        <dsp:cNvPr id="0" name=""/>
        <dsp:cNvSpPr/>
      </dsp:nvSpPr>
      <dsp:spPr>
        <a:xfrm>
          <a:off x="3351067" y="1446"/>
          <a:ext cx="1368139" cy="660044"/>
        </a:xfrm>
        <a:prstGeom prst="arc">
          <a:avLst>
            <a:gd name="adj1" fmla="val 13200000"/>
            <a:gd name="adj2" fmla="val 1920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D7737E-DB1B-4EFE-B98C-578EFF263863}">
      <dsp:nvSpPr>
        <dsp:cNvPr id="0" name=""/>
        <dsp:cNvSpPr/>
      </dsp:nvSpPr>
      <dsp:spPr>
        <a:xfrm>
          <a:off x="3351067" y="1446"/>
          <a:ext cx="1368139" cy="660044"/>
        </a:xfrm>
        <a:prstGeom prst="arc">
          <a:avLst>
            <a:gd name="adj1" fmla="val 2400000"/>
            <a:gd name="adj2" fmla="val 840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C16F60-18E4-4D6E-B5AA-E1852C36B103}">
      <dsp:nvSpPr>
        <dsp:cNvPr id="0" name=""/>
        <dsp:cNvSpPr/>
      </dsp:nvSpPr>
      <dsp:spPr>
        <a:xfrm>
          <a:off x="2666997" y="120254"/>
          <a:ext cx="2736279" cy="42242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روشهای سوخت مطالبات</a:t>
          </a:r>
          <a:endParaRPr lang="en-US" sz="1800" kern="1200" dirty="0">
            <a:cs typeface="B Homa" pitchFamily="2" charset="-78"/>
          </a:endParaRPr>
        </a:p>
      </dsp:txBody>
      <dsp:txXfrm>
        <a:off x="2666997" y="120254"/>
        <a:ext cx="2736279" cy="422428"/>
      </dsp:txXfrm>
    </dsp:sp>
    <dsp:sp modelId="{168298A6-8346-4493-B12A-1D029A95B617}">
      <dsp:nvSpPr>
        <dsp:cNvPr id="0" name=""/>
        <dsp:cNvSpPr/>
      </dsp:nvSpPr>
      <dsp:spPr>
        <a:xfrm>
          <a:off x="2231819" y="938709"/>
          <a:ext cx="1109805" cy="660044"/>
        </a:xfrm>
        <a:prstGeom prst="arc">
          <a:avLst>
            <a:gd name="adj1" fmla="val 13200000"/>
            <a:gd name="adj2" fmla="val 1920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8F7842-836D-4315-93A9-8C6B41B4FCBD}">
      <dsp:nvSpPr>
        <dsp:cNvPr id="0" name=""/>
        <dsp:cNvSpPr/>
      </dsp:nvSpPr>
      <dsp:spPr>
        <a:xfrm>
          <a:off x="2231819" y="938709"/>
          <a:ext cx="1109805" cy="660044"/>
        </a:xfrm>
        <a:prstGeom prst="arc">
          <a:avLst>
            <a:gd name="adj1" fmla="val 2400000"/>
            <a:gd name="adj2" fmla="val 840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16A407-9123-48D5-B5D8-5EC622A5661D}">
      <dsp:nvSpPr>
        <dsp:cNvPr id="0" name=""/>
        <dsp:cNvSpPr/>
      </dsp:nvSpPr>
      <dsp:spPr>
        <a:xfrm>
          <a:off x="1676917" y="1057517"/>
          <a:ext cx="2219610" cy="42242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a-IR" sz="1600" kern="1200" dirty="0">
              <a:cs typeface="B Homa" pitchFamily="2" charset="-78"/>
            </a:rPr>
            <a:t>ذخیره گیری</a:t>
          </a:r>
          <a:endParaRPr lang="en-US" sz="1600" kern="1200" dirty="0">
            <a:cs typeface="B Homa" pitchFamily="2" charset="-78"/>
          </a:endParaRPr>
        </a:p>
      </dsp:txBody>
      <dsp:txXfrm>
        <a:off x="1676917" y="1057517"/>
        <a:ext cx="2219610" cy="422428"/>
      </dsp:txXfrm>
    </dsp:sp>
    <dsp:sp modelId="{0F56688B-E054-4B48-A205-FF7CBE3E7AD3}">
      <dsp:nvSpPr>
        <dsp:cNvPr id="0" name=""/>
        <dsp:cNvSpPr/>
      </dsp:nvSpPr>
      <dsp:spPr>
        <a:xfrm>
          <a:off x="4728648" y="938709"/>
          <a:ext cx="1109805" cy="660044"/>
        </a:xfrm>
        <a:prstGeom prst="arc">
          <a:avLst>
            <a:gd name="adj1" fmla="val 13200000"/>
            <a:gd name="adj2" fmla="val 1920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B01408-2996-4F02-8937-1CCBFA5E99A7}">
      <dsp:nvSpPr>
        <dsp:cNvPr id="0" name=""/>
        <dsp:cNvSpPr/>
      </dsp:nvSpPr>
      <dsp:spPr>
        <a:xfrm>
          <a:off x="4728648" y="938709"/>
          <a:ext cx="1109805" cy="660044"/>
        </a:xfrm>
        <a:prstGeom prst="arc">
          <a:avLst>
            <a:gd name="adj1" fmla="val 2400000"/>
            <a:gd name="adj2" fmla="val 840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41D3C7-247A-45CF-A5DD-41A8886D017C}">
      <dsp:nvSpPr>
        <dsp:cNvPr id="0" name=""/>
        <dsp:cNvSpPr/>
      </dsp:nvSpPr>
      <dsp:spPr>
        <a:xfrm>
          <a:off x="4173746" y="1057517"/>
          <a:ext cx="2219610" cy="42242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a-IR" sz="1600" kern="1200" dirty="0">
              <a:cs typeface="B Homa" pitchFamily="2" charset="-78"/>
            </a:rPr>
            <a:t>حذف مستقیم</a:t>
          </a:r>
          <a:endParaRPr lang="en-US" sz="1600" kern="1200" dirty="0">
            <a:cs typeface="B Homa" pitchFamily="2" charset="-78"/>
          </a:endParaRPr>
        </a:p>
      </dsp:txBody>
      <dsp:txXfrm>
        <a:off x="4173746" y="1057517"/>
        <a:ext cx="2219610" cy="422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1B4AB-688A-4058-A852-D99B4E184D2C}">
      <dsp:nvSpPr>
        <dsp:cNvPr id="0" name=""/>
        <dsp:cNvSpPr/>
      </dsp:nvSpPr>
      <dsp:spPr>
        <a:xfrm>
          <a:off x="3600450" y="1333241"/>
          <a:ext cx="1611368" cy="559317"/>
        </a:xfrm>
        <a:custGeom>
          <a:avLst/>
          <a:gdLst/>
          <a:ahLst/>
          <a:cxnLst/>
          <a:rect l="0" t="0" r="0" b="0"/>
          <a:pathLst>
            <a:path>
              <a:moveTo>
                <a:pt x="0" y="0"/>
              </a:moveTo>
              <a:lnTo>
                <a:pt x="0" y="279658"/>
              </a:lnTo>
              <a:lnTo>
                <a:pt x="1611368" y="279658"/>
              </a:lnTo>
              <a:lnTo>
                <a:pt x="1611368" y="559317"/>
              </a:lnTo>
            </a:path>
          </a:pathLst>
        </a:custGeom>
        <a:noFill/>
        <a:ln w="25400" cap="flat" cmpd="sng" algn="ctr">
          <a:solidFill>
            <a:schemeClr val="accent2">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9E567561-0DFB-4309-86F2-D202AC93C54D}">
      <dsp:nvSpPr>
        <dsp:cNvPr id="0" name=""/>
        <dsp:cNvSpPr/>
      </dsp:nvSpPr>
      <dsp:spPr>
        <a:xfrm>
          <a:off x="1989081" y="1333241"/>
          <a:ext cx="1611368" cy="559317"/>
        </a:xfrm>
        <a:custGeom>
          <a:avLst/>
          <a:gdLst/>
          <a:ahLst/>
          <a:cxnLst/>
          <a:rect l="0" t="0" r="0" b="0"/>
          <a:pathLst>
            <a:path>
              <a:moveTo>
                <a:pt x="1611368" y="0"/>
              </a:moveTo>
              <a:lnTo>
                <a:pt x="1611368" y="279658"/>
              </a:lnTo>
              <a:lnTo>
                <a:pt x="0" y="279658"/>
              </a:lnTo>
              <a:lnTo>
                <a:pt x="0" y="559317"/>
              </a:lnTo>
            </a:path>
          </a:pathLst>
        </a:custGeom>
        <a:noFill/>
        <a:ln w="25400" cap="flat" cmpd="sng" algn="ctr">
          <a:solidFill>
            <a:schemeClr val="accent2">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0BE8C3CC-70A9-4EF6-BE4F-342A3AA6A08C}">
      <dsp:nvSpPr>
        <dsp:cNvPr id="0" name=""/>
        <dsp:cNvSpPr/>
      </dsp:nvSpPr>
      <dsp:spPr>
        <a:xfrm>
          <a:off x="2268740" y="1531"/>
          <a:ext cx="2663418" cy="1331709"/>
        </a:xfrm>
        <a:prstGeom prst="rect">
          <a:avLst/>
        </a:prstGeom>
        <a:solidFill>
          <a:schemeClr val="accent2">
            <a:alpha val="8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Homa" pitchFamily="2" charset="-78"/>
            </a:rPr>
            <a:t>طبقه بندی مؤسسات از لحاظ هدف:</a:t>
          </a:r>
          <a:endParaRPr lang="en-US" sz="1800" kern="1200" dirty="0">
            <a:cs typeface="B Homa" pitchFamily="2" charset="-78"/>
          </a:endParaRPr>
        </a:p>
      </dsp:txBody>
      <dsp:txXfrm>
        <a:off x="2268740" y="1531"/>
        <a:ext cx="2663418" cy="1331709"/>
      </dsp:txXfrm>
    </dsp:sp>
    <dsp:sp modelId="{A9B2B765-209B-4D33-8CC9-33334C856439}">
      <dsp:nvSpPr>
        <dsp:cNvPr id="0" name=""/>
        <dsp:cNvSpPr/>
      </dsp:nvSpPr>
      <dsp:spPr>
        <a:xfrm>
          <a:off x="657372" y="1892558"/>
          <a:ext cx="2663418" cy="1331709"/>
        </a:xfrm>
        <a:prstGeom prst="rect">
          <a:avLst/>
        </a:prstGeom>
        <a:solidFill>
          <a:schemeClr val="accent2">
            <a:alpha val="7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B Homa" pitchFamily="2" charset="-78"/>
            </a:rPr>
            <a:t>غیر انتفاعی</a:t>
          </a:r>
          <a:endParaRPr lang="en-US" sz="3200" kern="1200" dirty="0">
            <a:cs typeface="B Homa" pitchFamily="2" charset="-78"/>
          </a:endParaRPr>
        </a:p>
      </dsp:txBody>
      <dsp:txXfrm>
        <a:off x="657372" y="1892558"/>
        <a:ext cx="2663418" cy="1331709"/>
      </dsp:txXfrm>
    </dsp:sp>
    <dsp:sp modelId="{FA3B70D3-9FFA-4D82-BF97-72692036F197}">
      <dsp:nvSpPr>
        <dsp:cNvPr id="0" name=""/>
        <dsp:cNvSpPr/>
      </dsp:nvSpPr>
      <dsp:spPr>
        <a:xfrm>
          <a:off x="3880108" y="1892558"/>
          <a:ext cx="2663418" cy="1331709"/>
        </a:xfrm>
        <a:prstGeom prst="rect">
          <a:avLst/>
        </a:prstGeom>
        <a:solidFill>
          <a:schemeClr val="accent2">
            <a:alpha val="7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B Homa" pitchFamily="2" charset="-78"/>
            </a:rPr>
            <a:t>انتفاعی</a:t>
          </a:r>
          <a:endParaRPr lang="en-US" sz="3200" kern="1200" dirty="0">
            <a:cs typeface="B Homa" pitchFamily="2" charset="-78"/>
          </a:endParaRPr>
        </a:p>
      </dsp:txBody>
      <dsp:txXfrm>
        <a:off x="3880108" y="1892558"/>
        <a:ext cx="2663418" cy="133170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6E311-F18C-4F2F-B42D-517A0CD67D22}">
      <dsp:nvSpPr>
        <dsp:cNvPr id="0" name=""/>
        <dsp:cNvSpPr/>
      </dsp:nvSpPr>
      <dsp:spPr>
        <a:xfrm>
          <a:off x="4035136" y="661490"/>
          <a:ext cx="3295482" cy="277218"/>
        </a:xfrm>
        <a:custGeom>
          <a:avLst/>
          <a:gdLst/>
          <a:ahLst/>
          <a:cxnLst/>
          <a:rect l="0" t="0" r="0" b="0"/>
          <a:pathLst>
            <a:path>
              <a:moveTo>
                <a:pt x="0" y="0"/>
              </a:moveTo>
              <a:lnTo>
                <a:pt x="0" y="138609"/>
              </a:lnTo>
              <a:lnTo>
                <a:pt x="3295482" y="138609"/>
              </a:lnTo>
              <a:lnTo>
                <a:pt x="3295482" y="27721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9AEF50-FE55-4401-A6AD-A0D3EBBAFC1F}">
      <dsp:nvSpPr>
        <dsp:cNvPr id="0" name=""/>
        <dsp:cNvSpPr/>
      </dsp:nvSpPr>
      <dsp:spPr>
        <a:xfrm>
          <a:off x="4035136" y="661490"/>
          <a:ext cx="1698175" cy="277218"/>
        </a:xfrm>
        <a:custGeom>
          <a:avLst/>
          <a:gdLst/>
          <a:ahLst/>
          <a:cxnLst/>
          <a:rect l="0" t="0" r="0" b="0"/>
          <a:pathLst>
            <a:path>
              <a:moveTo>
                <a:pt x="0" y="0"/>
              </a:moveTo>
              <a:lnTo>
                <a:pt x="0" y="138609"/>
              </a:lnTo>
              <a:lnTo>
                <a:pt x="1698175" y="138609"/>
              </a:lnTo>
              <a:lnTo>
                <a:pt x="1698175" y="27721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2FC25A-4474-402A-AAE8-008EDC613218}">
      <dsp:nvSpPr>
        <dsp:cNvPr id="0" name=""/>
        <dsp:cNvSpPr/>
      </dsp:nvSpPr>
      <dsp:spPr>
        <a:xfrm>
          <a:off x="3686244" y="661490"/>
          <a:ext cx="348892" cy="277218"/>
        </a:xfrm>
        <a:custGeom>
          <a:avLst/>
          <a:gdLst/>
          <a:ahLst/>
          <a:cxnLst/>
          <a:rect l="0" t="0" r="0" b="0"/>
          <a:pathLst>
            <a:path>
              <a:moveTo>
                <a:pt x="348892" y="0"/>
              </a:moveTo>
              <a:lnTo>
                <a:pt x="348892" y="138609"/>
              </a:lnTo>
              <a:lnTo>
                <a:pt x="0" y="138609"/>
              </a:lnTo>
              <a:lnTo>
                <a:pt x="0" y="27721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04A084-E390-452C-9FBD-22AA0F4A6AAD}">
      <dsp:nvSpPr>
        <dsp:cNvPr id="0" name=""/>
        <dsp:cNvSpPr/>
      </dsp:nvSpPr>
      <dsp:spPr>
        <a:xfrm>
          <a:off x="1189415" y="661490"/>
          <a:ext cx="2845721" cy="277218"/>
        </a:xfrm>
        <a:custGeom>
          <a:avLst/>
          <a:gdLst/>
          <a:ahLst/>
          <a:cxnLst/>
          <a:rect l="0" t="0" r="0" b="0"/>
          <a:pathLst>
            <a:path>
              <a:moveTo>
                <a:pt x="2845721" y="0"/>
              </a:moveTo>
              <a:lnTo>
                <a:pt x="2845721" y="138609"/>
              </a:lnTo>
              <a:lnTo>
                <a:pt x="0" y="138609"/>
              </a:lnTo>
              <a:lnTo>
                <a:pt x="0" y="27721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614DF5-FF7A-4620-A7FF-9358121A7D74}">
      <dsp:nvSpPr>
        <dsp:cNvPr id="0" name=""/>
        <dsp:cNvSpPr/>
      </dsp:nvSpPr>
      <dsp:spPr>
        <a:xfrm>
          <a:off x="3351067" y="1446"/>
          <a:ext cx="1368139" cy="660044"/>
        </a:xfrm>
        <a:prstGeom prst="arc">
          <a:avLst>
            <a:gd name="adj1" fmla="val 13200000"/>
            <a:gd name="adj2" fmla="val 1920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D7737E-DB1B-4EFE-B98C-578EFF263863}">
      <dsp:nvSpPr>
        <dsp:cNvPr id="0" name=""/>
        <dsp:cNvSpPr/>
      </dsp:nvSpPr>
      <dsp:spPr>
        <a:xfrm>
          <a:off x="3351067" y="1446"/>
          <a:ext cx="1368139" cy="660044"/>
        </a:xfrm>
        <a:prstGeom prst="arc">
          <a:avLst>
            <a:gd name="adj1" fmla="val 2400000"/>
            <a:gd name="adj2" fmla="val 840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C16F60-18E4-4D6E-B5AA-E1852C36B103}">
      <dsp:nvSpPr>
        <dsp:cNvPr id="0" name=""/>
        <dsp:cNvSpPr/>
      </dsp:nvSpPr>
      <dsp:spPr>
        <a:xfrm>
          <a:off x="2666997" y="120254"/>
          <a:ext cx="2736279" cy="42242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روشهای ذخیره گیری</a:t>
          </a:r>
          <a:endParaRPr lang="en-US" sz="1800" kern="1200" dirty="0">
            <a:cs typeface="B Homa" pitchFamily="2" charset="-78"/>
          </a:endParaRPr>
        </a:p>
      </dsp:txBody>
      <dsp:txXfrm>
        <a:off x="2666997" y="120254"/>
        <a:ext cx="2736279" cy="422428"/>
      </dsp:txXfrm>
    </dsp:sp>
    <dsp:sp modelId="{168298A6-8346-4493-B12A-1D029A95B617}">
      <dsp:nvSpPr>
        <dsp:cNvPr id="0" name=""/>
        <dsp:cNvSpPr/>
      </dsp:nvSpPr>
      <dsp:spPr>
        <a:xfrm>
          <a:off x="634512" y="938709"/>
          <a:ext cx="1109805" cy="660044"/>
        </a:xfrm>
        <a:prstGeom prst="arc">
          <a:avLst>
            <a:gd name="adj1" fmla="val 13200000"/>
            <a:gd name="adj2" fmla="val 1920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8F7842-836D-4315-93A9-8C6B41B4FCBD}">
      <dsp:nvSpPr>
        <dsp:cNvPr id="0" name=""/>
        <dsp:cNvSpPr/>
      </dsp:nvSpPr>
      <dsp:spPr>
        <a:xfrm>
          <a:off x="634512" y="938709"/>
          <a:ext cx="1109805" cy="660044"/>
        </a:xfrm>
        <a:prstGeom prst="arc">
          <a:avLst>
            <a:gd name="adj1" fmla="val 2400000"/>
            <a:gd name="adj2" fmla="val 840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16A407-9123-48D5-B5D8-5EC622A5661D}">
      <dsp:nvSpPr>
        <dsp:cNvPr id="0" name=""/>
        <dsp:cNvSpPr/>
      </dsp:nvSpPr>
      <dsp:spPr>
        <a:xfrm>
          <a:off x="79609" y="1057517"/>
          <a:ext cx="2219610" cy="42242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a-IR" sz="1600" kern="1200" dirty="0">
              <a:cs typeface="B Homa" pitchFamily="2" charset="-78"/>
            </a:rPr>
            <a:t>درصدی از فروش نسیه خالص</a:t>
          </a:r>
          <a:endParaRPr lang="en-US" sz="1600" kern="1200" dirty="0">
            <a:cs typeface="B Homa" pitchFamily="2" charset="-78"/>
          </a:endParaRPr>
        </a:p>
      </dsp:txBody>
      <dsp:txXfrm>
        <a:off x="79609" y="1057517"/>
        <a:ext cx="2219610" cy="422428"/>
      </dsp:txXfrm>
    </dsp:sp>
    <dsp:sp modelId="{0F56688B-E054-4B48-A205-FF7CBE3E7AD3}">
      <dsp:nvSpPr>
        <dsp:cNvPr id="0" name=""/>
        <dsp:cNvSpPr/>
      </dsp:nvSpPr>
      <dsp:spPr>
        <a:xfrm>
          <a:off x="3131341" y="938709"/>
          <a:ext cx="1109805" cy="660044"/>
        </a:xfrm>
        <a:prstGeom prst="arc">
          <a:avLst>
            <a:gd name="adj1" fmla="val 13200000"/>
            <a:gd name="adj2" fmla="val 1920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B01408-2996-4F02-8937-1CCBFA5E99A7}">
      <dsp:nvSpPr>
        <dsp:cNvPr id="0" name=""/>
        <dsp:cNvSpPr/>
      </dsp:nvSpPr>
      <dsp:spPr>
        <a:xfrm>
          <a:off x="3131341" y="938709"/>
          <a:ext cx="1109805" cy="660044"/>
        </a:xfrm>
        <a:prstGeom prst="arc">
          <a:avLst>
            <a:gd name="adj1" fmla="val 2400000"/>
            <a:gd name="adj2" fmla="val 840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41D3C7-247A-45CF-A5DD-41A8886D017C}">
      <dsp:nvSpPr>
        <dsp:cNvPr id="0" name=""/>
        <dsp:cNvSpPr/>
      </dsp:nvSpPr>
      <dsp:spPr>
        <a:xfrm>
          <a:off x="2576438" y="1057517"/>
          <a:ext cx="2219610" cy="42242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a-IR" sz="1600" kern="1200" dirty="0">
              <a:cs typeface="B Homa" pitchFamily="2" charset="-78"/>
            </a:rPr>
            <a:t>درصدی از مانده حسابهای دریافتنی</a:t>
          </a:r>
          <a:endParaRPr lang="en-US" sz="1600" kern="1200" dirty="0">
            <a:cs typeface="B Homa" pitchFamily="2" charset="-78"/>
          </a:endParaRPr>
        </a:p>
      </dsp:txBody>
      <dsp:txXfrm>
        <a:off x="2576438" y="1057517"/>
        <a:ext cx="2219610" cy="422428"/>
      </dsp:txXfrm>
    </dsp:sp>
    <dsp:sp modelId="{3C819B60-A94F-4792-9F39-D92BBA099B36}">
      <dsp:nvSpPr>
        <dsp:cNvPr id="0" name=""/>
        <dsp:cNvSpPr/>
      </dsp:nvSpPr>
      <dsp:spPr>
        <a:xfrm>
          <a:off x="5403290" y="938709"/>
          <a:ext cx="660044" cy="660044"/>
        </a:xfrm>
        <a:prstGeom prst="arc">
          <a:avLst>
            <a:gd name="adj1" fmla="val 13200000"/>
            <a:gd name="adj2" fmla="val 1920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A7EF01-ADFA-41F6-8FBB-77D2C875062C}">
      <dsp:nvSpPr>
        <dsp:cNvPr id="0" name=""/>
        <dsp:cNvSpPr/>
      </dsp:nvSpPr>
      <dsp:spPr>
        <a:xfrm>
          <a:off x="5403290" y="938709"/>
          <a:ext cx="660044" cy="660044"/>
        </a:xfrm>
        <a:prstGeom prst="arc">
          <a:avLst>
            <a:gd name="adj1" fmla="val 2400000"/>
            <a:gd name="adj2" fmla="val 840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FB1199-4436-46EF-9748-5A1766B346A5}">
      <dsp:nvSpPr>
        <dsp:cNvPr id="0" name=""/>
        <dsp:cNvSpPr/>
      </dsp:nvSpPr>
      <dsp:spPr>
        <a:xfrm>
          <a:off x="5073268" y="1057517"/>
          <a:ext cx="1320088" cy="42242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a-IR" sz="1600" kern="1200">
              <a:cs typeface="B Homa" pitchFamily="2" charset="-78"/>
            </a:rPr>
            <a:t>تجزیه و تحلیل جدول سنی</a:t>
          </a:r>
          <a:endParaRPr lang="en-US" sz="1600" kern="1200" dirty="0">
            <a:cs typeface="B Homa" pitchFamily="2" charset="-78"/>
          </a:endParaRPr>
        </a:p>
      </dsp:txBody>
      <dsp:txXfrm>
        <a:off x="5073268" y="1057517"/>
        <a:ext cx="1320088" cy="422428"/>
      </dsp:txXfrm>
    </dsp:sp>
    <dsp:sp modelId="{D2F6A89E-4D87-4275-9D89-32BC36715758}">
      <dsp:nvSpPr>
        <dsp:cNvPr id="0" name=""/>
        <dsp:cNvSpPr/>
      </dsp:nvSpPr>
      <dsp:spPr>
        <a:xfrm>
          <a:off x="7000597" y="938709"/>
          <a:ext cx="660044" cy="660044"/>
        </a:xfrm>
        <a:prstGeom prst="arc">
          <a:avLst>
            <a:gd name="adj1" fmla="val 13200000"/>
            <a:gd name="adj2" fmla="val 1920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6A4F47-41AD-4DCC-AAFC-516A2202BB71}">
      <dsp:nvSpPr>
        <dsp:cNvPr id="0" name=""/>
        <dsp:cNvSpPr/>
      </dsp:nvSpPr>
      <dsp:spPr>
        <a:xfrm>
          <a:off x="7000597" y="938709"/>
          <a:ext cx="660044" cy="660044"/>
        </a:xfrm>
        <a:prstGeom prst="arc">
          <a:avLst>
            <a:gd name="adj1" fmla="val 2400000"/>
            <a:gd name="adj2" fmla="val 840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AAB462-2FD5-4F94-A0C3-B368C8DC58E8}">
      <dsp:nvSpPr>
        <dsp:cNvPr id="0" name=""/>
        <dsp:cNvSpPr/>
      </dsp:nvSpPr>
      <dsp:spPr>
        <a:xfrm>
          <a:off x="6670575" y="1057517"/>
          <a:ext cx="1320088" cy="42242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a-IR" sz="1600" kern="1200">
              <a:cs typeface="B Homa" pitchFamily="2" charset="-78"/>
            </a:rPr>
            <a:t>روش موردی</a:t>
          </a:r>
          <a:endParaRPr lang="en-US" sz="1600" kern="1200" dirty="0">
            <a:cs typeface="B Homa" pitchFamily="2" charset="-78"/>
          </a:endParaRPr>
        </a:p>
      </dsp:txBody>
      <dsp:txXfrm>
        <a:off x="6670575" y="1057517"/>
        <a:ext cx="1320088" cy="42242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2007C-CAEA-48B8-8E59-6B39F49CDCE3}">
      <dsp:nvSpPr>
        <dsp:cNvPr id="0" name=""/>
        <dsp:cNvSpPr/>
      </dsp:nvSpPr>
      <dsp:spPr>
        <a:xfrm>
          <a:off x="3832460" y="931270"/>
          <a:ext cx="3710609" cy="72825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عوامل تعیین استهلاک</a:t>
          </a:r>
          <a:endParaRPr lang="en-US" sz="1800" kern="1200" dirty="0">
            <a:cs typeface="B Homa" pitchFamily="2" charset="-78"/>
          </a:endParaRPr>
        </a:p>
      </dsp:txBody>
      <dsp:txXfrm>
        <a:off x="3853790" y="952600"/>
        <a:ext cx="3667949" cy="685599"/>
      </dsp:txXfrm>
    </dsp:sp>
    <dsp:sp modelId="{2613A04F-FEFA-48E7-A297-B3C889D0CBC1}">
      <dsp:nvSpPr>
        <dsp:cNvPr id="0" name=""/>
        <dsp:cNvSpPr/>
      </dsp:nvSpPr>
      <dsp:spPr>
        <a:xfrm rot="12652788">
          <a:off x="2495028" y="872394"/>
          <a:ext cx="1439457" cy="107226"/>
        </a:xfrm>
        <a:custGeom>
          <a:avLst/>
          <a:gdLst/>
          <a:ahLst/>
          <a:cxnLst/>
          <a:rect l="0" t="0" r="0" b="0"/>
          <a:pathLst>
            <a:path>
              <a:moveTo>
                <a:pt x="0" y="53613"/>
              </a:moveTo>
              <a:lnTo>
                <a:pt x="1439457" y="5361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78770" y="890021"/>
        <a:ext cx="71972" cy="71972"/>
      </dsp:txXfrm>
    </dsp:sp>
    <dsp:sp modelId="{B28AA50D-5BF7-4C34-A793-313CC114417C}">
      <dsp:nvSpPr>
        <dsp:cNvPr id="0" name=""/>
        <dsp:cNvSpPr/>
      </dsp:nvSpPr>
      <dsp:spPr>
        <a:xfrm>
          <a:off x="0" y="324024"/>
          <a:ext cx="2597052" cy="46518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a-IR" sz="1600" kern="1200" dirty="0">
              <a:cs typeface="B Homa" pitchFamily="2" charset="-78"/>
            </a:rPr>
            <a:t>بهای تمام شده</a:t>
          </a:r>
          <a:endParaRPr lang="en-US" sz="1600" kern="1200" dirty="0">
            <a:cs typeface="B Homa" pitchFamily="2" charset="-78"/>
          </a:endParaRPr>
        </a:p>
      </dsp:txBody>
      <dsp:txXfrm>
        <a:off x="13625" y="337649"/>
        <a:ext cx="2569802" cy="437930"/>
      </dsp:txXfrm>
    </dsp:sp>
    <dsp:sp modelId="{928F3F34-DEE7-4B68-97CC-C0301BE44F05}">
      <dsp:nvSpPr>
        <dsp:cNvPr id="0" name=""/>
        <dsp:cNvSpPr/>
      </dsp:nvSpPr>
      <dsp:spPr>
        <a:xfrm rot="10917113">
          <a:off x="2596694" y="1220735"/>
          <a:ext cx="1236125" cy="107226"/>
        </a:xfrm>
        <a:custGeom>
          <a:avLst/>
          <a:gdLst/>
          <a:ahLst/>
          <a:cxnLst/>
          <a:rect l="0" t="0" r="0" b="0"/>
          <a:pathLst>
            <a:path>
              <a:moveTo>
                <a:pt x="0" y="53613"/>
              </a:moveTo>
              <a:lnTo>
                <a:pt x="1236125" y="5361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83853" y="1243445"/>
        <a:ext cx="61806" cy="61806"/>
      </dsp:txXfrm>
    </dsp:sp>
    <dsp:sp modelId="{047FD32B-C394-474F-A95B-08BF44E6C680}">
      <dsp:nvSpPr>
        <dsp:cNvPr id="0" name=""/>
        <dsp:cNvSpPr/>
      </dsp:nvSpPr>
      <dsp:spPr>
        <a:xfrm>
          <a:off x="0" y="1020707"/>
          <a:ext cx="2597052" cy="46518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a-IR" sz="1600" kern="1200" dirty="0">
              <a:cs typeface="B Homa" pitchFamily="2" charset="-78"/>
            </a:rPr>
            <a:t>عمر مفید</a:t>
          </a:r>
          <a:endParaRPr lang="en-US" sz="1600" kern="1200" dirty="0">
            <a:cs typeface="B Homa" pitchFamily="2" charset="-78"/>
          </a:endParaRPr>
        </a:p>
      </dsp:txBody>
      <dsp:txXfrm>
        <a:off x="13625" y="1034332"/>
        <a:ext cx="2569802" cy="437930"/>
      </dsp:txXfrm>
    </dsp:sp>
    <dsp:sp modelId="{0BE6C421-E22C-4633-AFFE-FC6A7A00066D}">
      <dsp:nvSpPr>
        <dsp:cNvPr id="0" name=""/>
        <dsp:cNvSpPr/>
      </dsp:nvSpPr>
      <dsp:spPr>
        <a:xfrm rot="9124989">
          <a:off x="2515702" y="1569076"/>
          <a:ext cx="1398108" cy="107226"/>
        </a:xfrm>
        <a:custGeom>
          <a:avLst/>
          <a:gdLst/>
          <a:ahLst/>
          <a:cxnLst/>
          <a:rect l="0" t="0" r="0" b="0"/>
          <a:pathLst>
            <a:path>
              <a:moveTo>
                <a:pt x="0" y="53613"/>
              </a:moveTo>
              <a:lnTo>
                <a:pt x="1398108" y="5361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79804" y="1587737"/>
        <a:ext cx="69905" cy="69905"/>
      </dsp:txXfrm>
    </dsp:sp>
    <dsp:sp modelId="{DA1133E9-322E-4132-B560-A73A9E214222}">
      <dsp:nvSpPr>
        <dsp:cNvPr id="0" name=""/>
        <dsp:cNvSpPr/>
      </dsp:nvSpPr>
      <dsp:spPr>
        <a:xfrm>
          <a:off x="0" y="1717389"/>
          <a:ext cx="2597052" cy="46518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a-IR" sz="1600" kern="1200" dirty="0">
              <a:cs typeface="B Homa" pitchFamily="2" charset="-78"/>
            </a:rPr>
            <a:t>ارزش اسقاط</a:t>
          </a:r>
          <a:endParaRPr lang="en-US" sz="1600" kern="1200" dirty="0">
            <a:cs typeface="B Homa" pitchFamily="2" charset="-78"/>
          </a:endParaRPr>
        </a:p>
      </dsp:txBody>
      <dsp:txXfrm>
        <a:off x="13625" y="1731014"/>
        <a:ext cx="2569802" cy="437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C05A1-FF45-4B34-BA01-F6D01ECB3CF6}">
      <dsp:nvSpPr>
        <dsp:cNvPr id="0" name=""/>
        <dsp:cNvSpPr/>
      </dsp:nvSpPr>
      <dsp:spPr>
        <a:xfrm>
          <a:off x="3600449" y="1391849"/>
          <a:ext cx="2547344" cy="442101"/>
        </a:xfrm>
        <a:custGeom>
          <a:avLst/>
          <a:gdLst/>
          <a:ahLst/>
          <a:cxnLst/>
          <a:rect l="0" t="0" r="0" b="0"/>
          <a:pathLst>
            <a:path>
              <a:moveTo>
                <a:pt x="0" y="0"/>
              </a:moveTo>
              <a:lnTo>
                <a:pt x="0" y="221050"/>
              </a:lnTo>
              <a:lnTo>
                <a:pt x="2547344" y="221050"/>
              </a:lnTo>
              <a:lnTo>
                <a:pt x="2547344" y="442101"/>
              </a:lnTo>
            </a:path>
          </a:pathLst>
        </a:custGeom>
        <a:noFill/>
        <a:ln w="25400" cap="flat" cmpd="sng" algn="ctr">
          <a:solidFill>
            <a:schemeClr val="accent2">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5801B4AB-688A-4058-A852-D99B4E184D2C}">
      <dsp:nvSpPr>
        <dsp:cNvPr id="0" name=""/>
        <dsp:cNvSpPr/>
      </dsp:nvSpPr>
      <dsp:spPr>
        <a:xfrm>
          <a:off x="3554730" y="1391849"/>
          <a:ext cx="91440" cy="442101"/>
        </a:xfrm>
        <a:custGeom>
          <a:avLst/>
          <a:gdLst/>
          <a:ahLst/>
          <a:cxnLst/>
          <a:rect l="0" t="0" r="0" b="0"/>
          <a:pathLst>
            <a:path>
              <a:moveTo>
                <a:pt x="45720" y="0"/>
              </a:moveTo>
              <a:lnTo>
                <a:pt x="45720" y="442101"/>
              </a:lnTo>
            </a:path>
          </a:pathLst>
        </a:custGeom>
        <a:noFill/>
        <a:ln w="25400" cap="flat" cmpd="sng" algn="ctr">
          <a:solidFill>
            <a:schemeClr val="accent2">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9E567561-0DFB-4309-86F2-D202AC93C54D}">
      <dsp:nvSpPr>
        <dsp:cNvPr id="0" name=""/>
        <dsp:cNvSpPr/>
      </dsp:nvSpPr>
      <dsp:spPr>
        <a:xfrm>
          <a:off x="1053105" y="1391849"/>
          <a:ext cx="2547344" cy="442101"/>
        </a:xfrm>
        <a:custGeom>
          <a:avLst/>
          <a:gdLst/>
          <a:ahLst/>
          <a:cxnLst/>
          <a:rect l="0" t="0" r="0" b="0"/>
          <a:pathLst>
            <a:path>
              <a:moveTo>
                <a:pt x="2547344" y="0"/>
              </a:moveTo>
              <a:lnTo>
                <a:pt x="2547344" y="221050"/>
              </a:lnTo>
              <a:lnTo>
                <a:pt x="0" y="221050"/>
              </a:lnTo>
              <a:lnTo>
                <a:pt x="0" y="442101"/>
              </a:lnTo>
            </a:path>
          </a:pathLst>
        </a:custGeom>
        <a:noFill/>
        <a:ln w="25400" cap="flat" cmpd="sng" algn="ctr">
          <a:solidFill>
            <a:schemeClr val="accent2">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0BE8C3CC-70A9-4EF6-BE4F-342A3AA6A08C}">
      <dsp:nvSpPr>
        <dsp:cNvPr id="0" name=""/>
        <dsp:cNvSpPr/>
      </dsp:nvSpPr>
      <dsp:spPr>
        <a:xfrm>
          <a:off x="2547828" y="339227"/>
          <a:ext cx="2105243" cy="1052621"/>
        </a:xfrm>
        <a:prstGeom prst="rect">
          <a:avLst/>
        </a:prstGeom>
        <a:solidFill>
          <a:schemeClr val="accent2">
            <a:alpha val="8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Homa" pitchFamily="2" charset="-78"/>
            </a:rPr>
            <a:t>طبقه بندی مؤسسات انتفاعی از لحاظ فعالیت:</a:t>
          </a:r>
          <a:endParaRPr lang="en-US" sz="1800" kern="1200" dirty="0">
            <a:cs typeface="B Homa" pitchFamily="2" charset="-78"/>
          </a:endParaRPr>
        </a:p>
      </dsp:txBody>
      <dsp:txXfrm>
        <a:off x="2547828" y="339227"/>
        <a:ext cx="2105243" cy="1052621"/>
      </dsp:txXfrm>
    </dsp:sp>
    <dsp:sp modelId="{A9B2B765-209B-4D33-8CC9-33334C856439}">
      <dsp:nvSpPr>
        <dsp:cNvPr id="0" name=""/>
        <dsp:cNvSpPr/>
      </dsp:nvSpPr>
      <dsp:spPr>
        <a:xfrm>
          <a:off x="483" y="1833950"/>
          <a:ext cx="2105243" cy="1052621"/>
        </a:xfrm>
        <a:prstGeom prst="rect">
          <a:avLst/>
        </a:prstGeom>
        <a:solidFill>
          <a:schemeClr val="accent2">
            <a:alpha val="7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B Homa" pitchFamily="2" charset="-78"/>
            </a:rPr>
            <a:t>تولیدی</a:t>
          </a:r>
          <a:endParaRPr lang="en-US" sz="3200" kern="1200" dirty="0">
            <a:cs typeface="B Homa" pitchFamily="2" charset="-78"/>
          </a:endParaRPr>
        </a:p>
      </dsp:txBody>
      <dsp:txXfrm>
        <a:off x="483" y="1833950"/>
        <a:ext cx="2105243" cy="1052621"/>
      </dsp:txXfrm>
    </dsp:sp>
    <dsp:sp modelId="{FA3B70D3-9FFA-4D82-BF97-72692036F197}">
      <dsp:nvSpPr>
        <dsp:cNvPr id="0" name=""/>
        <dsp:cNvSpPr/>
      </dsp:nvSpPr>
      <dsp:spPr>
        <a:xfrm>
          <a:off x="2547828" y="1833950"/>
          <a:ext cx="2105243" cy="1052621"/>
        </a:xfrm>
        <a:prstGeom prst="rect">
          <a:avLst/>
        </a:prstGeom>
        <a:solidFill>
          <a:schemeClr val="accent2">
            <a:alpha val="7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B Homa" pitchFamily="2" charset="-78"/>
            </a:rPr>
            <a:t>بازرگانی</a:t>
          </a:r>
          <a:endParaRPr lang="en-US" sz="3200" kern="1200" dirty="0">
            <a:cs typeface="B Homa" pitchFamily="2" charset="-78"/>
          </a:endParaRPr>
        </a:p>
      </dsp:txBody>
      <dsp:txXfrm>
        <a:off x="2547828" y="1833950"/>
        <a:ext cx="2105243" cy="1052621"/>
      </dsp:txXfrm>
    </dsp:sp>
    <dsp:sp modelId="{E782F84C-1108-4CE6-AF61-178B60E10356}">
      <dsp:nvSpPr>
        <dsp:cNvPr id="0" name=""/>
        <dsp:cNvSpPr/>
      </dsp:nvSpPr>
      <dsp:spPr>
        <a:xfrm>
          <a:off x="5095172" y="1833950"/>
          <a:ext cx="2105243" cy="1052621"/>
        </a:xfrm>
        <a:prstGeom prst="rect">
          <a:avLst/>
        </a:prstGeom>
        <a:solidFill>
          <a:schemeClr val="accent2">
            <a:alpha val="7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B Homa" pitchFamily="2" charset="-78"/>
            </a:rPr>
            <a:t>خدماتی</a:t>
          </a:r>
          <a:endParaRPr lang="en-US" sz="3200" kern="1200" dirty="0">
            <a:cs typeface="B Homa" pitchFamily="2" charset="-78"/>
          </a:endParaRPr>
        </a:p>
      </dsp:txBody>
      <dsp:txXfrm>
        <a:off x="5095172" y="1833950"/>
        <a:ext cx="2105243" cy="1052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A6E5F-B17E-40F9-954F-CA8EC62A1840}">
      <dsp:nvSpPr>
        <dsp:cNvPr id="0" name=""/>
        <dsp:cNvSpPr/>
      </dsp:nvSpPr>
      <dsp:spPr>
        <a:xfrm rot="10800000">
          <a:off x="0" y="78218"/>
          <a:ext cx="3657600" cy="1275159"/>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rtl="1">
            <a:lnSpc>
              <a:spcPct val="90000"/>
            </a:lnSpc>
            <a:spcBef>
              <a:spcPct val="0"/>
            </a:spcBef>
            <a:spcAft>
              <a:spcPct val="15000"/>
            </a:spcAft>
            <a:buChar char="•"/>
          </a:pPr>
          <a:r>
            <a:rPr lang="fa-IR" sz="1400" kern="1200" dirty="0">
              <a:cs typeface="B Homa" pitchFamily="2" charset="-78"/>
            </a:rPr>
            <a:t>شرکت نفت</a:t>
          </a:r>
          <a:endParaRPr lang="en-US" sz="1400" kern="1200" dirty="0">
            <a:cs typeface="B Homa" pitchFamily="2" charset="-78"/>
          </a:endParaRPr>
        </a:p>
        <a:p>
          <a:pPr marL="114300" lvl="1" indent="-114300" algn="ctr" defTabSz="622300" rtl="1">
            <a:lnSpc>
              <a:spcPct val="90000"/>
            </a:lnSpc>
            <a:spcBef>
              <a:spcPct val="0"/>
            </a:spcBef>
            <a:spcAft>
              <a:spcPct val="15000"/>
            </a:spcAft>
            <a:buChar char="•"/>
          </a:pPr>
          <a:r>
            <a:rPr lang="fa-IR" sz="1400" kern="1200" dirty="0">
              <a:cs typeface="B Homa" pitchFamily="2" charset="-78"/>
            </a:rPr>
            <a:t>اداره دارایی</a:t>
          </a:r>
          <a:endParaRPr lang="en-US" sz="1400" kern="1200" dirty="0">
            <a:cs typeface="B Homa" pitchFamily="2" charset="-78"/>
          </a:endParaRPr>
        </a:p>
        <a:p>
          <a:pPr marL="114300" lvl="1" indent="-114300" algn="ctr" defTabSz="622300" rtl="1">
            <a:lnSpc>
              <a:spcPct val="90000"/>
            </a:lnSpc>
            <a:spcBef>
              <a:spcPct val="0"/>
            </a:spcBef>
            <a:spcAft>
              <a:spcPct val="15000"/>
            </a:spcAft>
            <a:buChar char="•"/>
          </a:pPr>
          <a:r>
            <a:rPr lang="fa-IR" sz="1400" kern="1200" dirty="0">
              <a:cs typeface="B Homa" pitchFamily="2" charset="-78"/>
            </a:rPr>
            <a:t>بانکها</a:t>
          </a:r>
          <a:endParaRPr lang="en-US" sz="1400" kern="1200" dirty="0">
            <a:cs typeface="B Homa" pitchFamily="2" charset="-78"/>
          </a:endParaRPr>
        </a:p>
      </dsp:txBody>
      <dsp:txXfrm rot="10800000">
        <a:off x="478185" y="237613"/>
        <a:ext cx="3179415" cy="956369"/>
      </dsp:txXfrm>
    </dsp:sp>
    <dsp:sp modelId="{E312674E-0597-4571-8330-C373603BC176}">
      <dsp:nvSpPr>
        <dsp:cNvPr id="0" name=""/>
        <dsp:cNvSpPr/>
      </dsp:nvSpPr>
      <dsp:spPr>
        <a:xfrm>
          <a:off x="3657600" y="1607"/>
          <a:ext cx="2438400" cy="127515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مؤسسات عمومی انتفاعی</a:t>
          </a:r>
          <a:endParaRPr lang="en-US" sz="1800" kern="1200" dirty="0">
            <a:cs typeface="B Homa" pitchFamily="2" charset="-78"/>
          </a:endParaRPr>
        </a:p>
      </dsp:txBody>
      <dsp:txXfrm>
        <a:off x="3719848" y="63855"/>
        <a:ext cx="2313904" cy="1150663"/>
      </dsp:txXfrm>
    </dsp:sp>
    <dsp:sp modelId="{9A0B8459-638F-48B2-B025-C5C0FA9B84C0}">
      <dsp:nvSpPr>
        <dsp:cNvPr id="0" name=""/>
        <dsp:cNvSpPr/>
      </dsp:nvSpPr>
      <dsp:spPr>
        <a:xfrm rot="10800000">
          <a:off x="0" y="1480894"/>
          <a:ext cx="3657600" cy="1275159"/>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rtl="1">
            <a:lnSpc>
              <a:spcPct val="90000"/>
            </a:lnSpc>
            <a:spcBef>
              <a:spcPct val="0"/>
            </a:spcBef>
            <a:spcAft>
              <a:spcPct val="15000"/>
            </a:spcAft>
            <a:buChar char="•"/>
          </a:pPr>
          <a:r>
            <a:rPr lang="fa-IR" sz="1400" kern="1200" dirty="0">
              <a:cs typeface="B Homa" pitchFamily="2" charset="-78"/>
            </a:rPr>
            <a:t>شهرداری</a:t>
          </a:r>
          <a:endParaRPr lang="en-US" sz="1400" kern="1200" dirty="0">
            <a:cs typeface="B Homa" pitchFamily="2" charset="-78"/>
          </a:endParaRPr>
        </a:p>
        <a:p>
          <a:pPr marL="114300" lvl="1" indent="-114300" algn="ctr" defTabSz="622300" rtl="1">
            <a:lnSpc>
              <a:spcPct val="90000"/>
            </a:lnSpc>
            <a:spcBef>
              <a:spcPct val="0"/>
            </a:spcBef>
            <a:spcAft>
              <a:spcPct val="15000"/>
            </a:spcAft>
            <a:buChar char="•"/>
          </a:pPr>
          <a:r>
            <a:rPr lang="fa-IR" sz="1400" kern="1200" dirty="0">
              <a:cs typeface="B Homa" pitchFamily="2" charset="-78"/>
            </a:rPr>
            <a:t>آموزش و پرورش</a:t>
          </a:r>
          <a:endParaRPr lang="en-US" sz="1400" kern="1200" dirty="0">
            <a:cs typeface="B Homa" pitchFamily="2" charset="-78"/>
          </a:endParaRPr>
        </a:p>
        <a:p>
          <a:pPr marL="114300" lvl="1" indent="-114300" algn="ctr" defTabSz="622300" rtl="1">
            <a:lnSpc>
              <a:spcPct val="90000"/>
            </a:lnSpc>
            <a:spcBef>
              <a:spcPct val="0"/>
            </a:spcBef>
            <a:spcAft>
              <a:spcPct val="15000"/>
            </a:spcAft>
            <a:buChar char="•"/>
          </a:pPr>
          <a:r>
            <a:rPr lang="fa-IR" sz="1400" kern="1200" dirty="0">
              <a:cs typeface="B Homa" pitchFamily="2" charset="-78"/>
            </a:rPr>
            <a:t>بیمارستانهای دولتی</a:t>
          </a:r>
          <a:endParaRPr lang="en-US" sz="1400" kern="1200" dirty="0">
            <a:cs typeface="B Homa" pitchFamily="2" charset="-78"/>
          </a:endParaRPr>
        </a:p>
      </dsp:txBody>
      <dsp:txXfrm rot="10800000">
        <a:off x="478185" y="1640289"/>
        <a:ext cx="3179415" cy="956369"/>
      </dsp:txXfrm>
    </dsp:sp>
    <dsp:sp modelId="{6D5C7673-0B08-41D2-884C-B65286C53859}">
      <dsp:nvSpPr>
        <dsp:cNvPr id="0" name=""/>
        <dsp:cNvSpPr/>
      </dsp:nvSpPr>
      <dsp:spPr>
        <a:xfrm>
          <a:off x="3657600" y="1404282"/>
          <a:ext cx="2438400" cy="127515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مؤسسات عمومی غیر انتفاعی</a:t>
          </a:r>
          <a:endParaRPr lang="en-US" sz="1800" kern="1200" dirty="0">
            <a:cs typeface="B Homa" pitchFamily="2" charset="-78"/>
          </a:endParaRPr>
        </a:p>
      </dsp:txBody>
      <dsp:txXfrm>
        <a:off x="3719848" y="1466530"/>
        <a:ext cx="2313904" cy="1150663"/>
      </dsp:txXfrm>
    </dsp:sp>
    <dsp:sp modelId="{8A5BFE0C-3842-4BA8-BBFC-18DD27D5BBAD}">
      <dsp:nvSpPr>
        <dsp:cNvPr id="0" name=""/>
        <dsp:cNvSpPr/>
      </dsp:nvSpPr>
      <dsp:spPr>
        <a:xfrm rot="10800000">
          <a:off x="0" y="2883569"/>
          <a:ext cx="3657600" cy="1275159"/>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rtl="1">
            <a:lnSpc>
              <a:spcPct val="90000"/>
            </a:lnSpc>
            <a:spcBef>
              <a:spcPct val="0"/>
            </a:spcBef>
            <a:spcAft>
              <a:spcPct val="15000"/>
            </a:spcAft>
            <a:buChar char="•"/>
          </a:pPr>
          <a:r>
            <a:rPr lang="fa-IR" sz="1400" kern="1200" dirty="0">
              <a:cs typeface="B Homa" pitchFamily="2" charset="-78"/>
            </a:rPr>
            <a:t>شرکتهای سهامی</a:t>
          </a:r>
          <a:endParaRPr lang="en-US" sz="1400" kern="1200" dirty="0">
            <a:cs typeface="B Homa" pitchFamily="2" charset="-78"/>
          </a:endParaRPr>
        </a:p>
        <a:p>
          <a:pPr marL="114300" lvl="1" indent="-114300" algn="ctr" defTabSz="622300" rtl="1">
            <a:lnSpc>
              <a:spcPct val="90000"/>
            </a:lnSpc>
            <a:spcBef>
              <a:spcPct val="0"/>
            </a:spcBef>
            <a:spcAft>
              <a:spcPct val="15000"/>
            </a:spcAft>
            <a:buChar char="•"/>
          </a:pPr>
          <a:r>
            <a:rPr lang="fa-IR" sz="1400" kern="1200" dirty="0">
              <a:cs typeface="B Homa" pitchFamily="2" charset="-78"/>
            </a:rPr>
            <a:t>فروشگاهها</a:t>
          </a:r>
          <a:endParaRPr lang="en-US" sz="1400" kern="1200" dirty="0">
            <a:cs typeface="B Homa" pitchFamily="2" charset="-78"/>
          </a:endParaRPr>
        </a:p>
      </dsp:txBody>
      <dsp:txXfrm rot="10800000">
        <a:off x="478185" y="3042964"/>
        <a:ext cx="3179415" cy="956369"/>
      </dsp:txXfrm>
    </dsp:sp>
    <dsp:sp modelId="{D96AE7CD-DE27-4D24-998E-4B0A6F14B66A}">
      <dsp:nvSpPr>
        <dsp:cNvPr id="0" name=""/>
        <dsp:cNvSpPr/>
      </dsp:nvSpPr>
      <dsp:spPr>
        <a:xfrm>
          <a:off x="3657600" y="2806957"/>
          <a:ext cx="2438400" cy="127515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مؤسسات خصوصی انتفاعی</a:t>
          </a:r>
          <a:endParaRPr lang="en-US" sz="1800" kern="1200" dirty="0">
            <a:cs typeface="B Homa" pitchFamily="2" charset="-78"/>
          </a:endParaRPr>
        </a:p>
      </dsp:txBody>
      <dsp:txXfrm>
        <a:off x="3719848" y="2869205"/>
        <a:ext cx="2313904" cy="1150663"/>
      </dsp:txXfrm>
    </dsp:sp>
    <dsp:sp modelId="{50E80855-6E77-4385-8380-D896D90E4CB1}">
      <dsp:nvSpPr>
        <dsp:cNvPr id="0" name=""/>
        <dsp:cNvSpPr/>
      </dsp:nvSpPr>
      <dsp:spPr>
        <a:xfrm rot="10800000">
          <a:off x="0" y="4211240"/>
          <a:ext cx="3657600" cy="1275159"/>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rtl="1">
            <a:lnSpc>
              <a:spcPct val="90000"/>
            </a:lnSpc>
            <a:spcBef>
              <a:spcPct val="0"/>
            </a:spcBef>
            <a:spcAft>
              <a:spcPct val="15000"/>
            </a:spcAft>
            <a:buChar char="•"/>
          </a:pPr>
          <a:r>
            <a:rPr lang="fa-IR" sz="1400" kern="1200" dirty="0">
              <a:cs typeface="B Homa" pitchFamily="2" charset="-78"/>
            </a:rPr>
            <a:t>مؤسسه خیریه محک</a:t>
          </a:r>
          <a:endParaRPr lang="en-US" sz="1400" kern="1200" dirty="0">
            <a:cs typeface="B Homa" pitchFamily="2" charset="-78"/>
          </a:endParaRPr>
        </a:p>
        <a:p>
          <a:pPr marL="114300" lvl="1" indent="-114300" algn="ctr" defTabSz="622300" rtl="1">
            <a:lnSpc>
              <a:spcPct val="90000"/>
            </a:lnSpc>
            <a:spcBef>
              <a:spcPct val="0"/>
            </a:spcBef>
            <a:spcAft>
              <a:spcPct val="15000"/>
            </a:spcAft>
            <a:buChar char="•"/>
          </a:pPr>
          <a:r>
            <a:rPr lang="fa-IR" sz="1400" kern="1200" dirty="0">
              <a:cs typeface="B Homa" pitchFamily="2" charset="-78"/>
            </a:rPr>
            <a:t>خانه سالمندان کهریزک</a:t>
          </a:r>
          <a:endParaRPr lang="en-US" sz="1400" kern="1200" dirty="0">
            <a:cs typeface="B Homa" pitchFamily="2" charset="-78"/>
          </a:endParaRPr>
        </a:p>
        <a:p>
          <a:pPr marL="114300" lvl="1" indent="-114300" algn="ctr" defTabSz="622300" rtl="1">
            <a:lnSpc>
              <a:spcPct val="90000"/>
            </a:lnSpc>
            <a:spcBef>
              <a:spcPct val="0"/>
            </a:spcBef>
            <a:spcAft>
              <a:spcPct val="15000"/>
            </a:spcAft>
            <a:buChar char="•"/>
          </a:pPr>
          <a:r>
            <a:rPr lang="en-US" sz="1400" kern="1200" dirty="0">
              <a:cs typeface="B Homa" pitchFamily="2" charset="-78"/>
            </a:rPr>
            <a:t>NGO</a:t>
          </a:r>
          <a:r>
            <a:rPr lang="fa-IR" sz="1400" kern="1200" dirty="0">
              <a:cs typeface="B Homa" pitchFamily="2" charset="-78"/>
            </a:rPr>
            <a:t>ها</a:t>
          </a:r>
          <a:endParaRPr lang="en-US" sz="1400" kern="1200" dirty="0">
            <a:cs typeface="B Homa" pitchFamily="2" charset="-78"/>
          </a:endParaRPr>
        </a:p>
      </dsp:txBody>
      <dsp:txXfrm rot="10800000">
        <a:off x="478185" y="4370635"/>
        <a:ext cx="3179415" cy="956369"/>
      </dsp:txXfrm>
    </dsp:sp>
    <dsp:sp modelId="{75F3B854-C3DF-4DD1-8E63-F49CCED80232}">
      <dsp:nvSpPr>
        <dsp:cNvPr id="0" name=""/>
        <dsp:cNvSpPr/>
      </dsp:nvSpPr>
      <dsp:spPr>
        <a:xfrm>
          <a:off x="3657600" y="4209633"/>
          <a:ext cx="2438400" cy="127515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Homa" pitchFamily="2" charset="-78"/>
            </a:rPr>
            <a:t>مؤسسات خصوصی غیر انتفاعی</a:t>
          </a:r>
          <a:endParaRPr lang="en-US" sz="1800" kern="1200" dirty="0">
            <a:cs typeface="B Homa" pitchFamily="2" charset="-78"/>
          </a:endParaRPr>
        </a:p>
      </dsp:txBody>
      <dsp:txXfrm>
        <a:off x="3719848" y="4271881"/>
        <a:ext cx="2313904" cy="1150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3D4CD-6AA6-4A99-A212-94C49668DA7E}">
      <dsp:nvSpPr>
        <dsp:cNvPr id="0" name=""/>
        <dsp:cNvSpPr/>
      </dsp:nvSpPr>
      <dsp:spPr>
        <a:xfrm>
          <a:off x="3011015" y="1923191"/>
          <a:ext cx="730972" cy="3861442"/>
        </a:xfrm>
        <a:custGeom>
          <a:avLst/>
          <a:gdLst/>
          <a:ahLst/>
          <a:cxnLst/>
          <a:rect l="0" t="0" r="0" b="0"/>
          <a:pathLst>
            <a:path>
              <a:moveTo>
                <a:pt x="0" y="0"/>
              </a:moveTo>
              <a:lnTo>
                <a:pt x="0" y="3861442"/>
              </a:lnTo>
              <a:lnTo>
                <a:pt x="730972" y="3861442"/>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280127-CF40-4F2C-9A57-A9BE505D9148}">
      <dsp:nvSpPr>
        <dsp:cNvPr id="0" name=""/>
        <dsp:cNvSpPr/>
      </dsp:nvSpPr>
      <dsp:spPr>
        <a:xfrm>
          <a:off x="3011015" y="1923191"/>
          <a:ext cx="730972" cy="2733201"/>
        </a:xfrm>
        <a:custGeom>
          <a:avLst/>
          <a:gdLst/>
          <a:ahLst/>
          <a:cxnLst/>
          <a:rect l="0" t="0" r="0" b="0"/>
          <a:pathLst>
            <a:path>
              <a:moveTo>
                <a:pt x="0" y="0"/>
              </a:moveTo>
              <a:lnTo>
                <a:pt x="0" y="2733201"/>
              </a:lnTo>
              <a:lnTo>
                <a:pt x="730972" y="273320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70628C1-300D-4542-A640-B936051A45EE}">
      <dsp:nvSpPr>
        <dsp:cNvPr id="0" name=""/>
        <dsp:cNvSpPr/>
      </dsp:nvSpPr>
      <dsp:spPr>
        <a:xfrm>
          <a:off x="3011015" y="1923191"/>
          <a:ext cx="730972" cy="1604961"/>
        </a:xfrm>
        <a:custGeom>
          <a:avLst/>
          <a:gdLst/>
          <a:ahLst/>
          <a:cxnLst/>
          <a:rect l="0" t="0" r="0" b="0"/>
          <a:pathLst>
            <a:path>
              <a:moveTo>
                <a:pt x="0" y="0"/>
              </a:moveTo>
              <a:lnTo>
                <a:pt x="0" y="1604961"/>
              </a:lnTo>
              <a:lnTo>
                <a:pt x="730972" y="160496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475E4F1-F67A-4339-9800-39338479B4D8}">
      <dsp:nvSpPr>
        <dsp:cNvPr id="0" name=""/>
        <dsp:cNvSpPr/>
      </dsp:nvSpPr>
      <dsp:spPr>
        <a:xfrm>
          <a:off x="3011015" y="1923191"/>
          <a:ext cx="730972" cy="476721"/>
        </a:xfrm>
        <a:custGeom>
          <a:avLst/>
          <a:gdLst/>
          <a:ahLst/>
          <a:cxnLst/>
          <a:rect l="0" t="0" r="0" b="0"/>
          <a:pathLst>
            <a:path>
              <a:moveTo>
                <a:pt x="0" y="0"/>
              </a:moveTo>
              <a:lnTo>
                <a:pt x="0" y="476721"/>
              </a:lnTo>
              <a:lnTo>
                <a:pt x="730972" y="47672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70D44C-8C1E-4B9B-9B94-13F359976946}">
      <dsp:nvSpPr>
        <dsp:cNvPr id="0" name=""/>
        <dsp:cNvSpPr/>
      </dsp:nvSpPr>
      <dsp:spPr>
        <a:xfrm>
          <a:off x="3011015" y="794951"/>
          <a:ext cx="961387" cy="333704"/>
        </a:xfrm>
        <a:custGeom>
          <a:avLst/>
          <a:gdLst/>
          <a:ahLst/>
          <a:cxnLst/>
          <a:rect l="0" t="0" r="0" b="0"/>
          <a:pathLst>
            <a:path>
              <a:moveTo>
                <a:pt x="961387" y="0"/>
              </a:moveTo>
              <a:lnTo>
                <a:pt x="961387" y="166852"/>
              </a:lnTo>
              <a:lnTo>
                <a:pt x="0" y="166852"/>
              </a:lnTo>
              <a:lnTo>
                <a:pt x="0" y="333704"/>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A9CDD59-F8B7-4279-8434-27A24113CC5D}">
      <dsp:nvSpPr>
        <dsp:cNvPr id="0" name=""/>
        <dsp:cNvSpPr/>
      </dsp:nvSpPr>
      <dsp:spPr>
        <a:xfrm>
          <a:off x="4933790" y="1923191"/>
          <a:ext cx="730972" cy="2733201"/>
        </a:xfrm>
        <a:custGeom>
          <a:avLst/>
          <a:gdLst/>
          <a:ahLst/>
          <a:cxnLst/>
          <a:rect l="0" t="0" r="0" b="0"/>
          <a:pathLst>
            <a:path>
              <a:moveTo>
                <a:pt x="0" y="0"/>
              </a:moveTo>
              <a:lnTo>
                <a:pt x="0" y="2733201"/>
              </a:lnTo>
              <a:lnTo>
                <a:pt x="730972" y="273320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2BB6A5-2D69-4A2F-AFF8-44483134BA6E}">
      <dsp:nvSpPr>
        <dsp:cNvPr id="0" name=""/>
        <dsp:cNvSpPr/>
      </dsp:nvSpPr>
      <dsp:spPr>
        <a:xfrm>
          <a:off x="4933790" y="1923191"/>
          <a:ext cx="730972" cy="1604961"/>
        </a:xfrm>
        <a:custGeom>
          <a:avLst/>
          <a:gdLst/>
          <a:ahLst/>
          <a:cxnLst/>
          <a:rect l="0" t="0" r="0" b="0"/>
          <a:pathLst>
            <a:path>
              <a:moveTo>
                <a:pt x="0" y="0"/>
              </a:moveTo>
              <a:lnTo>
                <a:pt x="0" y="1604961"/>
              </a:lnTo>
              <a:lnTo>
                <a:pt x="730972" y="160496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96384E-D392-4848-801D-9BF576D23F24}">
      <dsp:nvSpPr>
        <dsp:cNvPr id="0" name=""/>
        <dsp:cNvSpPr/>
      </dsp:nvSpPr>
      <dsp:spPr>
        <a:xfrm>
          <a:off x="4933790" y="1923191"/>
          <a:ext cx="730972" cy="476721"/>
        </a:xfrm>
        <a:custGeom>
          <a:avLst/>
          <a:gdLst/>
          <a:ahLst/>
          <a:cxnLst/>
          <a:rect l="0" t="0" r="0" b="0"/>
          <a:pathLst>
            <a:path>
              <a:moveTo>
                <a:pt x="0" y="0"/>
              </a:moveTo>
              <a:lnTo>
                <a:pt x="0" y="476721"/>
              </a:lnTo>
              <a:lnTo>
                <a:pt x="730972" y="47672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9EA4E15-1B9A-48F8-95CF-864897B50259}">
      <dsp:nvSpPr>
        <dsp:cNvPr id="0" name=""/>
        <dsp:cNvSpPr/>
      </dsp:nvSpPr>
      <dsp:spPr>
        <a:xfrm>
          <a:off x="3972402" y="794951"/>
          <a:ext cx="961387" cy="333704"/>
        </a:xfrm>
        <a:custGeom>
          <a:avLst/>
          <a:gdLst/>
          <a:ahLst/>
          <a:cxnLst/>
          <a:rect l="0" t="0" r="0" b="0"/>
          <a:pathLst>
            <a:path>
              <a:moveTo>
                <a:pt x="0" y="0"/>
              </a:moveTo>
              <a:lnTo>
                <a:pt x="0" y="166852"/>
              </a:lnTo>
              <a:lnTo>
                <a:pt x="961387" y="166852"/>
              </a:lnTo>
              <a:lnTo>
                <a:pt x="961387" y="333704"/>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C3C511-D843-4762-9404-8C9205FC2096}">
      <dsp:nvSpPr>
        <dsp:cNvPr id="0" name=""/>
        <dsp:cNvSpPr/>
      </dsp:nvSpPr>
      <dsp:spPr>
        <a:xfrm>
          <a:off x="3575135" y="415"/>
          <a:ext cx="794535" cy="794535"/>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7BC7BC7-CC54-4388-96FA-A5C5D13654B4}">
      <dsp:nvSpPr>
        <dsp:cNvPr id="0" name=""/>
        <dsp:cNvSpPr/>
      </dsp:nvSpPr>
      <dsp:spPr>
        <a:xfrm>
          <a:off x="3575135" y="415"/>
          <a:ext cx="794535" cy="794535"/>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B3A2AAD-8377-4DCD-B6FD-490732EC8215}">
      <dsp:nvSpPr>
        <dsp:cNvPr id="0" name=""/>
        <dsp:cNvSpPr/>
      </dsp:nvSpPr>
      <dsp:spPr>
        <a:xfrm>
          <a:off x="3177867" y="143432"/>
          <a:ext cx="1589070" cy="508502"/>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a-IR" sz="1600" kern="1200" dirty="0">
              <a:cs typeface="B Homa" pitchFamily="2" charset="-78"/>
            </a:rPr>
            <a:t>استفاده کنندگان اطلاعات حسابداری</a:t>
          </a:r>
          <a:endParaRPr lang="en-US" sz="1600" kern="1200" dirty="0">
            <a:cs typeface="B Homa" pitchFamily="2" charset="-78"/>
          </a:endParaRPr>
        </a:p>
      </dsp:txBody>
      <dsp:txXfrm>
        <a:off x="3177867" y="143432"/>
        <a:ext cx="1589070" cy="508502"/>
      </dsp:txXfrm>
    </dsp:sp>
    <dsp:sp modelId="{FBE9E16D-0CBC-4BA1-89E9-F77120669B31}">
      <dsp:nvSpPr>
        <dsp:cNvPr id="0" name=""/>
        <dsp:cNvSpPr/>
      </dsp:nvSpPr>
      <dsp:spPr>
        <a:xfrm>
          <a:off x="4536523" y="1128655"/>
          <a:ext cx="794535" cy="794535"/>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EFDC01A-27FE-4845-A31D-15B4AC0E56BB}">
      <dsp:nvSpPr>
        <dsp:cNvPr id="0" name=""/>
        <dsp:cNvSpPr/>
      </dsp:nvSpPr>
      <dsp:spPr>
        <a:xfrm>
          <a:off x="4536523" y="1128655"/>
          <a:ext cx="794535" cy="794535"/>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BD3CDD5-6A64-42A4-A31B-53DD76041B1F}">
      <dsp:nvSpPr>
        <dsp:cNvPr id="0" name=""/>
        <dsp:cNvSpPr/>
      </dsp:nvSpPr>
      <dsp:spPr>
        <a:xfrm>
          <a:off x="4139255" y="1271672"/>
          <a:ext cx="1589070" cy="508502"/>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a:cs typeface="B Homa" pitchFamily="2" charset="-78"/>
            </a:rPr>
            <a:t>درون سازمانی</a:t>
          </a:r>
          <a:endParaRPr lang="en-US" sz="1400" kern="1200" dirty="0">
            <a:cs typeface="B Homa" pitchFamily="2" charset="-78"/>
          </a:endParaRPr>
        </a:p>
      </dsp:txBody>
      <dsp:txXfrm>
        <a:off x="4139255" y="1271672"/>
        <a:ext cx="1589070" cy="508502"/>
      </dsp:txXfrm>
    </dsp:sp>
    <dsp:sp modelId="{C744F640-204F-4A37-BA84-8C13631BCFB5}">
      <dsp:nvSpPr>
        <dsp:cNvPr id="0" name=""/>
        <dsp:cNvSpPr/>
      </dsp:nvSpPr>
      <dsp:spPr>
        <a:xfrm>
          <a:off x="5569419" y="2256896"/>
          <a:ext cx="794535" cy="794535"/>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08E8FC2-D8E9-4177-9A28-CD8F396ED017}">
      <dsp:nvSpPr>
        <dsp:cNvPr id="0" name=""/>
        <dsp:cNvSpPr/>
      </dsp:nvSpPr>
      <dsp:spPr>
        <a:xfrm>
          <a:off x="5569419" y="2256896"/>
          <a:ext cx="794535" cy="794535"/>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77ED1A-140F-4484-80DD-7F8FED783A42}">
      <dsp:nvSpPr>
        <dsp:cNvPr id="0" name=""/>
        <dsp:cNvSpPr/>
      </dsp:nvSpPr>
      <dsp:spPr>
        <a:xfrm>
          <a:off x="5172151" y="2399912"/>
          <a:ext cx="1589070" cy="508502"/>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a:cs typeface="B Homa" pitchFamily="2" charset="-78"/>
            </a:rPr>
            <a:t>مدیران ارشد</a:t>
          </a:r>
          <a:endParaRPr lang="en-US" sz="1400" kern="1200" dirty="0">
            <a:cs typeface="B Homa" pitchFamily="2" charset="-78"/>
          </a:endParaRPr>
        </a:p>
      </dsp:txBody>
      <dsp:txXfrm>
        <a:off x="5172151" y="2399912"/>
        <a:ext cx="1589070" cy="508502"/>
      </dsp:txXfrm>
    </dsp:sp>
    <dsp:sp modelId="{4B502745-ADE5-4759-BAB0-7BAEF6108E2B}">
      <dsp:nvSpPr>
        <dsp:cNvPr id="0" name=""/>
        <dsp:cNvSpPr/>
      </dsp:nvSpPr>
      <dsp:spPr>
        <a:xfrm>
          <a:off x="5569419" y="3385136"/>
          <a:ext cx="794535" cy="794535"/>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C0D58D-B38C-451C-9DBA-6A4E9C48C3C6}">
      <dsp:nvSpPr>
        <dsp:cNvPr id="0" name=""/>
        <dsp:cNvSpPr/>
      </dsp:nvSpPr>
      <dsp:spPr>
        <a:xfrm>
          <a:off x="5569419" y="3385136"/>
          <a:ext cx="794535" cy="794535"/>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5B1B7A-B4F1-4748-8E2D-F85D236E30DE}">
      <dsp:nvSpPr>
        <dsp:cNvPr id="0" name=""/>
        <dsp:cNvSpPr/>
      </dsp:nvSpPr>
      <dsp:spPr>
        <a:xfrm>
          <a:off x="5172151" y="3528152"/>
          <a:ext cx="1589070" cy="508502"/>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a:cs typeface="B Homa" pitchFamily="2" charset="-78"/>
            </a:rPr>
            <a:t>سرپرستان</a:t>
          </a:r>
          <a:endParaRPr lang="en-US" sz="1400" kern="1200" dirty="0">
            <a:cs typeface="B Homa" pitchFamily="2" charset="-78"/>
          </a:endParaRPr>
        </a:p>
      </dsp:txBody>
      <dsp:txXfrm>
        <a:off x="5172151" y="3528152"/>
        <a:ext cx="1589070" cy="508502"/>
      </dsp:txXfrm>
    </dsp:sp>
    <dsp:sp modelId="{5CEEC115-6097-43F0-BBE0-DE7591EF759D}">
      <dsp:nvSpPr>
        <dsp:cNvPr id="0" name=""/>
        <dsp:cNvSpPr/>
      </dsp:nvSpPr>
      <dsp:spPr>
        <a:xfrm>
          <a:off x="5569419" y="4513376"/>
          <a:ext cx="794535" cy="794535"/>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ED11CD2-868F-40F8-99F1-76161F9B93B2}">
      <dsp:nvSpPr>
        <dsp:cNvPr id="0" name=""/>
        <dsp:cNvSpPr/>
      </dsp:nvSpPr>
      <dsp:spPr>
        <a:xfrm>
          <a:off x="5569419" y="4513376"/>
          <a:ext cx="794535" cy="794535"/>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D95DAA-66C9-4DC0-9C51-30B23312D85F}">
      <dsp:nvSpPr>
        <dsp:cNvPr id="0" name=""/>
        <dsp:cNvSpPr/>
      </dsp:nvSpPr>
      <dsp:spPr>
        <a:xfrm>
          <a:off x="5172151" y="4656393"/>
          <a:ext cx="1589070" cy="508502"/>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a:cs typeface="B Homa" pitchFamily="2" charset="-78"/>
            </a:rPr>
            <a:t>گردانندگان مؤسسه</a:t>
          </a:r>
          <a:endParaRPr lang="en-US" sz="1400" kern="1200" dirty="0">
            <a:cs typeface="B Homa" pitchFamily="2" charset="-78"/>
          </a:endParaRPr>
        </a:p>
      </dsp:txBody>
      <dsp:txXfrm>
        <a:off x="5172151" y="4656393"/>
        <a:ext cx="1589070" cy="508502"/>
      </dsp:txXfrm>
    </dsp:sp>
    <dsp:sp modelId="{CAE2D779-0E18-47E5-837E-6521F26C5D26}">
      <dsp:nvSpPr>
        <dsp:cNvPr id="0" name=""/>
        <dsp:cNvSpPr/>
      </dsp:nvSpPr>
      <dsp:spPr>
        <a:xfrm>
          <a:off x="2613747" y="1128655"/>
          <a:ext cx="794535" cy="794535"/>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2257F5F-62D8-4335-998A-337B5C1FD614}">
      <dsp:nvSpPr>
        <dsp:cNvPr id="0" name=""/>
        <dsp:cNvSpPr/>
      </dsp:nvSpPr>
      <dsp:spPr>
        <a:xfrm>
          <a:off x="2613747" y="1128655"/>
          <a:ext cx="794535" cy="794535"/>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F50C5B-3331-4179-87D6-FD11B8210EC1}">
      <dsp:nvSpPr>
        <dsp:cNvPr id="0" name=""/>
        <dsp:cNvSpPr/>
      </dsp:nvSpPr>
      <dsp:spPr>
        <a:xfrm>
          <a:off x="2216479" y="1271672"/>
          <a:ext cx="1589070" cy="508502"/>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dirty="0">
              <a:cs typeface="B Homa" pitchFamily="2" charset="-78"/>
            </a:rPr>
            <a:t>برون سازمان</a:t>
          </a:r>
          <a:endParaRPr lang="en-US" sz="1400" kern="1200" dirty="0">
            <a:cs typeface="B Homa" pitchFamily="2" charset="-78"/>
          </a:endParaRPr>
        </a:p>
      </dsp:txBody>
      <dsp:txXfrm>
        <a:off x="2216479" y="1271672"/>
        <a:ext cx="1589070" cy="508502"/>
      </dsp:txXfrm>
    </dsp:sp>
    <dsp:sp modelId="{560539F7-2B62-4A48-8DD3-5A37D1C4C8CB}">
      <dsp:nvSpPr>
        <dsp:cNvPr id="0" name=""/>
        <dsp:cNvSpPr/>
      </dsp:nvSpPr>
      <dsp:spPr>
        <a:xfrm>
          <a:off x="3646643" y="2256896"/>
          <a:ext cx="794535" cy="794535"/>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E62478-39A6-4499-88AF-26EF2E02AC85}">
      <dsp:nvSpPr>
        <dsp:cNvPr id="0" name=""/>
        <dsp:cNvSpPr/>
      </dsp:nvSpPr>
      <dsp:spPr>
        <a:xfrm>
          <a:off x="3646643" y="2256896"/>
          <a:ext cx="794535" cy="794535"/>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2641A2B-AD95-4E8C-96A8-45DB2120118A}">
      <dsp:nvSpPr>
        <dsp:cNvPr id="0" name=""/>
        <dsp:cNvSpPr/>
      </dsp:nvSpPr>
      <dsp:spPr>
        <a:xfrm>
          <a:off x="3249375" y="2399912"/>
          <a:ext cx="1589070" cy="508502"/>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a:cs typeface="B Homa" pitchFamily="2" charset="-78"/>
            </a:rPr>
            <a:t>بانکها و مؤسسات اعتباری</a:t>
          </a:r>
          <a:endParaRPr lang="en-US" sz="1400" kern="1200" dirty="0">
            <a:cs typeface="B Homa" pitchFamily="2" charset="-78"/>
          </a:endParaRPr>
        </a:p>
      </dsp:txBody>
      <dsp:txXfrm>
        <a:off x="3249375" y="2399912"/>
        <a:ext cx="1589070" cy="508502"/>
      </dsp:txXfrm>
    </dsp:sp>
    <dsp:sp modelId="{6AAC5FA7-B2D7-4789-A856-038B6AF0942E}">
      <dsp:nvSpPr>
        <dsp:cNvPr id="0" name=""/>
        <dsp:cNvSpPr/>
      </dsp:nvSpPr>
      <dsp:spPr>
        <a:xfrm>
          <a:off x="3646643" y="3385136"/>
          <a:ext cx="794535" cy="794535"/>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F59D17-D24C-4C72-9423-00F3494C3501}">
      <dsp:nvSpPr>
        <dsp:cNvPr id="0" name=""/>
        <dsp:cNvSpPr/>
      </dsp:nvSpPr>
      <dsp:spPr>
        <a:xfrm>
          <a:off x="3646643" y="3385136"/>
          <a:ext cx="794535" cy="794535"/>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1F642E-0BBF-4939-99F7-98EC0CC7844A}">
      <dsp:nvSpPr>
        <dsp:cNvPr id="0" name=""/>
        <dsp:cNvSpPr/>
      </dsp:nvSpPr>
      <dsp:spPr>
        <a:xfrm>
          <a:off x="3249375" y="3528152"/>
          <a:ext cx="1589070" cy="508502"/>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a:cs typeface="B Homa" pitchFamily="2" charset="-78"/>
            </a:rPr>
            <a:t>دولت (اداره دارایی و بیمه)</a:t>
          </a:r>
          <a:endParaRPr lang="en-US" sz="1400" kern="1200" dirty="0">
            <a:cs typeface="B Homa" pitchFamily="2" charset="-78"/>
          </a:endParaRPr>
        </a:p>
      </dsp:txBody>
      <dsp:txXfrm>
        <a:off x="3249375" y="3528152"/>
        <a:ext cx="1589070" cy="508502"/>
      </dsp:txXfrm>
    </dsp:sp>
    <dsp:sp modelId="{EA4EA6BC-9A01-4566-BB26-AB8FD2B2F556}">
      <dsp:nvSpPr>
        <dsp:cNvPr id="0" name=""/>
        <dsp:cNvSpPr/>
      </dsp:nvSpPr>
      <dsp:spPr>
        <a:xfrm>
          <a:off x="3646643" y="4513376"/>
          <a:ext cx="794535" cy="794535"/>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A92A95F-FB52-44BF-8B7C-4E1078AFA406}">
      <dsp:nvSpPr>
        <dsp:cNvPr id="0" name=""/>
        <dsp:cNvSpPr/>
      </dsp:nvSpPr>
      <dsp:spPr>
        <a:xfrm>
          <a:off x="3646643" y="4513376"/>
          <a:ext cx="794535" cy="794535"/>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E48A55-10C9-4EA1-B83E-3AB18A22F6F1}">
      <dsp:nvSpPr>
        <dsp:cNvPr id="0" name=""/>
        <dsp:cNvSpPr/>
      </dsp:nvSpPr>
      <dsp:spPr>
        <a:xfrm>
          <a:off x="3249375" y="4656393"/>
          <a:ext cx="1589070" cy="508502"/>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a:cs typeface="B Homa" pitchFamily="2" charset="-78"/>
            </a:rPr>
            <a:t>خریداران </a:t>
          </a:r>
          <a:r>
            <a:rPr lang="fa-IR" sz="1400" kern="1200" dirty="0">
              <a:cs typeface="B Homa" pitchFamily="2" charset="-78"/>
            </a:rPr>
            <a:t>و فروشندگان</a:t>
          </a:r>
          <a:endParaRPr lang="en-US" sz="1400" kern="1200" dirty="0">
            <a:cs typeface="B Homa" pitchFamily="2" charset="-78"/>
          </a:endParaRPr>
        </a:p>
      </dsp:txBody>
      <dsp:txXfrm>
        <a:off x="3249375" y="4656393"/>
        <a:ext cx="1589070" cy="508502"/>
      </dsp:txXfrm>
    </dsp:sp>
    <dsp:sp modelId="{48EA6E47-587D-4D25-AC84-B87D57BAE63D}">
      <dsp:nvSpPr>
        <dsp:cNvPr id="0" name=""/>
        <dsp:cNvSpPr/>
      </dsp:nvSpPr>
      <dsp:spPr>
        <a:xfrm>
          <a:off x="3646643" y="5641616"/>
          <a:ext cx="794535" cy="794535"/>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484C0EC-2D49-4A08-B28C-ABBE861C6150}">
      <dsp:nvSpPr>
        <dsp:cNvPr id="0" name=""/>
        <dsp:cNvSpPr/>
      </dsp:nvSpPr>
      <dsp:spPr>
        <a:xfrm>
          <a:off x="3646643" y="5641616"/>
          <a:ext cx="794535" cy="794535"/>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9507995-3A8C-4E76-9AD8-83385E62BF73}">
      <dsp:nvSpPr>
        <dsp:cNvPr id="0" name=""/>
        <dsp:cNvSpPr/>
      </dsp:nvSpPr>
      <dsp:spPr>
        <a:xfrm>
          <a:off x="3249375" y="5784633"/>
          <a:ext cx="1589070" cy="508502"/>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a:cs typeface="B Homa" pitchFamily="2" charset="-78"/>
            </a:rPr>
            <a:t>سرمایه گذاران</a:t>
          </a:r>
          <a:endParaRPr lang="en-US" sz="1400" kern="1200" dirty="0">
            <a:cs typeface="B Homa" pitchFamily="2" charset="-78"/>
          </a:endParaRPr>
        </a:p>
      </dsp:txBody>
      <dsp:txXfrm>
        <a:off x="3249375" y="5784633"/>
        <a:ext cx="1589070" cy="508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1B4CC-5F50-4C73-98B6-FB8E93C4B5AC}">
      <dsp:nvSpPr>
        <dsp:cNvPr id="0" name=""/>
        <dsp:cNvSpPr/>
      </dsp:nvSpPr>
      <dsp:spPr>
        <a:xfrm>
          <a:off x="4190999" y="1952492"/>
          <a:ext cx="2965163" cy="514615"/>
        </a:xfrm>
        <a:custGeom>
          <a:avLst/>
          <a:gdLst/>
          <a:ahLst/>
          <a:cxnLst/>
          <a:rect l="0" t="0" r="0" b="0"/>
          <a:pathLst>
            <a:path>
              <a:moveTo>
                <a:pt x="0" y="0"/>
              </a:moveTo>
              <a:lnTo>
                <a:pt x="0" y="257307"/>
              </a:lnTo>
              <a:lnTo>
                <a:pt x="2965163" y="257307"/>
              </a:lnTo>
              <a:lnTo>
                <a:pt x="2965163" y="514615"/>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85BB36-F5FD-4F2B-B5DC-5E593FC1EBE9}">
      <dsp:nvSpPr>
        <dsp:cNvPr id="0" name=""/>
        <dsp:cNvSpPr/>
      </dsp:nvSpPr>
      <dsp:spPr>
        <a:xfrm>
          <a:off x="4145279" y="1952492"/>
          <a:ext cx="91440" cy="514615"/>
        </a:xfrm>
        <a:custGeom>
          <a:avLst/>
          <a:gdLst/>
          <a:ahLst/>
          <a:cxnLst/>
          <a:rect l="0" t="0" r="0" b="0"/>
          <a:pathLst>
            <a:path>
              <a:moveTo>
                <a:pt x="45720" y="0"/>
              </a:moveTo>
              <a:lnTo>
                <a:pt x="45720" y="514615"/>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53958-A145-4BD6-92D8-6F6D5DCE7EF2}">
      <dsp:nvSpPr>
        <dsp:cNvPr id="0" name=""/>
        <dsp:cNvSpPr/>
      </dsp:nvSpPr>
      <dsp:spPr>
        <a:xfrm>
          <a:off x="1225836" y="1952492"/>
          <a:ext cx="2965163" cy="514615"/>
        </a:xfrm>
        <a:custGeom>
          <a:avLst/>
          <a:gdLst/>
          <a:ahLst/>
          <a:cxnLst/>
          <a:rect l="0" t="0" r="0" b="0"/>
          <a:pathLst>
            <a:path>
              <a:moveTo>
                <a:pt x="2965163" y="0"/>
              </a:moveTo>
              <a:lnTo>
                <a:pt x="2965163" y="257307"/>
              </a:lnTo>
              <a:lnTo>
                <a:pt x="0" y="257307"/>
              </a:lnTo>
              <a:lnTo>
                <a:pt x="0" y="514615"/>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E51977-250D-41B1-8290-2D57363EF369}">
      <dsp:nvSpPr>
        <dsp:cNvPr id="0" name=""/>
        <dsp:cNvSpPr/>
      </dsp:nvSpPr>
      <dsp:spPr>
        <a:xfrm>
          <a:off x="3578362" y="727218"/>
          <a:ext cx="1225274" cy="1225274"/>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62CE2C-DA70-4D7C-83BC-277F058C7379}">
      <dsp:nvSpPr>
        <dsp:cNvPr id="0" name=""/>
        <dsp:cNvSpPr/>
      </dsp:nvSpPr>
      <dsp:spPr>
        <a:xfrm>
          <a:off x="3578362" y="727218"/>
          <a:ext cx="1225274" cy="1225274"/>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E94432-A27E-44D1-9ED2-B83A7E4CF7F3}">
      <dsp:nvSpPr>
        <dsp:cNvPr id="0" name=""/>
        <dsp:cNvSpPr/>
      </dsp:nvSpPr>
      <dsp:spPr>
        <a:xfrm>
          <a:off x="2965725" y="947767"/>
          <a:ext cx="2450548" cy="78417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fa-IR" sz="2800" kern="1200" dirty="0">
              <a:cs typeface="B Homa" pitchFamily="2" charset="-78"/>
            </a:rPr>
            <a:t>عناصر اصلی حسابداری</a:t>
          </a:r>
          <a:endParaRPr lang="en-US" sz="2800" kern="1200" dirty="0">
            <a:cs typeface="B Homa" pitchFamily="2" charset="-78"/>
          </a:endParaRPr>
        </a:p>
      </dsp:txBody>
      <dsp:txXfrm>
        <a:off x="2965725" y="947767"/>
        <a:ext cx="2450548" cy="784175"/>
      </dsp:txXfrm>
    </dsp:sp>
    <dsp:sp modelId="{E93E4568-B462-42DA-A9CE-9800094FB09A}">
      <dsp:nvSpPr>
        <dsp:cNvPr id="0" name=""/>
        <dsp:cNvSpPr/>
      </dsp:nvSpPr>
      <dsp:spPr>
        <a:xfrm>
          <a:off x="613199" y="2467107"/>
          <a:ext cx="1225274" cy="1225274"/>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6A1EE-CE61-4C62-BCEF-D47DB0A1B5E6}">
      <dsp:nvSpPr>
        <dsp:cNvPr id="0" name=""/>
        <dsp:cNvSpPr/>
      </dsp:nvSpPr>
      <dsp:spPr>
        <a:xfrm>
          <a:off x="613199" y="2467107"/>
          <a:ext cx="1225274" cy="1225274"/>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56469-EA75-4FED-96AA-790A86FC511C}">
      <dsp:nvSpPr>
        <dsp:cNvPr id="0" name=""/>
        <dsp:cNvSpPr/>
      </dsp:nvSpPr>
      <dsp:spPr>
        <a:xfrm>
          <a:off x="562" y="2687656"/>
          <a:ext cx="2450548" cy="78417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B Homa" pitchFamily="2" charset="-78"/>
            </a:rPr>
            <a:t>سرمایه</a:t>
          </a:r>
          <a:endParaRPr lang="en-US" sz="3200" kern="1200" dirty="0">
            <a:cs typeface="B Homa" pitchFamily="2" charset="-78"/>
          </a:endParaRPr>
        </a:p>
      </dsp:txBody>
      <dsp:txXfrm>
        <a:off x="562" y="2687656"/>
        <a:ext cx="2450548" cy="784175"/>
      </dsp:txXfrm>
    </dsp:sp>
    <dsp:sp modelId="{120F08D7-EE77-49A0-A4AB-16C9B24865EF}">
      <dsp:nvSpPr>
        <dsp:cNvPr id="0" name=""/>
        <dsp:cNvSpPr/>
      </dsp:nvSpPr>
      <dsp:spPr>
        <a:xfrm>
          <a:off x="3578362" y="2467107"/>
          <a:ext cx="1225274" cy="1225274"/>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22980-4B8A-41BF-8876-8DC6015C9866}">
      <dsp:nvSpPr>
        <dsp:cNvPr id="0" name=""/>
        <dsp:cNvSpPr/>
      </dsp:nvSpPr>
      <dsp:spPr>
        <a:xfrm>
          <a:off x="3578362" y="2467107"/>
          <a:ext cx="1225274" cy="1225274"/>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023C7A-4493-462A-B277-A5EB59CCF011}">
      <dsp:nvSpPr>
        <dsp:cNvPr id="0" name=""/>
        <dsp:cNvSpPr/>
      </dsp:nvSpPr>
      <dsp:spPr>
        <a:xfrm>
          <a:off x="2965725" y="2687656"/>
          <a:ext cx="2450548" cy="78417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B Homa" pitchFamily="2" charset="-78"/>
            </a:rPr>
            <a:t>بدهی</a:t>
          </a:r>
          <a:endParaRPr lang="en-US" sz="3200" kern="1200" dirty="0">
            <a:cs typeface="B Homa" pitchFamily="2" charset="-78"/>
          </a:endParaRPr>
        </a:p>
      </dsp:txBody>
      <dsp:txXfrm>
        <a:off x="2965725" y="2687656"/>
        <a:ext cx="2450548" cy="784175"/>
      </dsp:txXfrm>
    </dsp:sp>
    <dsp:sp modelId="{765D92F6-9FDD-40AA-890F-D484B9D62A28}">
      <dsp:nvSpPr>
        <dsp:cNvPr id="0" name=""/>
        <dsp:cNvSpPr/>
      </dsp:nvSpPr>
      <dsp:spPr>
        <a:xfrm>
          <a:off x="6543526" y="2467107"/>
          <a:ext cx="1225274" cy="1225274"/>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C9650-A52A-4122-94B7-659268E0DDF9}">
      <dsp:nvSpPr>
        <dsp:cNvPr id="0" name=""/>
        <dsp:cNvSpPr/>
      </dsp:nvSpPr>
      <dsp:spPr>
        <a:xfrm>
          <a:off x="6543526" y="2467107"/>
          <a:ext cx="1225274" cy="1225274"/>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176E4-7ECF-44C6-A06D-543AB7DBD6F4}">
      <dsp:nvSpPr>
        <dsp:cNvPr id="0" name=""/>
        <dsp:cNvSpPr/>
      </dsp:nvSpPr>
      <dsp:spPr>
        <a:xfrm>
          <a:off x="5930889" y="2687656"/>
          <a:ext cx="2450548" cy="78417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B Homa" pitchFamily="2" charset="-78"/>
            </a:rPr>
            <a:t>دارایی</a:t>
          </a:r>
          <a:endParaRPr lang="en-US" sz="3200" kern="1200" dirty="0">
            <a:cs typeface="B Homa" pitchFamily="2" charset="-78"/>
          </a:endParaRPr>
        </a:p>
      </dsp:txBody>
      <dsp:txXfrm>
        <a:off x="5930889" y="2687656"/>
        <a:ext cx="2450548" cy="7841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1DC74-D31C-4AE7-B18D-F6706EE9E2A0}">
      <dsp:nvSpPr>
        <dsp:cNvPr id="0" name=""/>
        <dsp:cNvSpPr/>
      </dsp:nvSpPr>
      <dsp:spPr>
        <a:xfrm>
          <a:off x="3224212" y="1418034"/>
          <a:ext cx="1643062" cy="82153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a:solidFill>
                <a:schemeClr val="tx1"/>
              </a:solidFill>
              <a:cs typeface="B Homa" pitchFamily="2" charset="-78"/>
            </a:rPr>
            <a:t>حسابهای موقت</a:t>
          </a:r>
          <a:endParaRPr lang="en-US" sz="1800" kern="1200" dirty="0">
            <a:solidFill>
              <a:schemeClr val="tx1"/>
            </a:solidFill>
            <a:cs typeface="B Homa" pitchFamily="2" charset="-78"/>
          </a:endParaRPr>
        </a:p>
      </dsp:txBody>
      <dsp:txXfrm>
        <a:off x="3248274" y="1442096"/>
        <a:ext cx="1594938" cy="773407"/>
      </dsp:txXfrm>
    </dsp:sp>
    <dsp:sp modelId="{D98221EE-1AE4-4DFD-8D00-62A707EFA930}">
      <dsp:nvSpPr>
        <dsp:cNvPr id="0" name=""/>
        <dsp:cNvSpPr/>
      </dsp:nvSpPr>
      <dsp:spPr>
        <a:xfrm rot="14707178">
          <a:off x="2114537" y="1100014"/>
          <a:ext cx="1562124" cy="40429"/>
        </a:xfrm>
        <a:custGeom>
          <a:avLst/>
          <a:gdLst/>
          <a:ahLst/>
          <a:cxnLst/>
          <a:rect l="0" t="0" r="0" b="0"/>
          <a:pathLst>
            <a:path>
              <a:moveTo>
                <a:pt x="0" y="20214"/>
              </a:moveTo>
              <a:lnTo>
                <a:pt x="1562124" y="20214"/>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856546" y="1081176"/>
        <a:ext cx="78106" cy="78106"/>
      </dsp:txXfrm>
    </dsp:sp>
    <dsp:sp modelId="{8261A4E9-95EE-4202-911B-700EAE6CBEF3}">
      <dsp:nvSpPr>
        <dsp:cNvPr id="0" name=""/>
        <dsp:cNvSpPr/>
      </dsp:nvSpPr>
      <dsp:spPr>
        <a:xfrm>
          <a:off x="923925" y="892"/>
          <a:ext cx="1643062" cy="82153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a:solidFill>
                <a:schemeClr val="tx1"/>
              </a:solidFill>
              <a:cs typeface="B Homa" pitchFamily="2" charset="-78"/>
            </a:rPr>
            <a:t>درآمد</a:t>
          </a:r>
          <a:endParaRPr lang="en-US" sz="1800" kern="1200" dirty="0">
            <a:solidFill>
              <a:schemeClr val="tx1"/>
            </a:solidFill>
            <a:cs typeface="B Homa" pitchFamily="2" charset="-78"/>
          </a:endParaRPr>
        </a:p>
      </dsp:txBody>
      <dsp:txXfrm>
        <a:off x="947987" y="24954"/>
        <a:ext cx="1594938" cy="773407"/>
      </dsp:txXfrm>
    </dsp:sp>
    <dsp:sp modelId="{3CCAE4B3-BE33-4733-A14B-73E04248AB49}">
      <dsp:nvSpPr>
        <dsp:cNvPr id="0" name=""/>
        <dsp:cNvSpPr/>
      </dsp:nvSpPr>
      <dsp:spPr>
        <a:xfrm rot="12942401">
          <a:off x="2490912" y="1572394"/>
          <a:ext cx="809375" cy="40429"/>
        </a:xfrm>
        <a:custGeom>
          <a:avLst/>
          <a:gdLst/>
          <a:ahLst/>
          <a:cxnLst/>
          <a:rect l="0" t="0" r="0" b="0"/>
          <a:pathLst>
            <a:path>
              <a:moveTo>
                <a:pt x="0" y="20214"/>
              </a:moveTo>
              <a:lnTo>
                <a:pt x="809375" y="20214"/>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875365" y="1572375"/>
        <a:ext cx="40468" cy="40468"/>
      </dsp:txXfrm>
    </dsp:sp>
    <dsp:sp modelId="{8A83774C-49CC-41E7-A4D1-D4E0C7FFCDA9}">
      <dsp:nvSpPr>
        <dsp:cNvPr id="0" name=""/>
        <dsp:cNvSpPr/>
      </dsp:nvSpPr>
      <dsp:spPr>
        <a:xfrm>
          <a:off x="923925" y="945653"/>
          <a:ext cx="1643062" cy="82153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a:solidFill>
                <a:schemeClr val="tx1"/>
              </a:solidFill>
              <a:cs typeface="B Homa" pitchFamily="2" charset="-78"/>
            </a:rPr>
            <a:t>هزینه ها</a:t>
          </a:r>
          <a:endParaRPr lang="en-US" sz="1800" kern="1200" dirty="0">
            <a:solidFill>
              <a:schemeClr val="tx1"/>
            </a:solidFill>
            <a:cs typeface="B Homa" pitchFamily="2" charset="-78"/>
          </a:endParaRPr>
        </a:p>
      </dsp:txBody>
      <dsp:txXfrm>
        <a:off x="947987" y="969715"/>
        <a:ext cx="1594938" cy="773407"/>
      </dsp:txXfrm>
    </dsp:sp>
    <dsp:sp modelId="{9176771F-3320-4224-9582-B8E8E67BD7FE}">
      <dsp:nvSpPr>
        <dsp:cNvPr id="0" name=""/>
        <dsp:cNvSpPr/>
      </dsp:nvSpPr>
      <dsp:spPr>
        <a:xfrm rot="8657599">
          <a:off x="2490912" y="2044775"/>
          <a:ext cx="809375" cy="40429"/>
        </a:xfrm>
        <a:custGeom>
          <a:avLst/>
          <a:gdLst/>
          <a:ahLst/>
          <a:cxnLst/>
          <a:rect l="0" t="0" r="0" b="0"/>
          <a:pathLst>
            <a:path>
              <a:moveTo>
                <a:pt x="0" y="20214"/>
              </a:moveTo>
              <a:lnTo>
                <a:pt x="809375" y="20214"/>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875365" y="2044755"/>
        <a:ext cx="40468" cy="40468"/>
      </dsp:txXfrm>
    </dsp:sp>
    <dsp:sp modelId="{0F5D2685-AB1E-41C3-9390-1E2E25A9F382}">
      <dsp:nvSpPr>
        <dsp:cNvPr id="0" name=""/>
        <dsp:cNvSpPr/>
      </dsp:nvSpPr>
      <dsp:spPr>
        <a:xfrm>
          <a:off x="923925" y="1890414"/>
          <a:ext cx="1643062" cy="82153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a:solidFill>
                <a:schemeClr val="tx1"/>
              </a:solidFill>
              <a:cs typeface="B Homa" pitchFamily="2" charset="-78"/>
            </a:rPr>
            <a:t>برداشت</a:t>
          </a:r>
          <a:endParaRPr lang="en-US" sz="1800" kern="1200" dirty="0">
            <a:solidFill>
              <a:schemeClr val="tx1"/>
            </a:solidFill>
            <a:cs typeface="B Homa" pitchFamily="2" charset="-78"/>
          </a:endParaRPr>
        </a:p>
      </dsp:txBody>
      <dsp:txXfrm>
        <a:off x="947987" y="1914476"/>
        <a:ext cx="1594938" cy="773407"/>
      </dsp:txXfrm>
    </dsp:sp>
    <dsp:sp modelId="{203EAA33-CCB2-4A02-AAB8-DB26696BE3B1}">
      <dsp:nvSpPr>
        <dsp:cNvPr id="0" name=""/>
        <dsp:cNvSpPr/>
      </dsp:nvSpPr>
      <dsp:spPr>
        <a:xfrm rot="6892822">
          <a:off x="2114537" y="2517155"/>
          <a:ext cx="1562124" cy="40429"/>
        </a:xfrm>
        <a:custGeom>
          <a:avLst/>
          <a:gdLst/>
          <a:ahLst/>
          <a:cxnLst/>
          <a:rect l="0" t="0" r="0" b="0"/>
          <a:pathLst>
            <a:path>
              <a:moveTo>
                <a:pt x="0" y="20214"/>
              </a:moveTo>
              <a:lnTo>
                <a:pt x="1562124" y="20214"/>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856546" y="2498317"/>
        <a:ext cx="78106" cy="78106"/>
      </dsp:txXfrm>
    </dsp:sp>
    <dsp:sp modelId="{7515786D-17A1-4368-9A1C-F279AEF7E4C2}">
      <dsp:nvSpPr>
        <dsp:cNvPr id="0" name=""/>
        <dsp:cNvSpPr/>
      </dsp:nvSpPr>
      <dsp:spPr>
        <a:xfrm>
          <a:off x="923925" y="2835175"/>
          <a:ext cx="1643062" cy="82153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a:solidFill>
                <a:schemeClr val="tx1"/>
              </a:solidFill>
              <a:cs typeface="B Homa" pitchFamily="2" charset="-78"/>
            </a:rPr>
            <a:t>خلاصه سود و زیان</a:t>
          </a:r>
          <a:endParaRPr lang="en-US" sz="1800" kern="1200" dirty="0">
            <a:solidFill>
              <a:schemeClr val="tx1"/>
            </a:solidFill>
            <a:cs typeface="B Homa" pitchFamily="2" charset="-78"/>
          </a:endParaRPr>
        </a:p>
      </dsp:txBody>
      <dsp:txXfrm>
        <a:off x="947987" y="2859237"/>
        <a:ext cx="1594938" cy="7734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1DC74-D31C-4AE7-B18D-F6706EE9E2A0}">
      <dsp:nvSpPr>
        <dsp:cNvPr id="0" name=""/>
        <dsp:cNvSpPr/>
      </dsp:nvSpPr>
      <dsp:spPr>
        <a:xfrm>
          <a:off x="3875484" y="956369"/>
          <a:ext cx="1660921" cy="83046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Homa" pitchFamily="2" charset="-78"/>
            </a:rPr>
            <a:t>حسابهای دائم</a:t>
          </a:r>
          <a:endParaRPr lang="en-US" sz="1800" kern="1200" dirty="0">
            <a:solidFill>
              <a:schemeClr val="tx1"/>
            </a:solidFill>
            <a:cs typeface="B Homa" pitchFamily="2" charset="-78"/>
          </a:endParaRPr>
        </a:p>
      </dsp:txBody>
      <dsp:txXfrm>
        <a:off x="3899807" y="980692"/>
        <a:ext cx="1612275" cy="781814"/>
      </dsp:txXfrm>
    </dsp:sp>
    <dsp:sp modelId="{D98221EE-1AE4-4DFD-8D00-62A707EFA930}">
      <dsp:nvSpPr>
        <dsp:cNvPr id="0" name=""/>
        <dsp:cNvSpPr/>
      </dsp:nvSpPr>
      <dsp:spPr>
        <a:xfrm rot="14110531">
          <a:off x="2961606" y="866838"/>
          <a:ext cx="1163386" cy="54492"/>
        </a:xfrm>
        <a:custGeom>
          <a:avLst/>
          <a:gdLst/>
          <a:ahLst/>
          <a:cxnLst/>
          <a:rect l="0" t="0" r="0" b="0"/>
          <a:pathLst>
            <a:path>
              <a:moveTo>
                <a:pt x="0" y="27246"/>
              </a:moveTo>
              <a:lnTo>
                <a:pt x="1163386" y="27246"/>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514215" y="865000"/>
        <a:ext cx="58169" cy="58169"/>
      </dsp:txXfrm>
    </dsp:sp>
    <dsp:sp modelId="{8261A4E9-95EE-4202-911B-700EAE6CBEF3}">
      <dsp:nvSpPr>
        <dsp:cNvPr id="0" name=""/>
        <dsp:cNvSpPr/>
      </dsp:nvSpPr>
      <dsp:spPr>
        <a:xfrm>
          <a:off x="1550193" y="1339"/>
          <a:ext cx="1660921" cy="83046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Homa" pitchFamily="2" charset="-78"/>
            </a:rPr>
            <a:t>کلیه داراییها</a:t>
          </a:r>
          <a:endParaRPr lang="en-US" sz="1800" kern="1200" dirty="0">
            <a:solidFill>
              <a:schemeClr val="tx1"/>
            </a:solidFill>
            <a:cs typeface="B Homa" pitchFamily="2" charset="-78"/>
          </a:endParaRPr>
        </a:p>
      </dsp:txBody>
      <dsp:txXfrm>
        <a:off x="1574516" y="25662"/>
        <a:ext cx="1612275" cy="781814"/>
      </dsp:txXfrm>
    </dsp:sp>
    <dsp:sp modelId="{3CCAE4B3-BE33-4733-A14B-73E04248AB49}">
      <dsp:nvSpPr>
        <dsp:cNvPr id="0" name=""/>
        <dsp:cNvSpPr/>
      </dsp:nvSpPr>
      <dsp:spPr>
        <a:xfrm rot="10800000">
          <a:off x="3211115" y="1344353"/>
          <a:ext cx="664368" cy="54492"/>
        </a:xfrm>
        <a:custGeom>
          <a:avLst/>
          <a:gdLst/>
          <a:ahLst/>
          <a:cxnLst/>
          <a:rect l="0" t="0" r="0" b="0"/>
          <a:pathLst>
            <a:path>
              <a:moveTo>
                <a:pt x="0" y="27246"/>
              </a:moveTo>
              <a:lnTo>
                <a:pt x="664368" y="27246"/>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526690" y="1354990"/>
        <a:ext cx="33218" cy="33218"/>
      </dsp:txXfrm>
    </dsp:sp>
    <dsp:sp modelId="{8A83774C-49CC-41E7-A4D1-D4E0C7FFCDA9}">
      <dsp:nvSpPr>
        <dsp:cNvPr id="0" name=""/>
        <dsp:cNvSpPr/>
      </dsp:nvSpPr>
      <dsp:spPr>
        <a:xfrm>
          <a:off x="1550193" y="956369"/>
          <a:ext cx="1660921" cy="83046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Homa" pitchFamily="2" charset="-78"/>
            </a:rPr>
            <a:t>کلیه بدهی ها</a:t>
          </a:r>
          <a:endParaRPr lang="en-US" sz="1800" kern="1200" dirty="0">
            <a:solidFill>
              <a:schemeClr val="tx1"/>
            </a:solidFill>
            <a:cs typeface="B Homa" pitchFamily="2" charset="-78"/>
          </a:endParaRPr>
        </a:p>
      </dsp:txBody>
      <dsp:txXfrm>
        <a:off x="1574516" y="980692"/>
        <a:ext cx="1612275" cy="781814"/>
      </dsp:txXfrm>
    </dsp:sp>
    <dsp:sp modelId="{203EAA33-CCB2-4A02-AAB8-DB26696BE3B1}">
      <dsp:nvSpPr>
        <dsp:cNvPr id="0" name=""/>
        <dsp:cNvSpPr/>
      </dsp:nvSpPr>
      <dsp:spPr>
        <a:xfrm rot="7489469">
          <a:off x="2961606" y="1821868"/>
          <a:ext cx="1163386" cy="54492"/>
        </a:xfrm>
        <a:custGeom>
          <a:avLst/>
          <a:gdLst/>
          <a:ahLst/>
          <a:cxnLst/>
          <a:rect l="0" t="0" r="0" b="0"/>
          <a:pathLst>
            <a:path>
              <a:moveTo>
                <a:pt x="0" y="27246"/>
              </a:moveTo>
              <a:lnTo>
                <a:pt x="1163386" y="27246"/>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514215" y="1820030"/>
        <a:ext cx="58169" cy="58169"/>
      </dsp:txXfrm>
    </dsp:sp>
    <dsp:sp modelId="{7515786D-17A1-4368-9A1C-F279AEF7E4C2}">
      <dsp:nvSpPr>
        <dsp:cNvPr id="0" name=""/>
        <dsp:cNvSpPr/>
      </dsp:nvSpPr>
      <dsp:spPr>
        <a:xfrm>
          <a:off x="1550193" y="1911399"/>
          <a:ext cx="1660921" cy="83046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Homa" pitchFamily="2" charset="-78"/>
            </a:rPr>
            <a:t>سرمایه</a:t>
          </a:r>
          <a:endParaRPr lang="en-US" sz="1800" kern="1200" dirty="0">
            <a:solidFill>
              <a:schemeClr val="tx1"/>
            </a:solidFill>
            <a:cs typeface="B Homa" pitchFamily="2" charset="-78"/>
          </a:endParaRPr>
        </a:p>
      </dsp:txBody>
      <dsp:txXfrm>
        <a:off x="1574516" y="1935722"/>
        <a:ext cx="1612275" cy="7818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C48F3-6C66-4523-B2A1-5ABC1B6C81AE}">
      <dsp:nvSpPr>
        <dsp:cNvPr id="0" name=""/>
        <dsp:cNvSpPr/>
      </dsp:nvSpPr>
      <dsp:spPr>
        <a:xfrm>
          <a:off x="3785754" y="629773"/>
          <a:ext cx="2285628" cy="264452"/>
        </a:xfrm>
        <a:custGeom>
          <a:avLst/>
          <a:gdLst/>
          <a:ahLst/>
          <a:cxnLst/>
          <a:rect l="0" t="0" r="0" b="0"/>
          <a:pathLst>
            <a:path>
              <a:moveTo>
                <a:pt x="0" y="0"/>
              </a:moveTo>
              <a:lnTo>
                <a:pt x="0" y="132226"/>
              </a:lnTo>
              <a:lnTo>
                <a:pt x="2285628" y="132226"/>
              </a:lnTo>
              <a:lnTo>
                <a:pt x="2285628" y="264452"/>
              </a:lnTo>
            </a:path>
          </a:pathLst>
        </a:custGeom>
        <a:noFill/>
        <a:ln w="25400" cap="flat" cmpd="sng" algn="ctr">
          <a:solidFill>
            <a:schemeClr val="accent2">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A7046B08-F035-4E55-9BA3-7DD939C1491A}">
      <dsp:nvSpPr>
        <dsp:cNvPr id="0" name=""/>
        <dsp:cNvSpPr/>
      </dsp:nvSpPr>
      <dsp:spPr>
        <a:xfrm>
          <a:off x="3785754" y="629773"/>
          <a:ext cx="761876" cy="264452"/>
        </a:xfrm>
        <a:custGeom>
          <a:avLst/>
          <a:gdLst/>
          <a:ahLst/>
          <a:cxnLst/>
          <a:rect l="0" t="0" r="0" b="0"/>
          <a:pathLst>
            <a:path>
              <a:moveTo>
                <a:pt x="0" y="0"/>
              </a:moveTo>
              <a:lnTo>
                <a:pt x="0" y="132226"/>
              </a:lnTo>
              <a:lnTo>
                <a:pt x="761876" y="132226"/>
              </a:lnTo>
              <a:lnTo>
                <a:pt x="761876" y="264452"/>
              </a:lnTo>
            </a:path>
          </a:pathLst>
        </a:custGeom>
        <a:noFill/>
        <a:ln w="25400" cap="flat" cmpd="sng" algn="ctr">
          <a:solidFill>
            <a:schemeClr val="accent2">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863D3C7A-EA33-443A-B9BD-C3902DA72629}">
      <dsp:nvSpPr>
        <dsp:cNvPr id="0" name=""/>
        <dsp:cNvSpPr/>
      </dsp:nvSpPr>
      <dsp:spPr>
        <a:xfrm>
          <a:off x="3023878" y="629773"/>
          <a:ext cx="761876" cy="264452"/>
        </a:xfrm>
        <a:custGeom>
          <a:avLst/>
          <a:gdLst/>
          <a:ahLst/>
          <a:cxnLst/>
          <a:rect l="0" t="0" r="0" b="0"/>
          <a:pathLst>
            <a:path>
              <a:moveTo>
                <a:pt x="761876" y="0"/>
              </a:moveTo>
              <a:lnTo>
                <a:pt x="761876" y="132226"/>
              </a:lnTo>
              <a:lnTo>
                <a:pt x="0" y="132226"/>
              </a:lnTo>
              <a:lnTo>
                <a:pt x="0" y="264452"/>
              </a:lnTo>
            </a:path>
          </a:pathLst>
        </a:custGeom>
        <a:noFill/>
        <a:ln w="25400" cap="flat" cmpd="sng" algn="ctr">
          <a:solidFill>
            <a:schemeClr val="accent2">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E6DA7F1B-804F-4154-8844-B46513AA4BFE}">
      <dsp:nvSpPr>
        <dsp:cNvPr id="0" name=""/>
        <dsp:cNvSpPr/>
      </dsp:nvSpPr>
      <dsp:spPr>
        <a:xfrm>
          <a:off x="1500126" y="629773"/>
          <a:ext cx="2285628" cy="264452"/>
        </a:xfrm>
        <a:custGeom>
          <a:avLst/>
          <a:gdLst/>
          <a:ahLst/>
          <a:cxnLst/>
          <a:rect l="0" t="0" r="0" b="0"/>
          <a:pathLst>
            <a:path>
              <a:moveTo>
                <a:pt x="2285628" y="0"/>
              </a:moveTo>
              <a:lnTo>
                <a:pt x="2285628" y="132226"/>
              </a:lnTo>
              <a:lnTo>
                <a:pt x="0" y="132226"/>
              </a:lnTo>
              <a:lnTo>
                <a:pt x="0" y="264452"/>
              </a:lnTo>
            </a:path>
          </a:pathLst>
        </a:custGeom>
        <a:noFill/>
        <a:ln w="25400" cap="flat" cmpd="sng" algn="ctr">
          <a:solidFill>
            <a:schemeClr val="accent2">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DB587E09-A3C4-426B-80FA-0FF4B820CC3C}">
      <dsp:nvSpPr>
        <dsp:cNvPr id="0" name=""/>
        <dsp:cNvSpPr/>
      </dsp:nvSpPr>
      <dsp:spPr>
        <a:xfrm>
          <a:off x="3470929" y="123"/>
          <a:ext cx="629649" cy="629649"/>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213AED8F-4D7A-4F87-9E85-DD0ABECA7DC7}">
      <dsp:nvSpPr>
        <dsp:cNvPr id="0" name=""/>
        <dsp:cNvSpPr/>
      </dsp:nvSpPr>
      <dsp:spPr>
        <a:xfrm>
          <a:off x="3470929" y="123"/>
          <a:ext cx="629649" cy="629649"/>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02200B2F-ED6D-4231-B18D-31E8F15D9FEB}">
      <dsp:nvSpPr>
        <dsp:cNvPr id="0" name=""/>
        <dsp:cNvSpPr/>
      </dsp:nvSpPr>
      <dsp:spPr>
        <a:xfrm>
          <a:off x="3156104" y="113460"/>
          <a:ext cx="1259299" cy="40297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Homa" pitchFamily="2" charset="-78"/>
            </a:rPr>
            <a:t>انواع تخفیفات</a:t>
          </a:r>
          <a:endParaRPr lang="en-US" sz="1800" kern="1200" dirty="0">
            <a:cs typeface="B Homa" pitchFamily="2" charset="-78"/>
          </a:endParaRPr>
        </a:p>
      </dsp:txBody>
      <dsp:txXfrm>
        <a:off x="3156104" y="113460"/>
        <a:ext cx="1259299" cy="402975"/>
      </dsp:txXfrm>
    </dsp:sp>
    <dsp:sp modelId="{53950C45-3343-4437-8266-34255ABE747E}">
      <dsp:nvSpPr>
        <dsp:cNvPr id="0" name=""/>
        <dsp:cNvSpPr/>
      </dsp:nvSpPr>
      <dsp:spPr>
        <a:xfrm>
          <a:off x="1185301" y="894226"/>
          <a:ext cx="629649" cy="629649"/>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E55214E0-843F-4F58-B7F8-6FD939A506C6}">
      <dsp:nvSpPr>
        <dsp:cNvPr id="0" name=""/>
        <dsp:cNvSpPr/>
      </dsp:nvSpPr>
      <dsp:spPr>
        <a:xfrm>
          <a:off x="1185301" y="894226"/>
          <a:ext cx="629649" cy="629649"/>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D4E363E5-481E-40CA-8373-B392F03D5B89}">
      <dsp:nvSpPr>
        <dsp:cNvPr id="0" name=""/>
        <dsp:cNvSpPr/>
      </dsp:nvSpPr>
      <dsp:spPr>
        <a:xfrm>
          <a:off x="870476" y="1007563"/>
          <a:ext cx="1259299" cy="40297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a-IR" sz="1600" kern="1200" dirty="0">
              <a:cs typeface="B Homa" pitchFamily="2" charset="-78"/>
            </a:rPr>
            <a:t>نقدی</a:t>
          </a:r>
          <a:endParaRPr lang="en-US" sz="1600" kern="1200" dirty="0">
            <a:cs typeface="B Homa" pitchFamily="2" charset="-78"/>
          </a:endParaRPr>
        </a:p>
      </dsp:txBody>
      <dsp:txXfrm>
        <a:off x="870476" y="1007563"/>
        <a:ext cx="1259299" cy="402975"/>
      </dsp:txXfrm>
    </dsp:sp>
    <dsp:sp modelId="{90424389-413D-436F-97B4-430D321F4019}">
      <dsp:nvSpPr>
        <dsp:cNvPr id="0" name=""/>
        <dsp:cNvSpPr/>
      </dsp:nvSpPr>
      <dsp:spPr>
        <a:xfrm>
          <a:off x="2709053" y="894226"/>
          <a:ext cx="629649" cy="629649"/>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B77682F3-A2DF-4462-B13D-064EAFFE30F8}">
      <dsp:nvSpPr>
        <dsp:cNvPr id="0" name=""/>
        <dsp:cNvSpPr/>
      </dsp:nvSpPr>
      <dsp:spPr>
        <a:xfrm>
          <a:off x="2709053" y="894226"/>
          <a:ext cx="629649" cy="629649"/>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B7D34450-F637-415F-AEB6-4B10C37A9AC7}">
      <dsp:nvSpPr>
        <dsp:cNvPr id="0" name=""/>
        <dsp:cNvSpPr/>
      </dsp:nvSpPr>
      <dsp:spPr>
        <a:xfrm>
          <a:off x="2394228" y="1007563"/>
          <a:ext cx="1259299" cy="40297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a-IR" sz="1600" kern="1200">
              <a:cs typeface="B Homa" pitchFamily="2" charset="-78"/>
            </a:rPr>
            <a:t>برگشتی</a:t>
          </a:r>
          <a:endParaRPr lang="en-US" sz="1600" kern="1200" dirty="0">
            <a:cs typeface="B Homa" pitchFamily="2" charset="-78"/>
          </a:endParaRPr>
        </a:p>
      </dsp:txBody>
      <dsp:txXfrm>
        <a:off x="2394228" y="1007563"/>
        <a:ext cx="1259299" cy="402975"/>
      </dsp:txXfrm>
    </dsp:sp>
    <dsp:sp modelId="{4E58CD89-6685-4970-9565-0E24D10DC6AC}">
      <dsp:nvSpPr>
        <dsp:cNvPr id="0" name=""/>
        <dsp:cNvSpPr/>
      </dsp:nvSpPr>
      <dsp:spPr>
        <a:xfrm>
          <a:off x="4232805" y="894226"/>
          <a:ext cx="629649" cy="629649"/>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C3647234-E078-4D0E-B04B-32E823632A04}">
      <dsp:nvSpPr>
        <dsp:cNvPr id="0" name=""/>
        <dsp:cNvSpPr/>
      </dsp:nvSpPr>
      <dsp:spPr>
        <a:xfrm>
          <a:off x="4232805" y="894226"/>
          <a:ext cx="629649" cy="629649"/>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0F9A35EF-9E43-4426-B10C-482009C7FDBC}">
      <dsp:nvSpPr>
        <dsp:cNvPr id="0" name=""/>
        <dsp:cNvSpPr/>
      </dsp:nvSpPr>
      <dsp:spPr>
        <a:xfrm>
          <a:off x="3917980" y="1007563"/>
          <a:ext cx="1259299" cy="40297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a-IR" sz="1600" kern="1200" dirty="0">
              <a:cs typeface="B Homa" pitchFamily="2" charset="-78"/>
            </a:rPr>
            <a:t>تجاری</a:t>
          </a:r>
          <a:endParaRPr lang="en-US" sz="1600" kern="1200" dirty="0">
            <a:cs typeface="B Homa" pitchFamily="2" charset="-78"/>
          </a:endParaRPr>
        </a:p>
      </dsp:txBody>
      <dsp:txXfrm>
        <a:off x="3917980" y="1007563"/>
        <a:ext cx="1259299" cy="402975"/>
      </dsp:txXfrm>
    </dsp:sp>
    <dsp:sp modelId="{86EDC0EC-3808-47F9-B0E1-00D2265A650E}">
      <dsp:nvSpPr>
        <dsp:cNvPr id="0" name=""/>
        <dsp:cNvSpPr/>
      </dsp:nvSpPr>
      <dsp:spPr>
        <a:xfrm>
          <a:off x="5756558" y="894226"/>
          <a:ext cx="629649" cy="629649"/>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1ED26036-E398-4E42-8E49-B36CA3B9B3EF}">
      <dsp:nvSpPr>
        <dsp:cNvPr id="0" name=""/>
        <dsp:cNvSpPr/>
      </dsp:nvSpPr>
      <dsp:spPr>
        <a:xfrm>
          <a:off x="5756558" y="894226"/>
          <a:ext cx="629649" cy="629649"/>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E1595E6F-B3DA-46C0-84B1-70889F225970}">
      <dsp:nvSpPr>
        <dsp:cNvPr id="0" name=""/>
        <dsp:cNvSpPr/>
      </dsp:nvSpPr>
      <dsp:spPr>
        <a:xfrm>
          <a:off x="5441733" y="1007563"/>
          <a:ext cx="1259299" cy="40297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a-IR" sz="1600" kern="1200" dirty="0">
              <a:cs typeface="B Homa" pitchFamily="2" charset="-78"/>
            </a:rPr>
            <a:t>توافقی(چانه زنی)</a:t>
          </a:r>
          <a:endParaRPr lang="en-US" sz="1600" kern="1200" dirty="0">
            <a:cs typeface="B Homa" pitchFamily="2" charset="-78"/>
          </a:endParaRPr>
        </a:p>
      </dsp:txBody>
      <dsp:txXfrm>
        <a:off x="5441733" y="1007563"/>
        <a:ext cx="1259299" cy="4029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BCAB3D-C5B3-4780-84A3-7A7CA8BED9AE}" type="datetimeFigureOut">
              <a:rPr lang="en-US" smtClean="0"/>
              <a:t>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6252E0-825B-41DA-8D77-D6A31B92BADC}" type="slidenum">
              <a:rPr lang="en-US" smtClean="0"/>
              <a:t>‹#›</a:t>
            </a:fld>
            <a:endParaRPr lang="en-US"/>
          </a:p>
        </p:txBody>
      </p:sp>
    </p:spTree>
    <p:extLst>
      <p:ext uri="{BB962C8B-B14F-4D97-AF65-F5344CB8AC3E}">
        <p14:creationId xmlns:p14="http://schemas.microsoft.com/office/powerpoint/2010/main" val="409597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D8DA64-0DE2-4AE7-96BE-703ECF04DD96}" type="slidenum">
              <a:rPr lang="en-US" smtClean="0"/>
              <a:t>2</a:t>
            </a:fld>
            <a:endParaRPr lang="en-US"/>
          </a:p>
        </p:txBody>
      </p:sp>
    </p:spTree>
    <p:extLst>
      <p:ext uri="{BB962C8B-B14F-4D97-AF65-F5344CB8AC3E}">
        <p14:creationId xmlns:p14="http://schemas.microsoft.com/office/powerpoint/2010/main" val="265458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56302-E81C-4C16-99A7-0825FF85CA15}" type="slidenum">
              <a:rPr lang="en-US" smtClean="0"/>
              <a:t>66</a:t>
            </a:fld>
            <a:endParaRPr lang="en-US" dirty="0"/>
          </a:p>
        </p:txBody>
      </p:sp>
    </p:spTree>
    <p:extLst>
      <p:ext uri="{BB962C8B-B14F-4D97-AF65-F5344CB8AC3E}">
        <p14:creationId xmlns:p14="http://schemas.microsoft.com/office/powerpoint/2010/main" val="25715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E05FB-3D34-4D4A-BCB4-49FA68E4DE55}" type="slidenum">
              <a:rPr lang="en-US" smtClean="0"/>
              <a:t>69</a:t>
            </a:fld>
            <a:endParaRPr lang="en-US"/>
          </a:p>
        </p:txBody>
      </p:sp>
    </p:spTree>
    <p:extLst>
      <p:ext uri="{BB962C8B-B14F-4D97-AF65-F5344CB8AC3E}">
        <p14:creationId xmlns:p14="http://schemas.microsoft.com/office/powerpoint/2010/main" val="1371863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CFF32E-1FBB-445B-AAFF-D7C07B1F6F75}"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EE0EE6-57DB-4C8E-81A4-66BB4F2F81BE}"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695BED-B8CA-403C-A029-22060C9AAD07}"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B1183-AF59-4E63-BD3C-8EE4EB322A9F}"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A65F5-D3A4-44F1-A5D5-631A28B3C421}"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761C5C-D772-4E7D-91EB-4BDE634C3A4B}" type="datetime1">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22FF0E-E5AF-4E10-B3A6-2452937FE677}" type="datetime1">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FCBA7-7C6A-45FF-AFF4-63FB56E7A73B}" type="datetime1">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CA6CA-2B35-4A2B-9955-1DCE3DC38AEA}" type="datetime1">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09F988-F330-45EA-8B33-AEEC044ABA9F}" type="datetime1">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547938-527C-42C5-AE6D-B3278790614B}" type="datetime1">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FE570-B33C-4C9C-9518-1C8CD140F7DD}" type="datetime1">
              <a:rPr lang="en-US" smtClean="0"/>
              <a:t>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09.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79.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7709"/>
            <a:ext cx="7848600" cy="5632311"/>
          </a:xfrm>
          <a:prstGeom prst="rect">
            <a:avLst/>
          </a:prstGeom>
        </p:spPr>
        <p:txBody>
          <a:bodyPr wrap="square">
            <a:spAutoFit/>
          </a:bodyPr>
          <a:lstStyle/>
          <a:p>
            <a:pPr algn="ctr" rtl="1"/>
            <a:endParaRPr lang="en-US" sz="6000" dirty="0">
              <a:cs typeface="A Farzian" pitchFamily="2" charset="-78"/>
            </a:endParaRPr>
          </a:p>
          <a:p>
            <a:pPr algn="ctr" rtl="1"/>
            <a:r>
              <a:rPr lang="ar-SA" sz="6000" u="sng" dirty="0">
                <a:cs typeface="A Farzian" pitchFamily="2" charset="-78"/>
              </a:rPr>
              <a:t>حسابداری مقدماتی</a:t>
            </a:r>
            <a:endParaRPr lang="en-US" sz="3600" dirty="0">
              <a:cs typeface="A Farzian" pitchFamily="2" charset="-78"/>
            </a:endParaRPr>
          </a:p>
          <a:p>
            <a:pPr algn="ctr" rtl="1"/>
            <a:r>
              <a:rPr lang="en-US" sz="3600" dirty="0"/>
              <a:t> </a:t>
            </a:r>
          </a:p>
          <a:p>
            <a:pPr algn="ctr" rtl="1"/>
            <a:r>
              <a:rPr lang="ar-SA" sz="3600" dirty="0"/>
              <a:t> </a:t>
            </a:r>
            <a:endParaRPr lang="en-US" sz="3600" dirty="0"/>
          </a:p>
          <a:p>
            <a:pPr algn="ctr" rtl="1"/>
            <a:r>
              <a:rPr lang="fa-IR" sz="2800" dirty="0">
                <a:latin typeface="A Kavir" pitchFamily="2" charset="-78"/>
                <a:cs typeface="A Kavir" pitchFamily="2" charset="-78"/>
              </a:rPr>
              <a:t>مؤلف</a:t>
            </a:r>
            <a:r>
              <a:rPr lang="ar-SA" sz="2800" dirty="0">
                <a:latin typeface="A Kavir" pitchFamily="2" charset="-78"/>
                <a:cs typeface="A Kavir" pitchFamily="2" charset="-78"/>
              </a:rPr>
              <a:t>:</a:t>
            </a:r>
            <a:endParaRPr lang="fa-IR" sz="2800" dirty="0">
              <a:latin typeface="A Kavir" pitchFamily="2" charset="-78"/>
              <a:cs typeface="A Kavir" pitchFamily="2" charset="-78"/>
            </a:endParaRPr>
          </a:p>
          <a:p>
            <a:pPr algn="ctr" rtl="1"/>
            <a:endParaRPr lang="en-US" sz="3600" dirty="0">
              <a:latin typeface="A Kavir" pitchFamily="2" charset="-78"/>
              <a:cs typeface="A Kavir" pitchFamily="2" charset="-78"/>
            </a:endParaRPr>
          </a:p>
          <a:p>
            <a:pPr algn="ctr" rtl="1"/>
            <a:r>
              <a:rPr lang="ar-SA" sz="3600" dirty="0">
                <a:latin typeface="A Nasr" pitchFamily="2" charset="-78"/>
                <a:cs typeface="A Piramooz B1" pitchFamily="2" charset="-78"/>
              </a:rPr>
              <a:t>حامد مغانلو</a:t>
            </a:r>
            <a:endParaRPr lang="en-US" sz="3600" dirty="0">
              <a:latin typeface="A Nasr" pitchFamily="2" charset="-78"/>
              <a:cs typeface="A Piramooz B1" pitchFamily="2" charset="-78"/>
            </a:endParaRPr>
          </a:p>
          <a:p>
            <a:pPr algn="ctr" rtl="1"/>
            <a:r>
              <a:rPr lang="ar-SA" sz="3600" dirty="0"/>
              <a:t>  </a:t>
            </a:r>
            <a:endParaRPr lang="fa-IR" sz="3200" dirty="0"/>
          </a:p>
          <a:p>
            <a:pPr algn="ctr" rtl="1"/>
            <a:endParaRPr lang="en-US" sz="3200" dirty="0"/>
          </a:p>
        </p:txBody>
      </p:sp>
    </p:spTree>
    <p:extLst>
      <p:ext uri="{BB962C8B-B14F-4D97-AF65-F5344CB8AC3E}">
        <p14:creationId xmlns:p14="http://schemas.microsoft.com/office/powerpoint/2010/main" val="223302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20294289"/>
              </p:ext>
            </p:extLst>
          </p:nvPr>
        </p:nvGraphicFramePr>
        <p:xfrm>
          <a:off x="304800" y="533400"/>
          <a:ext cx="8382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1- 5</a:t>
            </a:r>
            <a:endParaRPr lang="en-US" sz="1200" dirty="0">
              <a:cs typeface="B Homa" pitchFamily="2" charset="-78"/>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3025710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400801" y="30774"/>
            <a:ext cx="22860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کسری و اضافات صندوق</a:t>
            </a:r>
            <a:endParaRPr lang="en-US" dirty="0">
              <a:cs typeface="B Homa" pitchFamily="2" charset="-78"/>
            </a:endParaRPr>
          </a:p>
        </p:txBody>
      </p:sp>
      <p:sp>
        <p:nvSpPr>
          <p:cNvPr id="4" name="Rounded Rectangle 3"/>
          <p:cNvSpPr/>
          <p:nvPr/>
        </p:nvSpPr>
        <p:spPr>
          <a:xfrm>
            <a:off x="838200" y="852055"/>
            <a:ext cx="7924800" cy="1891145"/>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solidFill>
                  <a:schemeClr val="tx1"/>
                </a:solidFill>
                <a:cs typeface="B Homa" pitchFamily="2" charset="-78"/>
              </a:rPr>
              <a:t>به دلیل آنکه پرداختهای جزء از صندوق صورت می گیرد، در پایان روز صندوق شمارش شده و با موجودی دفتری مقایسه می شود و اختلافاتی بین صندوق واقعی و صندوق دفتری بوجود می آید اگر اینم اختلافات با اهمیت بوده باید پیگری شود احتمالاً ثبتی اشتباه صورت گرفته و یا دریافتی و یا پرداختی در دفاتر ثبت نشده است.</a:t>
            </a:r>
          </a:p>
          <a:p>
            <a:pPr algn="r" rtl="1"/>
            <a:r>
              <a:rPr lang="fa-IR" dirty="0">
                <a:solidFill>
                  <a:schemeClr val="tx1"/>
                </a:solidFill>
                <a:cs typeface="B Homa" pitchFamily="2" charset="-78"/>
              </a:rPr>
              <a:t>اما اگر اختلاف جزیی و بی اهمیت باشد با یک ثبت اصلاحی آن را اصلاح می کنیم.</a:t>
            </a:r>
          </a:p>
        </p:txBody>
      </p:sp>
      <p:sp>
        <p:nvSpPr>
          <p:cNvPr id="5" name="Rounded Rectangle 4"/>
          <p:cNvSpPr/>
          <p:nvPr/>
        </p:nvSpPr>
        <p:spPr>
          <a:xfrm>
            <a:off x="762001" y="2819400"/>
            <a:ext cx="7924800" cy="7620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dirty="0">
                <a:solidFill>
                  <a:schemeClr val="tx1"/>
                </a:solidFill>
                <a:cs typeface="B Homa" pitchFamily="2" charset="-78"/>
              </a:rPr>
              <a:t>نکته:</a:t>
            </a:r>
          </a:p>
          <a:p>
            <a:pPr algn="r" rtl="1"/>
            <a:r>
              <a:rPr lang="fa-IR" dirty="0">
                <a:solidFill>
                  <a:schemeClr val="tx1"/>
                </a:solidFill>
                <a:cs typeface="B Homa" pitchFamily="2" charset="-78"/>
              </a:rPr>
              <a:t>همیشه باید مانده صندوق دفتری به صندوق واقعی برسانیم.</a:t>
            </a:r>
          </a:p>
        </p:txBody>
      </p:sp>
      <p:sp>
        <p:nvSpPr>
          <p:cNvPr id="6" name="Rounded Rectangle 5"/>
          <p:cNvSpPr/>
          <p:nvPr/>
        </p:nvSpPr>
        <p:spPr>
          <a:xfrm>
            <a:off x="762001" y="3733800"/>
            <a:ext cx="7924800" cy="762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dirty="0">
                <a:solidFill>
                  <a:schemeClr val="tx1"/>
                </a:solidFill>
                <a:cs typeface="B Homa" pitchFamily="2" charset="-78"/>
              </a:rPr>
              <a:t>ثبت زیر در صورتی در دفاتر صورت می گیرد که مانده دفتری صندوق کمتر از مانده واقعی صندوق می باشد. (مانده صندوق دفتری 4,550,000 و مانده صندوق واقعی 4,600,000 ريال)</a:t>
            </a:r>
          </a:p>
        </p:txBody>
      </p:sp>
      <p:sp>
        <p:nvSpPr>
          <p:cNvPr id="8" name="Rounded Rectangle 7"/>
          <p:cNvSpPr/>
          <p:nvPr/>
        </p:nvSpPr>
        <p:spPr>
          <a:xfrm>
            <a:off x="4800600" y="4724400"/>
            <a:ext cx="3962400" cy="1066799"/>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5/20) صندوق  </a:t>
            </a:r>
            <a:r>
              <a:rPr lang="fa-IR" sz="1600" dirty="0">
                <a:solidFill>
                  <a:srgbClr val="0070C0"/>
                </a:solidFill>
                <a:cs typeface="B Homa" pitchFamily="2" charset="-78"/>
              </a:rPr>
              <a:t>50,000</a:t>
            </a:r>
          </a:p>
          <a:p>
            <a:pPr algn="r" rtl="1"/>
            <a:r>
              <a:rPr lang="fa-IR" sz="1600" dirty="0">
                <a:solidFill>
                  <a:schemeClr val="tx1"/>
                </a:solidFill>
                <a:cs typeface="B Homa" pitchFamily="2" charset="-78"/>
              </a:rPr>
              <a:t>                     کسری و اضافات صندوق </a:t>
            </a:r>
            <a:r>
              <a:rPr lang="fa-IR" sz="1600" dirty="0">
                <a:solidFill>
                  <a:srgbClr val="0070C0"/>
                </a:solidFill>
                <a:cs typeface="B Homa" pitchFamily="2" charset="-78"/>
              </a:rPr>
              <a:t>50,000</a:t>
            </a:r>
          </a:p>
          <a:p>
            <a:pPr algn="r" rtl="1"/>
            <a:r>
              <a:rPr lang="fa-IR" sz="1600" dirty="0">
                <a:solidFill>
                  <a:schemeClr val="tx1"/>
                </a:solidFill>
                <a:cs typeface="B Homa" pitchFamily="2" charset="-78"/>
              </a:rPr>
              <a:t>ثبت اضافات صندوق </a:t>
            </a:r>
          </a:p>
        </p:txBody>
      </p:sp>
      <p:sp>
        <p:nvSpPr>
          <p:cNvPr id="9" name="Rounded Rectangle 8"/>
          <p:cNvSpPr/>
          <p:nvPr/>
        </p:nvSpPr>
        <p:spPr>
          <a:xfrm>
            <a:off x="609600" y="4724400"/>
            <a:ext cx="3962400" cy="1066799"/>
          </a:xfrm>
          <a:prstGeom prst="roundRect">
            <a:avLst>
              <a:gd name="adj" fmla="val 16998"/>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solidFill>
                  <a:schemeClr val="tx1"/>
                </a:solidFill>
                <a:cs typeface="B Homa" pitchFamily="2" charset="-78"/>
              </a:rPr>
              <a:t>زمانی که صندوق واقعی بیشتر از صندوق دفتری باشد اصطلاحاً اضافات صندوق گفته می شود.</a:t>
            </a:r>
          </a:p>
        </p:txBody>
      </p:sp>
      <p:sp>
        <p:nvSpPr>
          <p:cNvPr id="10" name="Rectangle 9"/>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1" name="Rounded Rectangle 10"/>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100</a:t>
            </a:fld>
            <a:endParaRPr lang="en-US"/>
          </a:p>
        </p:txBody>
      </p:sp>
    </p:spTree>
    <p:extLst>
      <p:ext uri="{BB962C8B-B14F-4D97-AF65-F5344CB8AC3E}">
        <p14:creationId xmlns:p14="http://schemas.microsoft.com/office/powerpoint/2010/main" val="38175547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91838" y="979512"/>
            <a:ext cx="8382000" cy="7620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solidFill>
                  <a:schemeClr val="tx1"/>
                </a:solidFill>
                <a:cs typeface="B Homa" pitchFamily="2" charset="-78"/>
              </a:rPr>
              <a:t>ثبت زیر در صورتی در دفاتر صورت می گیرد که مانده دفتری صندوق بیشتر از مانده واقعی صندوق می باشد. (مانده صندوق دفتری 4,540,000 و مانده صندوق واقعی 4,500,000 ريال)</a:t>
            </a:r>
          </a:p>
        </p:txBody>
      </p:sp>
      <p:sp>
        <p:nvSpPr>
          <p:cNvPr id="4" name="Rounded Rectangle 3"/>
          <p:cNvSpPr/>
          <p:nvPr/>
        </p:nvSpPr>
        <p:spPr>
          <a:xfrm>
            <a:off x="4953000" y="1817712"/>
            <a:ext cx="3962400" cy="1066799"/>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5/20) کسری و اضافات صندوق  </a:t>
            </a:r>
            <a:r>
              <a:rPr lang="fa-IR" sz="1600" dirty="0">
                <a:solidFill>
                  <a:srgbClr val="0070C0"/>
                </a:solidFill>
                <a:cs typeface="B Homa" pitchFamily="2" charset="-78"/>
              </a:rPr>
              <a:t>50,000</a:t>
            </a:r>
          </a:p>
          <a:p>
            <a:pPr algn="r" rtl="1"/>
            <a:r>
              <a:rPr lang="fa-IR" sz="1600" dirty="0">
                <a:solidFill>
                  <a:srgbClr val="0070C0"/>
                </a:solidFill>
                <a:cs typeface="B Homa" pitchFamily="2" charset="-78"/>
              </a:rPr>
              <a:t>                                          </a:t>
            </a:r>
            <a:r>
              <a:rPr lang="fa-IR" sz="1600" dirty="0">
                <a:solidFill>
                  <a:schemeClr val="tx1"/>
                </a:solidFill>
                <a:cs typeface="B Homa" pitchFamily="2" charset="-78"/>
              </a:rPr>
              <a:t>صندوق</a:t>
            </a:r>
            <a:r>
              <a:rPr lang="fa-IR" sz="1600" dirty="0">
                <a:solidFill>
                  <a:srgbClr val="0070C0"/>
                </a:solidFill>
                <a:cs typeface="B Homa" pitchFamily="2" charset="-78"/>
              </a:rPr>
              <a:t> 50,000</a:t>
            </a:r>
          </a:p>
          <a:p>
            <a:pPr algn="r" rtl="1"/>
            <a:r>
              <a:rPr lang="fa-IR" sz="1600" dirty="0">
                <a:solidFill>
                  <a:schemeClr val="tx1"/>
                </a:solidFill>
                <a:cs typeface="B Homa" pitchFamily="2" charset="-78"/>
              </a:rPr>
              <a:t>ثبت کسری صندوق </a:t>
            </a:r>
          </a:p>
        </p:txBody>
      </p:sp>
      <p:sp>
        <p:nvSpPr>
          <p:cNvPr id="5" name="Rounded Rectangle 4"/>
          <p:cNvSpPr/>
          <p:nvPr/>
        </p:nvSpPr>
        <p:spPr>
          <a:xfrm>
            <a:off x="762000" y="1817712"/>
            <a:ext cx="3962400" cy="1066799"/>
          </a:xfrm>
          <a:prstGeom prst="roundRect">
            <a:avLst>
              <a:gd name="adj" fmla="val 16998"/>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solidFill>
                  <a:schemeClr val="tx1"/>
                </a:solidFill>
                <a:cs typeface="B Homa" pitchFamily="2" charset="-78"/>
              </a:rPr>
              <a:t>زمانی که صندوق واقعی کمتر از صندوق دفتری باشد اصطلاحاً کسری صندوق گفته می شود.</a:t>
            </a:r>
          </a:p>
        </p:txBody>
      </p:sp>
      <p:sp>
        <p:nvSpPr>
          <p:cNvPr id="7" name="Rounded Rectangle 6"/>
          <p:cNvSpPr/>
          <p:nvPr/>
        </p:nvSpPr>
        <p:spPr>
          <a:xfrm>
            <a:off x="533400" y="3036912"/>
            <a:ext cx="8382000" cy="7620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dirty="0">
                <a:solidFill>
                  <a:schemeClr val="tx1"/>
                </a:solidFill>
                <a:cs typeface="B Homa" pitchFamily="2" charset="-78"/>
              </a:rPr>
              <a:t>حساب کسری و اضافات صندوق بدون ماهیت می باشد، بدین معنی که ممکن است مانده بدهکار و یا مانده بستانکار داشته باشد. این حساب با حساب خلاصه سود و زیان بسته می شود. طبق ثبت های زیر:</a:t>
            </a:r>
          </a:p>
        </p:txBody>
      </p:sp>
      <p:sp>
        <p:nvSpPr>
          <p:cNvPr id="8" name="Rounded Rectangle 7"/>
          <p:cNvSpPr/>
          <p:nvPr/>
        </p:nvSpPr>
        <p:spPr>
          <a:xfrm>
            <a:off x="4953000" y="3951312"/>
            <a:ext cx="3962400" cy="1066799"/>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chemeClr val="tx1"/>
                </a:solidFill>
                <a:cs typeface="B Homa" pitchFamily="2" charset="-78"/>
              </a:rPr>
              <a:t>5/20) کسری و اضافات صندوق  </a:t>
            </a:r>
            <a:r>
              <a:rPr lang="fa-IR" sz="1600" dirty="0">
                <a:solidFill>
                  <a:srgbClr val="0070C0"/>
                </a:solidFill>
                <a:cs typeface="B Homa" pitchFamily="2" charset="-78"/>
              </a:rPr>
              <a:t>50,000</a:t>
            </a:r>
          </a:p>
          <a:p>
            <a:pPr algn="r" rtl="1"/>
            <a:r>
              <a:rPr lang="fa-IR" sz="1600" dirty="0">
                <a:solidFill>
                  <a:srgbClr val="0070C0"/>
                </a:solidFill>
                <a:cs typeface="B Homa" pitchFamily="2" charset="-78"/>
              </a:rPr>
              <a:t>                                    </a:t>
            </a:r>
            <a:r>
              <a:rPr lang="fa-IR" sz="1600" dirty="0">
                <a:solidFill>
                  <a:schemeClr val="tx1"/>
                </a:solidFill>
                <a:cs typeface="B Homa" pitchFamily="2" charset="-78"/>
              </a:rPr>
              <a:t>خلاصه سودوزیان </a:t>
            </a:r>
            <a:r>
              <a:rPr lang="fa-IR" sz="1600" dirty="0">
                <a:solidFill>
                  <a:srgbClr val="0070C0"/>
                </a:solidFill>
                <a:cs typeface="B Homa" pitchFamily="2" charset="-78"/>
              </a:rPr>
              <a:t>50,000</a:t>
            </a:r>
          </a:p>
          <a:p>
            <a:pPr algn="r" rtl="1"/>
            <a:r>
              <a:rPr lang="fa-IR" sz="1600" dirty="0">
                <a:solidFill>
                  <a:schemeClr val="tx1"/>
                </a:solidFill>
                <a:cs typeface="B Homa" pitchFamily="2" charset="-78"/>
              </a:rPr>
              <a:t>ثبت بستن کسری و اضافات صندوق (مانده بستانکار)</a:t>
            </a:r>
          </a:p>
        </p:txBody>
      </p:sp>
      <p:sp>
        <p:nvSpPr>
          <p:cNvPr id="9" name="Rounded Rectangle 8"/>
          <p:cNvSpPr/>
          <p:nvPr/>
        </p:nvSpPr>
        <p:spPr>
          <a:xfrm>
            <a:off x="838200" y="3951312"/>
            <a:ext cx="3962400" cy="1066799"/>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chemeClr val="tx1"/>
                </a:solidFill>
                <a:cs typeface="B Homa" pitchFamily="2" charset="-78"/>
              </a:rPr>
              <a:t>5/20) خلاصه سود و زیان  </a:t>
            </a:r>
            <a:r>
              <a:rPr lang="fa-IR" sz="1600" dirty="0">
                <a:solidFill>
                  <a:srgbClr val="0070C0"/>
                </a:solidFill>
                <a:cs typeface="B Homa" pitchFamily="2" charset="-78"/>
              </a:rPr>
              <a:t>50,000</a:t>
            </a:r>
          </a:p>
          <a:p>
            <a:pPr algn="r" rtl="1"/>
            <a:r>
              <a:rPr lang="fa-IR" sz="1600" dirty="0">
                <a:solidFill>
                  <a:srgbClr val="0070C0"/>
                </a:solidFill>
                <a:cs typeface="B Homa" pitchFamily="2" charset="-78"/>
              </a:rPr>
              <a:t>                       </a:t>
            </a:r>
            <a:r>
              <a:rPr lang="fa-IR" sz="1600" dirty="0">
                <a:solidFill>
                  <a:schemeClr val="tx1"/>
                </a:solidFill>
                <a:cs typeface="B Homa" pitchFamily="2" charset="-78"/>
              </a:rPr>
              <a:t>کسری و اضافات صندوق  </a:t>
            </a:r>
            <a:r>
              <a:rPr lang="fa-IR" sz="1600" dirty="0">
                <a:solidFill>
                  <a:srgbClr val="0070C0"/>
                </a:solidFill>
                <a:cs typeface="B Homa" pitchFamily="2" charset="-78"/>
              </a:rPr>
              <a:t>50,000</a:t>
            </a:r>
          </a:p>
          <a:p>
            <a:pPr algn="r" rtl="1"/>
            <a:r>
              <a:rPr lang="fa-IR" sz="1600" dirty="0">
                <a:solidFill>
                  <a:schemeClr val="tx1"/>
                </a:solidFill>
                <a:cs typeface="B Homa" pitchFamily="2" charset="-78"/>
              </a:rPr>
              <a:t>ثبت بستن کسری و اضافات صندوق (مانده بدهکار )</a:t>
            </a:r>
          </a:p>
        </p:txBody>
      </p:sp>
      <p:sp>
        <p:nvSpPr>
          <p:cNvPr id="10" name="Rounded Rectangle 9"/>
          <p:cNvSpPr/>
          <p:nvPr/>
        </p:nvSpPr>
        <p:spPr>
          <a:xfrm>
            <a:off x="533400" y="5246712"/>
            <a:ext cx="8382000" cy="990600"/>
          </a:xfrm>
          <a:prstGeom prst="roundRect">
            <a:avLst>
              <a:gd name="adj" fmla="val 16998"/>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dirty="0">
                <a:solidFill>
                  <a:schemeClr val="tx1"/>
                </a:solidFill>
                <a:cs typeface="B Homa" pitchFamily="2" charset="-78"/>
              </a:rPr>
              <a:t>بعضی زا مؤلفین ابتدا حساب کسری و اضافات را با حساب هزینه های مالی (در صورت داشتن مانده بدهکار) و یا سایر درآمدها (در صورت داشتن مانده بستانکار) بسته و سپس اثبت بستن این حسابها را با حساب خلاصه سود و زیان در پایان دوره انجام می دهند.</a:t>
            </a:r>
          </a:p>
        </p:txBody>
      </p:sp>
      <p:sp>
        <p:nvSpPr>
          <p:cNvPr id="11" name="Rectangle 10"/>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2" name="Rounded Rectangle 11"/>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101</a:t>
            </a:fld>
            <a:endParaRPr lang="en-US"/>
          </a:p>
        </p:txBody>
      </p:sp>
    </p:spTree>
    <p:extLst>
      <p:ext uri="{BB962C8B-B14F-4D97-AF65-F5344CB8AC3E}">
        <p14:creationId xmlns:p14="http://schemas.microsoft.com/office/powerpoint/2010/main" val="146955605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بانک</a:t>
            </a:r>
            <a:endParaRPr lang="en-US" dirty="0">
              <a:cs typeface="B Homa" pitchFamily="2" charset="-78"/>
            </a:endParaRPr>
          </a:p>
        </p:txBody>
      </p:sp>
      <p:sp>
        <p:nvSpPr>
          <p:cNvPr id="4" name="Rounded Rectangle 3"/>
          <p:cNvSpPr/>
          <p:nvPr/>
        </p:nvSpPr>
        <p:spPr>
          <a:xfrm>
            <a:off x="838200" y="852055"/>
            <a:ext cx="7924800" cy="218209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dirty="0">
                <a:solidFill>
                  <a:schemeClr val="tx1"/>
                </a:solidFill>
                <a:cs typeface="B Homa" pitchFamily="2" charset="-78"/>
              </a:rPr>
              <a:t>حساب بانک:</a:t>
            </a:r>
          </a:p>
          <a:p>
            <a:pPr algn="r" rtl="1"/>
            <a:r>
              <a:rPr lang="fa-IR" dirty="0">
                <a:solidFill>
                  <a:schemeClr val="tx1"/>
                </a:solidFill>
                <a:cs typeface="B Homa" pitchFamily="2" charset="-78"/>
              </a:rPr>
              <a:t>از گروه دارایی ها می باشد (دارایی جاری) در نتیجه دارای ماهیت بدهکار بوده، و از نوع حساب دائم می باشد و در ترازنامه (به عنوان اولین حساب از داراییها) نشان داده می شود و در پایان دوره مالی با حساب اختتامیه بسته می شود.</a:t>
            </a:r>
          </a:p>
          <a:p>
            <a:pPr algn="r" rtl="1"/>
            <a:r>
              <a:rPr lang="fa-IR" dirty="0">
                <a:solidFill>
                  <a:schemeClr val="tx1"/>
                </a:solidFill>
                <a:cs typeface="B Homa" pitchFamily="2" charset="-78"/>
              </a:rPr>
              <a:t>حساب بانک بعد از صندوق، نقد ترین و قابل دسترس ترین حسابها می باشد که احتمال سوءاستفاده از آن زیاد است.</a:t>
            </a:r>
          </a:p>
        </p:txBody>
      </p:sp>
      <p:sp>
        <p:nvSpPr>
          <p:cNvPr id="5" name="Rounded Rectangle 4"/>
          <p:cNvSpPr/>
          <p:nvPr/>
        </p:nvSpPr>
        <p:spPr>
          <a:xfrm>
            <a:off x="4648200" y="3352801"/>
            <a:ext cx="4267200" cy="6096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ثبت در زمان افزایش حساب صندوق ( واریز از بدهکاران):</a:t>
            </a:r>
          </a:p>
        </p:txBody>
      </p:sp>
      <p:sp>
        <p:nvSpPr>
          <p:cNvPr id="6" name="Rounded Rectangle 5"/>
          <p:cNvSpPr/>
          <p:nvPr/>
        </p:nvSpPr>
        <p:spPr>
          <a:xfrm>
            <a:off x="4800600" y="4038601"/>
            <a:ext cx="3962400" cy="1066799"/>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12/29) بانک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                     حسابهای دریافتنی</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دریافت مطالبات</a:t>
            </a:r>
          </a:p>
        </p:txBody>
      </p:sp>
      <p:sp>
        <p:nvSpPr>
          <p:cNvPr id="7" name="Rounded Rectangle 6"/>
          <p:cNvSpPr/>
          <p:nvPr/>
        </p:nvSpPr>
        <p:spPr>
          <a:xfrm>
            <a:off x="228600" y="3352801"/>
            <a:ext cx="4267200" cy="6096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chemeClr val="tx1"/>
                </a:solidFill>
                <a:cs typeface="B Homa" pitchFamily="2" charset="-78"/>
              </a:rPr>
              <a:t>ثبت در زمان کاهش حساب بانک ( پرداخت هزینه ها):</a:t>
            </a:r>
          </a:p>
        </p:txBody>
      </p:sp>
      <p:sp>
        <p:nvSpPr>
          <p:cNvPr id="8" name="Rounded Rectangle 7"/>
          <p:cNvSpPr/>
          <p:nvPr/>
        </p:nvSpPr>
        <p:spPr>
          <a:xfrm>
            <a:off x="381000" y="4038600"/>
            <a:ext cx="3962400" cy="1066799"/>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chemeClr val="tx1"/>
                </a:solidFill>
                <a:cs typeface="B Homa" pitchFamily="2" charset="-78"/>
              </a:rPr>
              <a:t>12/29) اثاثه </a:t>
            </a:r>
            <a:r>
              <a:rPr lang="fa-IR" sz="1600" dirty="0">
                <a:solidFill>
                  <a:srgbClr val="0070C0"/>
                </a:solidFill>
                <a:cs typeface="B Homa" pitchFamily="2" charset="-78"/>
              </a:rPr>
              <a:t>500,000</a:t>
            </a:r>
          </a:p>
          <a:p>
            <a:pPr algn="r" rtl="1"/>
            <a:r>
              <a:rPr lang="fa-IR" sz="1600" dirty="0">
                <a:solidFill>
                  <a:schemeClr val="tx1"/>
                </a:solidFill>
                <a:cs typeface="B Homa" pitchFamily="2" charset="-78"/>
              </a:rPr>
              <a:t>                              بانک </a:t>
            </a:r>
            <a:r>
              <a:rPr lang="fa-IR" sz="1600" dirty="0">
                <a:solidFill>
                  <a:srgbClr val="0070C0"/>
                </a:solidFill>
                <a:cs typeface="B Homa" pitchFamily="2" charset="-78"/>
              </a:rPr>
              <a:t>500,000</a:t>
            </a:r>
          </a:p>
          <a:p>
            <a:pPr algn="r" rtl="1"/>
            <a:r>
              <a:rPr lang="fa-IR" sz="1600" dirty="0">
                <a:solidFill>
                  <a:schemeClr val="tx1"/>
                </a:solidFill>
                <a:cs typeface="B Homa" pitchFamily="2" charset="-78"/>
              </a:rPr>
              <a:t>خرید نقدی اثاثه طی چک شماره 121</a:t>
            </a:r>
          </a:p>
        </p:txBody>
      </p:sp>
      <p:sp>
        <p:nvSpPr>
          <p:cNvPr id="9" name="Rectangle 8"/>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0" name="Rounded Rectangle 9"/>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102</a:t>
            </a:fld>
            <a:endParaRPr lang="en-US"/>
          </a:p>
        </p:txBody>
      </p:sp>
    </p:spTree>
    <p:extLst>
      <p:ext uri="{BB962C8B-B14F-4D97-AF65-F5344CB8AC3E}">
        <p14:creationId xmlns:p14="http://schemas.microsoft.com/office/powerpoint/2010/main" val="42104749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گزراشات ارسالی بانک</a:t>
            </a:r>
            <a:endParaRPr lang="en-US" dirty="0">
              <a:cs typeface="B Homa" pitchFamily="2" charset="-78"/>
            </a:endParaRPr>
          </a:p>
        </p:txBody>
      </p:sp>
      <p:sp>
        <p:nvSpPr>
          <p:cNvPr id="4" name="Rounded Rectangle 3"/>
          <p:cNvSpPr/>
          <p:nvPr/>
        </p:nvSpPr>
        <p:spPr>
          <a:xfrm>
            <a:off x="838200" y="852055"/>
            <a:ext cx="7924800" cy="1433945"/>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dirty="0">
                <a:solidFill>
                  <a:schemeClr val="tx1"/>
                </a:solidFill>
                <a:cs typeface="B Homa" pitchFamily="2" charset="-78"/>
              </a:rPr>
              <a:t>از طرف بانک 3 گزارش به صورت معمول ارسال می شود.</a:t>
            </a:r>
          </a:p>
          <a:p>
            <a:pPr marL="342900" indent="-342900" algn="r" rtl="1">
              <a:buAutoNum type="arabicPeriod"/>
            </a:pPr>
            <a:r>
              <a:rPr lang="fa-IR" dirty="0">
                <a:solidFill>
                  <a:schemeClr val="tx1"/>
                </a:solidFill>
                <a:cs typeface="B Homa" pitchFamily="2" charset="-78"/>
              </a:rPr>
              <a:t>اعلامیه بستانکاری</a:t>
            </a:r>
          </a:p>
          <a:p>
            <a:pPr marL="342900" indent="-342900" algn="r" rtl="1">
              <a:buAutoNum type="arabicPeriod"/>
            </a:pPr>
            <a:r>
              <a:rPr lang="fa-IR" dirty="0">
                <a:solidFill>
                  <a:schemeClr val="tx1"/>
                </a:solidFill>
                <a:cs typeface="B Homa" pitchFamily="2" charset="-78"/>
              </a:rPr>
              <a:t>اعلامیه بدهکاری</a:t>
            </a:r>
          </a:p>
          <a:p>
            <a:pPr marL="342900" indent="-342900" algn="r" rtl="1">
              <a:buAutoNum type="arabicPeriod"/>
            </a:pPr>
            <a:r>
              <a:rPr lang="fa-IR" dirty="0">
                <a:solidFill>
                  <a:schemeClr val="tx1"/>
                </a:solidFill>
                <a:cs typeface="B Homa" pitchFamily="2" charset="-78"/>
              </a:rPr>
              <a:t>صورت حساب بانکی</a:t>
            </a:r>
          </a:p>
        </p:txBody>
      </p:sp>
      <p:sp>
        <p:nvSpPr>
          <p:cNvPr id="5" name="Rounded Rectangle 4"/>
          <p:cNvSpPr/>
          <p:nvPr/>
        </p:nvSpPr>
        <p:spPr>
          <a:xfrm>
            <a:off x="838200" y="2362200"/>
            <a:ext cx="7924800" cy="1323109"/>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solidFill>
                  <a:schemeClr val="tx1"/>
                </a:solidFill>
                <a:cs typeface="B Homa" pitchFamily="2" charset="-78"/>
              </a:rPr>
              <a:t>اعلامیه بستانکاری:</a:t>
            </a:r>
          </a:p>
          <a:p>
            <a:pPr algn="r" rtl="1"/>
            <a:r>
              <a:rPr lang="fa-IR" dirty="0">
                <a:solidFill>
                  <a:schemeClr val="tx1"/>
                </a:solidFill>
                <a:cs typeface="B Homa" pitchFamily="2" charset="-78"/>
              </a:rPr>
              <a:t>زمانی که وجه نقد به حساب بانکی مؤسسه واریز می گردد از طرف بانک اعلامیه ای به نام اعلامیه بستانکاری به مؤسسه ارسال می شود. (به دلیل اینکه مؤسسه برای بانک حکم حسابهای پرداختنی دارد)</a:t>
            </a:r>
          </a:p>
        </p:txBody>
      </p:sp>
      <p:sp>
        <p:nvSpPr>
          <p:cNvPr id="6" name="Rounded Rectangle 5"/>
          <p:cNvSpPr/>
          <p:nvPr/>
        </p:nvSpPr>
        <p:spPr>
          <a:xfrm>
            <a:off x="810491" y="3810001"/>
            <a:ext cx="7924800" cy="1066799"/>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dirty="0">
                <a:solidFill>
                  <a:schemeClr val="tx1"/>
                </a:solidFill>
                <a:cs typeface="B Homa" pitchFamily="2" charset="-78"/>
              </a:rPr>
              <a:t>اعلامیه بستانکاری:</a:t>
            </a:r>
          </a:p>
          <a:p>
            <a:pPr algn="r" rtl="1"/>
            <a:r>
              <a:rPr lang="fa-IR" dirty="0">
                <a:solidFill>
                  <a:schemeClr val="tx1"/>
                </a:solidFill>
                <a:cs typeface="B Homa" pitchFamily="2" charset="-78"/>
              </a:rPr>
              <a:t>زمانی که وجه نقد از حساب بانکی مؤسسه برداشت می گردد از طرف بانک اعلامیه ای به نام اعلامیه بدهکاری به مؤسسه ارسال می شود. </a:t>
            </a:r>
          </a:p>
        </p:txBody>
      </p:sp>
      <p:sp>
        <p:nvSpPr>
          <p:cNvPr id="7" name="Rounded Rectangle 6"/>
          <p:cNvSpPr/>
          <p:nvPr/>
        </p:nvSpPr>
        <p:spPr>
          <a:xfrm>
            <a:off x="838200" y="4953000"/>
            <a:ext cx="7924800" cy="1142999"/>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dirty="0">
                <a:solidFill>
                  <a:schemeClr val="tx1"/>
                </a:solidFill>
                <a:cs typeface="B Homa" pitchFamily="2" charset="-78"/>
              </a:rPr>
              <a:t>صورت حساب بانکی:</a:t>
            </a:r>
          </a:p>
          <a:p>
            <a:pPr algn="r" rtl="1"/>
            <a:r>
              <a:rPr lang="fa-IR" dirty="0">
                <a:solidFill>
                  <a:schemeClr val="tx1"/>
                </a:solidFill>
                <a:cs typeface="B Homa" pitchFamily="2" charset="-78"/>
              </a:rPr>
              <a:t>در این گزارش که به صورت دوره ای و با درخواست مؤسسه صورت می گیرد، کلیه واریزها و برداشت ها از حساب بانکی با ذکر تاریخ و شماره پیگیری و همجنین مانده فعلی بانک نشان داده می شود.</a:t>
            </a:r>
          </a:p>
        </p:txBody>
      </p:sp>
      <p:sp>
        <p:nvSpPr>
          <p:cNvPr id="8" name="Rectangle 7"/>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9" name="Rounded Rectangle 8"/>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a:t>
            </a:r>
            <a:r>
              <a:rPr lang="fa-IR" sz="1200">
                <a:cs typeface="B Homa" pitchFamily="2" charset="-78"/>
              </a:rPr>
              <a:t>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103</a:t>
            </a:fld>
            <a:endParaRPr lang="en-US"/>
          </a:p>
        </p:txBody>
      </p:sp>
    </p:spTree>
    <p:extLst>
      <p:ext uri="{BB962C8B-B14F-4D97-AF65-F5344CB8AC3E}">
        <p14:creationId xmlns:p14="http://schemas.microsoft.com/office/powerpoint/2010/main" val="3695824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اقلام باز</a:t>
            </a:r>
            <a:endParaRPr lang="en-US" dirty="0">
              <a:cs typeface="B Homa" pitchFamily="2" charset="-78"/>
            </a:endParaRPr>
          </a:p>
        </p:txBody>
      </p:sp>
      <p:sp>
        <p:nvSpPr>
          <p:cNvPr id="4" name="Rounded Rectangle 3"/>
          <p:cNvSpPr/>
          <p:nvPr/>
        </p:nvSpPr>
        <p:spPr>
          <a:xfrm>
            <a:off x="976745" y="2272147"/>
            <a:ext cx="7924800" cy="28194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solidFill>
                  <a:schemeClr val="tx1"/>
                </a:solidFill>
                <a:cs typeface="B Homa" pitchFamily="2" charset="-78"/>
              </a:rPr>
              <a:t>اقلام باز:</a:t>
            </a:r>
          </a:p>
          <a:p>
            <a:pPr algn="r" rtl="1"/>
            <a:r>
              <a:rPr lang="fa-IR" dirty="0">
                <a:solidFill>
                  <a:schemeClr val="tx1"/>
                </a:solidFill>
                <a:cs typeface="B Homa" pitchFamily="2" charset="-78"/>
              </a:rPr>
              <a:t>با عناوین ایجاد کننده اختلاف بین صورت حساب بانکی و حساب بانک دفاتر اقلام باز گویند. این اقلام شامل:</a:t>
            </a:r>
          </a:p>
          <a:p>
            <a:pPr marL="342900" indent="-342900" algn="r" rtl="1">
              <a:buAutoNum type="arabicPeriod"/>
            </a:pPr>
            <a:r>
              <a:rPr lang="fa-IR" dirty="0">
                <a:solidFill>
                  <a:schemeClr val="tx1"/>
                </a:solidFill>
                <a:cs typeface="B Homa" pitchFamily="2" charset="-78"/>
              </a:rPr>
              <a:t>چک های معوق</a:t>
            </a:r>
          </a:p>
          <a:p>
            <a:pPr marL="342900" indent="-342900" algn="r" rtl="1">
              <a:buAutoNum type="arabicPeriod"/>
            </a:pPr>
            <a:r>
              <a:rPr lang="fa-IR" dirty="0">
                <a:solidFill>
                  <a:schemeClr val="tx1"/>
                </a:solidFill>
                <a:cs typeface="B Homa" pitchFamily="2" charset="-78"/>
              </a:rPr>
              <a:t>چک های لاوصول (چکهای برگشتی)</a:t>
            </a:r>
          </a:p>
          <a:p>
            <a:pPr marL="342900" indent="-342900" algn="r" rtl="1">
              <a:buAutoNum type="arabicPeriod"/>
            </a:pPr>
            <a:r>
              <a:rPr lang="fa-IR" dirty="0">
                <a:solidFill>
                  <a:schemeClr val="tx1"/>
                </a:solidFill>
                <a:cs typeface="B Homa" pitchFamily="2" charset="-78"/>
              </a:rPr>
              <a:t>سپرده بین راهی</a:t>
            </a:r>
          </a:p>
          <a:p>
            <a:pPr marL="342900" indent="-342900" algn="r" rtl="1">
              <a:buAutoNum type="arabicPeriod"/>
            </a:pPr>
            <a:r>
              <a:rPr lang="fa-IR" dirty="0">
                <a:solidFill>
                  <a:schemeClr val="tx1"/>
                </a:solidFill>
                <a:cs typeface="B Homa" pitchFamily="2" charset="-78"/>
              </a:rPr>
              <a:t>واریزی های نامشخص</a:t>
            </a:r>
          </a:p>
          <a:p>
            <a:pPr marL="342900" indent="-342900" algn="r" rtl="1">
              <a:buAutoNum type="arabicPeriod"/>
            </a:pPr>
            <a:r>
              <a:rPr lang="fa-IR" dirty="0">
                <a:solidFill>
                  <a:schemeClr val="tx1"/>
                </a:solidFill>
                <a:cs typeface="B Homa" pitchFamily="2" charset="-78"/>
              </a:rPr>
              <a:t>کارمزد بانکی</a:t>
            </a:r>
          </a:p>
          <a:p>
            <a:pPr marL="342900" indent="-342900" algn="r" rtl="1">
              <a:buAutoNum type="arabicPeriod"/>
            </a:pPr>
            <a:r>
              <a:rPr lang="fa-IR" dirty="0">
                <a:solidFill>
                  <a:schemeClr val="tx1"/>
                </a:solidFill>
                <a:cs typeface="B Homa" pitchFamily="2" charset="-78"/>
              </a:rPr>
              <a:t>اشتباهات</a:t>
            </a:r>
          </a:p>
        </p:txBody>
      </p:sp>
      <p:sp>
        <p:nvSpPr>
          <p:cNvPr id="5" name="Rounded Rectangle 4"/>
          <p:cNvSpPr/>
          <p:nvPr/>
        </p:nvSpPr>
        <p:spPr>
          <a:xfrm>
            <a:off x="990600" y="907473"/>
            <a:ext cx="7924800" cy="1302328"/>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dirty="0">
                <a:solidFill>
                  <a:schemeClr val="tx1"/>
                </a:solidFill>
                <a:cs typeface="B Homa" pitchFamily="2" charset="-78"/>
              </a:rPr>
              <a:t>اغلب بین مانده بانک طبق صورت حساب و مانده بانک طبق دفاتر اختلاف وجود دارد. که برای بررسی این اختلاف اقدام به تهیه صورت مغایرت بانکی می کنیم. البته قبل از تهیه صورت مغایرت بانکی باید اقلام ایجاد کننده اختلاف را پیدا کنیم.</a:t>
            </a:r>
          </a:p>
        </p:txBody>
      </p:sp>
      <p:sp>
        <p:nvSpPr>
          <p:cNvPr id="6" name="Rounded Rectangle 5"/>
          <p:cNvSpPr/>
          <p:nvPr/>
        </p:nvSpPr>
        <p:spPr>
          <a:xfrm>
            <a:off x="969818" y="5257800"/>
            <a:ext cx="7924800" cy="651164"/>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dirty="0">
                <a:solidFill>
                  <a:schemeClr val="tx1"/>
                </a:solidFill>
                <a:cs typeface="B Homa" pitchFamily="2" charset="-78"/>
              </a:rPr>
              <a:t>برای رسیدن به مانده واقعی با بررسی اقلام باز اقدام به تهیه صورت مغایرت بانکی می شود.</a:t>
            </a:r>
          </a:p>
        </p:txBody>
      </p:sp>
      <p:sp>
        <p:nvSpPr>
          <p:cNvPr id="7" name="Rectangle 6"/>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8" name="Rounded Rectangle 7"/>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1- 3</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104</a:t>
            </a:fld>
            <a:endParaRPr lang="en-US"/>
          </a:p>
        </p:txBody>
      </p:sp>
    </p:spTree>
    <p:extLst>
      <p:ext uri="{BB962C8B-B14F-4D97-AF65-F5344CB8AC3E}">
        <p14:creationId xmlns:p14="http://schemas.microsoft.com/office/powerpoint/2010/main" val="317303910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8982" y="838200"/>
            <a:ext cx="7924800" cy="1828799"/>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dirty="0">
                <a:solidFill>
                  <a:schemeClr val="tx1"/>
                </a:solidFill>
                <a:cs typeface="B Homa" pitchFamily="2" charset="-78"/>
              </a:rPr>
              <a:t>چک های معوق:</a:t>
            </a:r>
          </a:p>
          <a:p>
            <a:pPr algn="r" rtl="1"/>
            <a:r>
              <a:rPr lang="fa-IR" dirty="0">
                <a:solidFill>
                  <a:schemeClr val="tx1"/>
                </a:solidFill>
                <a:cs typeface="B Homa" pitchFamily="2" charset="-78"/>
              </a:rPr>
              <a:t>چک های صادر شده از طرف مؤسسه که طرف حسابها وجوه آن را از بانک دریافت ننموده اند. ثبت کاهش بانک بابت این چک ها از طرف مؤسسه درست می باشد و بلاخره این وجه این چکها از بانک کسر خواهد شد. در نتیجه چکهای معوق در تهیه صورت مغایرت بانکی از مانده بانک طبق صورت حساب کسر می گردد.</a:t>
            </a:r>
          </a:p>
        </p:txBody>
      </p:sp>
      <p:sp>
        <p:nvSpPr>
          <p:cNvPr id="4" name="8-Point Star 3"/>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اقلام باز</a:t>
            </a:r>
            <a:endParaRPr lang="en-US" dirty="0">
              <a:cs typeface="B Homa" pitchFamily="2" charset="-78"/>
            </a:endParaRPr>
          </a:p>
        </p:txBody>
      </p:sp>
      <p:sp>
        <p:nvSpPr>
          <p:cNvPr id="5" name="Rounded Rectangle 4"/>
          <p:cNvSpPr/>
          <p:nvPr/>
        </p:nvSpPr>
        <p:spPr>
          <a:xfrm>
            <a:off x="789709" y="2867889"/>
            <a:ext cx="7924800" cy="1416491"/>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dirty="0">
                <a:solidFill>
                  <a:schemeClr val="tx1"/>
                </a:solidFill>
                <a:cs typeface="B Homa" pitchFamily="2" charset="-78"/>
              </a:rPr>
              <a:t>چک های لاوصول:</a:t>
            </a:r>
          </a:p>
          <a:p>
            <a:pPr algn="r" rtl="1"/>
            <a:r>
              <a:rPr lang="fa-IR" dirty="0">
                <a:solidFill>
                  <a:schemeClr val="tx1"/>
                </a:solidFill>
                <a:cs typeface="B Homa" pitchFamily="2" charset="-78"/>
              </a:rPr>
              <a:t>چکهای دریافتی از دیگران که در زمان دریافت بانک افزایش داده شد ولی وجه آن به حساب واریز نشده است. بدلیل اینکه این چکها برگشت زده می شوند در نتیجه در صورت مغایرت بانکی وجه این چکها از مانده بانک طبق دفاتر کسر می شود.</a:t>
            </a:r>
          </a:p>
        </p:txBody>
      </p:sp>
      <p:sp>
        <p:nvSpPr>
          <p:cNvPr id="6" name="Rounded Rectangle 5"/>
          <p:cNvSpPr/>
          <p:nvPr/>
        </p:nvSpPr>
        <p:spPr>
          <a:xfrm>
            <a:off x="810491" y="4405745"/>
            <a:ext cx="7924800" cy="1416491"/>
          </a:xfrm>
          <a:prstGeom prst="roundRect">
            <a:avLst>
              <a:gd name="adj" fmla="val 16998"/>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dirty="0">
                <a:solidFill>
                  <a:schemeClr val="tx1"/>
                </a:solidFill>
                <a:cs typeface="B Homa" pitchFamily="2" charset="-78"/>
              </a:rPr>
              <a:t>سپرده بین راهی:</a:t>
            </a:r>
          </a:p>
          <a:p>
            <a:pPr algn="r" rtl="1"/>
            <a:r>
              <a:rPr lang="fa-IR" dirty="0">
                <a:solidFill>
                  <a:schemeClr val="tx1"/>
                </a:solidFill>
                <a:cs typeface="B Homa" pitchFamily="2" charset="-78"/>
              </a:rPr>
              <a:t>وجوهی که درساعات پایانی کار بانک به حساب واریز ولی بانک به روز بعد در بانک ثبت می نماید و در صورت حساب بانکی دیده نمی شود. به دلیل اینکه این وجوه در حساب اعمال خواهد شد در صورت مغایرت بانکی به مانده بانک طبق صورت حساب اضافه می شود.</a:t>
            </a:r>
          </a:p>
        </p:txBody>
      </p:sp>
      <p:sp>
        <p:nvSpPr>
          <p:cNvPr id="7" name="Rectangle 6"/>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8" name="Rounded Rectangle 7"/>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2- 3</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105</a:t>
            </a:fld>
            <a:endParaRPr lang="en-US"/>
          </a:p>
        </p:txBody>
      </p:sp>
    </p:spTree>
    <p:extLst>
      <p:ext uri="{BB962C8B-B14F-4D97-AF65-F5344CB8AC3E}">
        <p14:creationId xmlns:p14="http://schemas.microsoft.com/office/powerpoint/2010/main" val="4158444069"/>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58982" y="838200"/>
            <a:ext cx="7924800" cy="1828799"/>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dirty="0">
                <a:solidFill>
                  <a:schemeClr val="tx1"/>
                </a:solidFill>
                <a:cs typeface="B Homa" pitchFamily="2" charset="-78"/>
              </a:rPr>
              <a:t>واریزی های نامشخص:</a:t>
            </a:r>
          </a:p>
          <a:p>
            <a:pPr algn="r" rtl="1"/>
            <a:r>
              <a:rPr lang="fa-IR" dirty="0">
                <a:solidFill>
                  <a:schemeClr val="tx1"/>
                </a:solidFill>
                <a:cs typeface="B Homa" pitchFamily="2" charset="-78"/>
              </a:rPr>
              <a:t>وجوهی که به حساب بانکی واریز شده اند و از طرف بانک اعلامیه بستانکاری به مؤسسه ارسال نشده است. این وجوه باعث افزایش بانک شده که مؤسسه آن را افزایش نداده است در نتیجه در تهیه صورت مغایرت بانکی این وجوه به مانده بانک طبق دفاتر اضافه می گردد.</a:t>
            </a:r>
          </a:p>
        </p:txBody>
      </p:sp>
      <p:sp>
        <p:nvSpPr>
          <p:cNvPr id="4" name="8-Point Star 3"/>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اقلام باز</a:t>
            </a:r>
            <a:endParaRPr lang="en-US" dirty="0">
              <a:cs typeface="B Homa" pitchFamily="2" charset="-78"/>
            </a:endParaRPr>
          </a:p>
        </p:txBody>
      </p:sp>
      <p:sp>
        <p:nvSpPr>
          <p:cNvPr id="5" name="Rounded Rectangle 4"/>
          <p:cNvSpPr/>
          <p:nvPr/>
        </p:nvSpPr>
        <p:spPr>
          <a:xfrm>
            <a:off x="858982" y="2812472"/>
            <a:ext cx="7924799" cy="1524001"/>
          </a:xfrm>
          <a:prstGeom prst="roundRect">
            <a:avLst>
              <a:gd name="adj" fmla="val 16998"/>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schemeClr val="tx1"/>
                </a:solidFill>
                <a:cs typeface="B Homa" pitchFamily="2" charset="-78"/>
              </a:rPr>
              <a:t>کارمزد بانکی:</a:t>
            </a:r>
          </a:p>
          <a:p>
            <a:pPr algn="r" rtl="1"/>
            <a:r>
              <a:rPr lang="fa-IR" dirty="0">
                <a:solidFill>
                  <a:schemeClr val="tx1"/>
                </a:solidFill>
                <a:cs typeface="B Homa" pitchFamily="2" charset="-78"/>
              </a:rPr>
              <a:t>بانک جهت خدمات بانکی ارائه داده شده به مؤسسه از حساب مؤسسه وجوهی را تحت عنوان کارمزد کسر می کند که در صورت حساب ارسالی نشان داده می شود. این کار مزد چون از دفاتر کسر نشده است در تهیه صورت مغایرت بانکی از مانده طبق دفاتر کسر می شود.</a:t>
            </a:r>
          </a:p>
        </p:txBody>
      </p:sp>
      <p:sp>
        <p:nvSpPr>
          <p:cNvPr id="6" name="Rounded Rectangle 5"/>
          <p:cNvSpPr/>
          <p:nvPr/>
        </p:nvSpPr>
        <p:spPr>
          <a:xfrm>
            <a:off x="858982" y="4648200"/>
            <a:ext cx="7924800" cy="1524001"/>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solidFill>
                  <a:schemeClr val="tx1"/>
                </a:solidFill>
                <a:cs typeface="B Homa" pitchFamily="2" charset="-78"/>
              </a:rPr>
              <a:t>کارمزد بانکی:</a:t>
            </a:r>
          </a:p>
          <a:p>
            <a:pPr algn="r" rtl="1"/>
            <a:r>
              <a:rPr lang="fa-IR" dirty="0">
                <a:solidFill>
                  <a:schemeClr val="tx1"/>
                </a:solidFill>
                <a:cs typeface="B Homa" pitchFamily="2" charset="-78"/>
              </a:rPr>
              <a:t>اشتباهات هم می تواند از طرف بانک باشد و هم از طرف حسابدار مؤسسه، همچنین ممکن است اثر افزایشی و یا کاهشی داشته باشد. در نتیجه باید نوع اشتباه مشخص گردد تا در صورت مغایرت بانکی نشان داد.</a:t>
            </a:r>
          </a:p>
        </p:txBody>
      </p:sp>
      <p:sp>
        <p:nvSpPr>
          <p:cNvPr id="7" name="Rectangle 6"/>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8" name="Rounded Rectangle 7"/>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3- 3</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106</a:t>
            </a:fld>
            <a:endParaRPr lang="en-US"/>
          </a:p>
        </p:txBody>
      </p:sp>
    </p:spTree>
    <p:extLst>
      <p:ext uri="{BB962C8B-B14F-4D97-AF65-F5344CB8AC3E}">
        <p14:creationId xmlns:p14="http://schemas.microsoft.com/office/powerpoint/2010/main" val="2595259416"/>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066800"/>
            <a:ext cx="5183686"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428999" y="152401"/>
            <a:ext cx="5332662" cy="685799"/>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dirty="0">
                <a:solidFill>
                  <a:schemeClr val="tx1"/>
                </a:solidFill>
                <a:cs typeface="B Homa" pitchFamily="2" charset="-78"/>
              </a:rPr>
              <a:t>نمونه صورت مغایرت بانکی (رسیدن به مانده واقعی) </a:t>
            </a:r>
          </a:p>
        </p:txBody>
      </p:sp>
      <p:sp>
        <p:nvSpPr>
          <p:cNvPr id="6" name="Rounded Rectangle 5"/>
          <p:cNvSpPr/>
          <p:nvPr/>
        </p:nvSpPr>
        <p:spPr>
          <a:xfrm>
            <a:off x="304799" y="1066800"/>
            <a:ext cx="3200401" cy="1111827"/>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بعد از تهیه صورت مغایرت باید تمام اقلام بازی که در سمت مانده طبق دفاتر صورت گرفته در دفاتر مؤسسه ثبت گردند. </a:t>
            </a:r>
          </a:p>
        </p:txBody>
      </p:sp>
      <p:sp>
        <p:nvSpPr>
          <p:cNvPr id="7" name="Rounded Rectangle 6"/>
          <p:cNvSpPr/>
          <p:nvPr/>
        </p:nvSpPr>
        <p:spPr>
          <a:xfrm>
            <a:off x="304799" y="2362201"/>
            <a:ext cx="3124200" cy="1066799"/>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solidFill>
                  <a:schemeClr val="tx1"/>
                </a:solidFill>
                <a:cs typeface="B Homa" pitchFamily="2" charset="-78"/>
              </a:rPr>
              <a:t>6/31) بانک </a:t>
            </a:r>
            <a:r>
              <a:rPr lang="fa-IR" sz="1400" dirty="0">
                <a:solidFill>
                  <a:srgbClr val="0070C0"/>
                </a:solidFill>
                <a:cs typeface="B Homa" pitchFamily="2" charset="-78"/>
              </a:rPr>
              <a:t>2,000,000</a:t>
            </a:r>
          </a:p>
          <a:p>
            <a:pPr algn="r" rtl="1"/>
            <a:r>
              <a:rPr lang="fa-IR" sz="1400" dirty="0">
                <a:solidFill>
                  <a:schemeClr val="tx1"/>
                </a:solidFill>
                <a:cs typeface="B Homa" pitchFamily="2" charset="-78"/>
              </a:rPr>
              <a:t>                     حسابهای دریافتنی</a:t>
            </a:r>
            <a:r>
              <a:rPr lang="fa-IR" sz="1400" dirty="0">
                <a:solidFill>
                  <a:srgbClr val="0070C0"/>
                </a:solidFill>
                <a:cs typeface="B Homa" pitchFamily="2" charset="-78"/>
              </a:rPr>
              <a:t>2,000,000</a:t>
            </a:r>
          </a:p>
          <a:p>
            <a:pPr algn="r" rtl="1"/>
            <a:r>
              <a:rPr lang="fa-IR" sz="1400" dirty="0">
                <a:solidFill>
                  <a:schemeClr val="tx1"/>
                </a:solidFill>
                <a:cs typeface="B Homa" pitchFamily="2" charset="-78"/>
              </a:rPr>
              <a:t>ثبت بابت صورت مغایرت بانکی</a:t>
            </a:r>
          </a:p>
        </p:txBody>
      </p:sp>
      <p:sp>
        <p:nvSpPr>
          <p:cNvPr id="8" name="Rounded Rectangle 7"/>
          <p:cNvSpPr/>
          <p:nvPr/>
        </p:nvSpPr>
        <p:spPr>
          <a:xfrm>
            <a:off x="304799" y="3581401"/>
            <a:ext cx="3124200" cy="1066799"/>
          </a:xfrm>
          <a:prstGeom prst="roundRect">
            <a:avLst>
              <a:gd name="adj" fmla="val 16998"/>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dirty="0">
                <a:solidFill>
                  <a:schemeClr val="tx1"/>
                </a:solidFill>
                <a:cs typeface="B Homa" pitchFamily="2" charset="-78"/>
              </a:rPr>
              <a:t>6/31) حسابهای دریافتنی </a:t>
            </a:r>
            <a:r>
              <a:rPr lang="fa-IR" sz="1400" dirty="0">
                <a:solidFill>
                  <a:srgbClr val="0070C0"/>
                </a:solidFill>
                <a:cs typeface="B Homa" pitchFamily="2" charset="-78"/>
              </a:rPr>
              <a:t>2,000,000</a:t>
            </a:r>
          </a:p>
          <a:p>
            <a:pPr algn="r" rtl="1"/>
            <a:r>
              <a:rPr lang="fa-IR" sz="1400" dirty="0">
                <a:solidFill>
                  <a:schemeClr val="tx1"/>
                </a:solidFill>
                <a:cs typeface="B Homa" pitchFamily="2" charset="-78"/>
              </a:rPr>
              <a:t>                                  بانک </a:t>
            </a:r>
            <a:r>
              <a:rPr lang="fa-IR" sz="1400" dirty="0">
                <a:solidFill>
                  <a:srgbClr val="0070C0"/>
                </a:solidFill>
                <a:cs typeface="B Homa" pitchFamily="2" charset="-78"/>
              </a:rPr>
              <a:t>2,000,000</a:t>
            </a:r>
          </a:p>
          <a:p>
            <a:pPr algn="r" rtl="1"/>
            <a:r>
              <a:rPr lang="fa-IR" sz="1400" dirty="0">
                <a:solidFill>
                  <a:schemeClr val="tx1"/>
                </a:solidFill>
                <a:cs typeface="B Homa" pitchFamily="2" charset="-78"/>
              </a:rPr>
              <a:t>ثبت بابت چکهای لاوصول</a:t>
            </a:r>
          </a:p>
        </p:txBody>
      </p:sp>
      <p:sp>
        <p:nvSpPr>
          <p:cNvPr id="9" name="Rounded Rectangle 8"/>
          <p:cNvSpPr/>
          <p:nvPr/>
        </p:nvSpPr>
        <p:spPr>
          <a:xfrm>
            <a:off x="304800" y="4800601"/>
            <a:ext cx="3124200" cy="1066799"/>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400" dirty="0">
                <a:solidFill>
                  <a:schemeClr val="tx1"/>
                </a:solidFill>
                <a:cs typeface="B Homa" pitchFamily="2" charset="-78"/>
              </a:rPr>
              <a:t>6/31) هزینه کارمزد </a:t>
            </a:r>
            <a:r>
              <a:rPr lang="fa-IR" sz="1400" dirty="0">
                <a:solidFill>
                  <a:srgbClr val="0070C0"/>
                </a:solidFill>
                <a:cs typeface="B Homa" pitchFamily="2" charset="-78"/>
              </a:rPr>
              <a:t>2,000,000</a:t>
            </a:r>
          </a:p>
          <a:p>
            <a:pPr algn="r" rtl="1"/>
            <a:r>
              <a:rPr lang="fa-IR" sz="1400" dirty="0">
                <a:solidFill>
                  <a:schemeClr val="tx1"/>
                </a:solidFill>
                <a:cs typeface="B Homa" pitchFamily="2" charset="-78"/>
              </a:rPr>
              <a:t>                                  بانک </a:t>
            </a:r>
            <a:r>
              <a:rPr lang="fa-IR" sz="1400" dirty="0">
                <a:solidFill>
                  <a:srgbClr val="0070C0"/>
                </a:solidFill>
                <a:cs typeface="B Homa" pitchFamily="2" charset="-78"/>
              </a:rPr>
              <a:t>2,000,000</a:t>
            </a:r>
          </a:p>
          <a:p>
            <a:pPr algn="r" rtl="1"/>
            <a:r>
              <a:rPr lang="fa-IR" sz="1400" dirty="0">
                <a:solidFill>
                  <a:schemeClr val="tx1"/>
                </a:solidFill>
                <a:cs typeface="B Homa" pitchFamily="2" charset="-78"/>
              </a:rPr>
              <a:t>ثبت کار مزد بانکی</a:t>
            </a:r>
          </a:p>
        </p:txBody>
      </p:sp>
      <p:sp>
        <p:nvSpPr>
          <p:cNvPr id="10" name="Rectangle 9"/>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1" name="Rounded Rectangle 10"/>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107</a:t>
            </a:fld>
            <a:endParaRPr lang="en-US"/>
          </a:p>
        </p:txBody>
      </p:sp>
    </p:spTree>
    <p:extLst>
      <p:ext uri="{BB962C8B-B14F-4D97-AF65-F5344CB8AC3E}">
        <p14:creationId xmlns:p14="http://schemas.microsoft.com/office/powerpoint/2010/main" val="306478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838200"/>
            <a:ext cx="8763000" cy="8382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rgbClr val="FF0000"/>
                </a:solidFill>
                <a:cs typeface="B Homa" pitchFamily="2" charset="-78"/>
              </a:rPr>
              <a:t>تعریف مطالبات</a:t>
            </a:r>
            <a:r>
              <a:rPr lang="fa-IR" sz="1400" dirty="0">
                <a:solidFill>
                  <a:schemeClr val="tx1"/>
                </a:solidFill>
                <a:cs typeface="B Homa" pitchFamily="2" charset="-78"/>
              </a:rPr>
              <a:t>:</a:t>
            </a:r>
            <a:endParaRPr lang="fa-IR" sz="1400" dirty="0">
              <a:solidFill>
                <a:srgbClr val="FF0000"/>
              </a:solidFill>
              <a:cs typeface="B Homa" pitchFamily="2" charset="-78"/>
            </a:endParaRPr>
          </a:p>
          <a:p>
            <a:pPr algn="r" rtl="1"/>
            <a:r>
              <a:rPr lang="fa-IR" sz="1400" dirty="0">
                <a:solidFill>
                  <a:schemeClr val="tx1"/>
                </a:solidFill>
                <a:cs typeface="B Homa" pitchFamily="2" charset="-78"/>
              </a:rPr>
              <a:t>مطالبات، طلبهای مؤسسه می باشد از اشخاص دیگر که از رویدادهای گذشته ناشی می شود.</a:t>
            </a:r>
          </a:p>
        </p:txBody>
      </p:sp>
      <p:sp>
        <p:nvSpPr>
          <p:cNvPr id="3" name="8-Point Star 2"/>
          <p:cNvSpPr/>
          <p:nvPr/>
        </p:nvSpPr>
        <p:spPr>
          <a:xfrm>
            <a:off x="6553199" y="30774"/>
            <a:ext cx="2133601"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مطالبات</a:t>
            </a:r>
            <a:endParaRPr lang="en-US" dirty="0">
              <a:cs typeface="B Homa" pitchFamily="2" charset="-78"/>
            </a:endParaRPr>
          </a:p>
        </p:txBody>
      </p:sp>
      <p:graphicFrame>
        <p:nvGraphicFramePr>
          <p:cNvPr id="4" name="Diagram 3"/>
          <p:cNvGraphicFramePr/>
          <p:nvPr>
            <p:extLst>
              <p:ext uri="{D42A27DB-BD31-4B8C-83A1-F6EECF244321}">
                <p14:modId xmlns:p14="http://schemas.microsoft.com/office/powerpoint/2010/main" val="3483849904"/>
              </p:ext>
            </p:extLst>
          </p:nvPr>
        </p:nvGraphicFramePr>
        <p:xfrm>
          <a:off x="1219200" y="1752600"/>
          <a:ext cx="60960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52400" y="3581400"/>
            <a:ext cx="8763000" cy="6096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solidFill>
                  <a:srgbClr val="FF0000"/>
                </a:solidFill>
                <a:cs typeface="B Homa" pitchFamily="2" charset="-78"/>
              </a:rPr>
              <a:t>حسابهای دریفاتنی تجاری:</a:t>
            </a:r>
          </a:p>
          <a:p>
            <a:pPr algn="r" rtl="1"/>
            <a:r>
              <a:rPr lang="fa-IR" sz="1400" dirty="0">
                <a:solidFill>
                  <a:schemeClr val="tx1"/>
                </a:solidFill>
                <a:cs typeface="B Homa" pitchFamily="2" charset="-78"/>
              </a:rPr>
              <a:t>مطالباتی که از فعالیت اصلی مؤسسه ایجاد شده است. مانند ماطالبات حاصل از فروش نسیه و یا ارائه خدمات.</a:t>
            </a:r>
          </a:p>
        </p:txBody>
      </p:sp>
      <p:sp>
        <p:nvSpPr>
          <p:cNvPr id="6" name="Rounded Rectangle 5"/>
          <p:cNvSpPr/>
          <p:nvPr/>
        </p:nvSpPr>
        <p:spPr>
          <a:xfrm>
            <a:off x="152400" y="4391891"/>
            <a:ext cx="8763000" cy="6096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400" dirty="0">
                <a:solidFill>
                  <a:srgbClr val="FF0000"/>
                </a:solidFill>
                <a:cs typeface="B Homa" pitchFamily="2" charset="-78"/>
              </a:rPr>
              <a:t>اسناد دریافتنی :</a:t>
            </a:r>
          </a:p>
          <a:p>
            <a:pPr algn="r" rtl="1"/>
            <a:r>
              <a:rPr lang="fa-IR" sz="1400" dirty="0">
                <a:solidFill>
                  <a:schemeClr val="tx1"/>
                </a:solidFill>
                <a:cs typeface="B Homa" pitchFamily="2" charset="-78"/>
              </a:rPr>
              <a:t>همان حسابهای دریافتنی تجاری می باشد که بابت آنها سند تجاری (سفته، برات و یا چک) دریافت شده است.</a:t>
            </a:r>
          </a:p>
        </p:txBody>
      </p:sp>
      <p:sp>
        <p:nvSpPr>
          <p:cNvPr id="7" name="Rounded Rectangle 6"/>
          <p:cNvSpPr/>
          <p:nvPr/>
        </p:nvSpPr>
        <p:spPr>
          <a:xfrm>
            <a:off x="152400" y="5153891"/>
            <a:ext cx="8763000" cy="6096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solidFill>
                  <a:srgbClr val="FF0000"/>
                </a:solidFill>
                <a:cs typeface="B Homa" pitchFamily="2" charset="-78"/>
              </a:rPr>
              <a:t>سایر حسابها و اسناد دریافتنی :</a:t>
            </a:r>
          </a:p>
          <a:p>
            <a:pPr algn="r" rtl="1"/>
            <a:r>
              <a:rPr lang="fa-IR" sz="1400" dirty="0">
                <a:solidFill>
                  <a:schemeClr val="tx1"/>
                </a:solidFill>
                <a:cs typeface="B Homa" pitchFamily="2" charset="-78"/>
              </a:rPr>
              <a:t>مطالباتی که حاصل فعالیت اصلی مؤسسه نمی باشد، این گونه مطالبات مستمر نیستند. مانند بهره دریافتنی، بیمه دریافتنی، و ... .</a:t>
            </a:r>
          </a:p>
        </p:txBody>
      </p:sp>
      <p:sp>
        <p:nvSpPr>
          <p:cNvPr id="8" name="Rectangle 7"/>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9" name="Rounded Rectangle 8"/>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108</a:t>
            </a:fld>
            <a:endParaRPr lang="en-US"/>
          </a:p>
        </p:txBody>
      </p:sp>
    </p:spTree>
    <p:extLst>
      <p:ext uri="{BB962C8B-B14F-4D97-AF65-F5344CB8AC3E}">
        <p14:creationId xmlns:p14="http://schemas.microsoft.com/office/powerpoint/2010/main" val="29307987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75951355"/>
              </p:ext>
            </p:extLst>
          </p:nvPr>
        </p:nvGraphicFramePr>
        <p:xfrm>
          <a:off x="2339752" y="260648"/>
          <a:ext cx="60960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609599" y="2133600"/>
            <a:ext cx="8181109" cy="6096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solidFill>
                  <a:srgbClr val="FF0000"/>
                </a:solidFill>
                <a:cs typeface="B Homa" pitchFamily="2" charset="-78"/>
              </a:rPr>
              <a:t>مطالبات قابل وصول:</a:t>
            </a:r>
          </a:p>
          <a:p>
            <a:pPr algn="r" rtl="1"/>
            <a:r>
              <a:rPr lang="fa-IR" sz="1400" dirty="0">
                <a:solidFill>
                  <a:schemeClr val="tx1"/>
                </a:solidFill>
                <a:cs typeface="B Homa" pitchFamily="2" charset="-78"/>
              </a:rPr>
              <a:t>مطالباتی می باشند که وصول آنها قطعی است.</a:t>
            </a:r>
          </a:p>
        </p:txBody>
      </p:sp>
      <p:sp>
        <p:nvSpPr>
          <p:cNvPr id="4" name="Rounded Rectangle 3"/>
          <p:cNvSpPr/>
          <p:nvPr/>
        </p:nvSpPr>
        <p:spPr>
          <a:xfrm>
            <a:off x="616526" y="2819400"/>
            <a:ext cx="8181109" cy="6096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400" dirty="0">
                <a:solidFill>
                  <a:srgbClr val="FF0000"/>
                </a:solidFill>
                <a:cs typeface="B Homa" pitchFamily="2" charset="-78"/>
              </a:rPr>
              <a:t>مطالبات قابل وصول:</a:t>
            </a:r>
          </a:p>
          <a:p>
            <a:pPr algn="r" rtl="1"/>
            <a:r>
              <a:rPr lang="fa-IR" sz="1400" dirty="0">
                <a:solidFill>
                  <a:schemeClr val="tx1"/>
                </a:solidFill>
                <a:cs typeface="B Homa" pitchFamily="2" charset="-78"/>
              </a:rPr>
              <a:t>مطالباتی که قطعاً وصول نخواهند شد. (این گونه مطالبات را باید از دفاتر خارج کرد)</a:t>
            </a:r>
          </a:p>
        </p:txBody>
      </p:sp>
      <p:sp>
        <p:nvSpPr>
          <p:cNvPr id="5" name="Rounded Rectangle 4"/>
          <p:cNvSpPr/>
          <p:nvPr/>
        </p:nvSpPr>
        <p:spPr>
          <a:xfrm>
            <a:off x="616526" y="3505200"/>
            <a:ext cx="8181109" cy="6096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solidFill>
                  <a:srgbClr val="FF0000"/>
                </a:solidFill>
                <a:cs typeface="B Homa" pitchFamily="2" charset="-78"/>
              </a:rPr>
              <a:t>مطالبات مشکوک الوصول:</a:t>
            </a:r>
          </a:p>
          <a:p>
            <a:pPr algn="r" rtl="1"/>
            <a:r>
              <a:rPr lang="fa-IR" sz="1400" dirty="0">
                <a:solidFill>
                  <a:schemeClr val="tx1"/>
                </a:solidFill>
                <a:cs typeface="B Homa" pitchFamily="2" charset="-78"/>
              </a:rPr>
              <a:t>مطالباتی که نسبت به وصول و یا عدم وصول آنها اطمینان وجود ندارد.</a:t>
            </a:r>
          </a:p>
        </p:txBody>
      </p:sp>
      <p:sp>
        <p:nvSpPr>
          <p:cNvPr id="6" name="Rounded Rectangle 5"/>
          <p:cNvSpPr/>
          <p:nvPr/>
        </p:nvSpPr>
        <p:spPr>
          <a:xfrm>
            <a:off x="609598" y="4191000"/>
            <a:ext cx="8181109" cy="609600"/>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400" dirty="0">
                <a:solidFill>
                  <a:srgbClr val="FF0000"/>
                </a:solidFill>
                <a:cs typeface="B Homa" pitchFamily="2" charset="-78"/>
              </a:rPr>
              <a:t>نکته:</a:t>
            </a:r>
          </a:p>
          <a:p>
            <a:pPr algn="r" rtl="1"/>
            <a:r>
              <a:rPr lang="fa-IR" sz="1400" dirty="0">
                <a:solidFill>
                  <a:schemeClr val="tx1"/>
                </a:solidFill>
                <a:cs typeface="B Homa" pitchFamily="2" charset="-78"/>
              </a:rPr>
              <a:t>مطالباتی که غیر قابل وصول می باشند باید از دفاتر خارج شوند که اصطلاحاً به خروج مطالبات سوخت مطالبات گفته می شود.</a:t>
            </a:r>
          </a:p>
        </p:txBody>
      </p:sp>
      <p:graphicFrame>
        <p:nvGraphicFramePr>
          <p:cNvPr id="9" name="Diagram 8"/>
          <p:cNvGraphicFramePr/>
          <p:nvPr>
            <p:extLst>
              <p:ext uri="{D42A27DB-BD31-4B8C-83A1-F6EECF244321}">
                <p14:modId xmlns:p14="http://schemas.microsoft.com/office/powerpoint/2010/main" val="3831003974"/>
              </p:ext>
            </p:extLst>
          </p:nvPr>
        </p:nvGraphicFramePr>
        <p:xfrm>
          <a:off x="616526" y="4953000"/>
          <a:ext cx="8070274" cy="160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0" name="Rounded Rectangle 9"/>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109</a:t>
            </a:fld>
            <a:endParaRPr lang="en-US"/>
          </a:p>
        </p:txBody>
      </p:sp>
    </p:spTree>
    <p:extLst>
      <p:ext uri="{BB962C8B-B14F-4D97-AF65-F5344CB8AC3E}">
        <p14:creationId xmlns:p14="http://schemas.microsoft.com/office/powerpoint/2010/main" val="38327952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990600"/>
            <a:ext cx="8458200" cy="1371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fa-IR" sz="2400" dirty="0">
                <a:solidFill>
                  <a:srgbClr val="FF0000"/>
                </a:solidFill>
                <a:cs typeface="B Homa" pitchFamily="2" charset="-78"/>
              </a:rPr>
              <a:t>تعریف دارایی:</a:t>
            </a:r>
          </a:p>
          <a:p>
            <a:pPr algn="r"/>
            <a:r>
              <a:rPr lang="fa-IR" sz="2400" dirty="0">
                <a:cs typeface="B Homa" pitchFamily="2" charset="-78"/>
              </a:rPr>
              <a:t>کلیه اقلام نقد و غیر نقدی که </a:t>
            </a:r>
            <a:r>
              <a:rPr lang="fa-IR" sz="2400" u="sng" dirty="0">
                <a:solidFill>
                  <a:srgbClr val="FF0000"/>
                </a:solidFill>
                <a:cs typeface="B Homa" pitchFamily="2" charset="-78"/>
              </a:rPr>
              <a:t>در اختیار مؤسسه </a:t>
            </a:r>
            <a:r>
              <a:rPr lang="fa-IR" sz="2400" dirty="0">
                <a:cs typeface="B Homa" pitchFamily="2" charset="-78"/>
              </a:rPr>
              <a:t>می باشد و مؤسسه از آن استفاده کرده و منافع کسب می کند.</a:t>
            </a:r>
            <a:endParaRPr lang="en-US" sz="2400" dirty="0">
              <a:cs typeface="B Homa" pitchFamily="2" charset="-78"/>
            </a:endParaRPr>
          </a:p>
        </p:txBody>
      </p:sp>
      <p:sp>
        <p:nvSpPr>
          <p:cNvPr id="3" name="Rounded Rectangle 2"/>
          <p:cNvSpPr/>
          <p:nvPr/>
        </p:nvSpPr>
        <p:spPr>
          <a:xfrm>
            <a:off x="429491" y="3124200"/>
            <a:ext cx="8458200" cy="2819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r"/>
            <a:r>
              <a:rPr lang="fa-IR" sz="2400" dirty="0">
                <a:cs typeface="B Homa" pitchFamily="2" charset="-78"/>
              </a:rPr>
              <a:t>انواع دارایی:</a:t>
            </a:r>
          </a:p>
          <a:p>
            <a:pPr algn="r"/>
            <a:r>
              <a:rPr lang="fa-IR" sz="2400" dirty="0">
                <a:solidFill>
                  <a:srgbClr val="FF0000"/>
                </a:solidFill>
                <a:cs typeface="B Homa" pitchFamily="2" charset="-78"/>
              </a:rPr>
              <a:t>دارایی جاری: </a:t>
            </a:r>
            <a:r>
              <a:rPr lang="fa-IR" sz="2400" dirty="0">
                <a:cs typeface="B Homa" pitchFamily="2" charset="-78"/>
              </a:rPr>
              <a:t>دارایی هایی که در طی یک دوره مالی (یک سال ) به حساب دیگر تبدیل می شود و یا در طی دوره مصرف می شوند.</a:t>
            </a:r>
          </a:p>
          <a:p>
            <a:pPr algn="r"/>
            <a:r>
              <a:rPr lang="fa-IR" sz="2400" dirty="0">
                <a:solidFill>
                  <a:srgbClr val="FF0000"/>
                </a:solidFill>
                <a:cs typeface="B Homa" pitchFamily="2" charset="-78"/>
              </a:rPr>
              <a:t>دارایی ثابت: </a:t>
            </a:r>
            <a:r>
              <a:rPr lang="fa-IR" sz="2400" dirty="0">
                <a:cs typeface="B Homa" pitchFamily="2" charset="-78"/>
              </a:rPr>
              <a:t>دارایی هایی که دارای طول عمر بالایی می باشند و برای مؤسسه در آینده منافع حاصل می کنند.</a:t>
            </a:r>
            <a:endParaRPr lang="en-US" sz="2400" dirty="0">
              <a:cs typeface="B Homa" pitchFamily="2" charset="-78"/>
            </a:endParaRPr>
          </a:p>
        </p:txBody>
      </p:sp>
      <p:sp>
        <p:nvSpPr>
          <p:cNvPr id="7" name="Rounded Rectangle 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2- 5</a:t>
            </a:r>
            <a:endParaRPr lang="en-US" sz="1200" dirty="0">
              <a:cs typeface="B Hom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564881311"/>
      </p:ext>
    </p:extLst>
  </p:cSld>
  <p:clrMapOvr>
    <a:masterClrMapping/>
  </p:clrMapOvr>
  <p:transition spd="slow">
    <p:wip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838200"/>
            <a:ext cx="8077200" cy="12192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chemeClr val="tx1"/>
                </a:solidFill>
                <a:cs typeface="B Homa" pitchFamily="2" charset="-78"/>
              </a:rPr>
              <a:t>در این روش پس از اطمینان از اینکه مطالبات غیر قابل وصول می باشند مطالبات را از دفاتر خارج می کنیم (حسابهای دریافتنی بستانکار) و به دلیل آنکه حسابهای دریافتنی در زمان ایجاد درآمد (فروش و یا ارائه خدمات) در دفاتر افزایش یافته است، در نتیجه در زمان سوخت مطالبات باید از حسابی استفاده شود که مخالف درآمد باشد، به همین جهت از حساب هزینه استفاده می کنیم و نام هزینه را هزینه مطالبات سوخت شده می گذاریم.</a:t>
            </a:r>
          </a:p>
        </p:txBody>
      </p:sp>
      <p:sp>
        <p:nvSpPr>
          <p:cNvPr id="3" name="8-Point Star 2"/>
          <p:cNvSpPr/>
          <p:nvPr/>
        </p:nvSpPr>
        <p:spPr>
          <a:xfrm>
            <a:off x="6553199" y="30774"/>
            <a:ext cx="2133601"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حذف مستقیم</a:t>
            </a:r>
            <a:endParaRPr lang="en-US" dirty="0">
              <a:cs typeface="B Homa" pitchFamily="2" charset="-78"/>
            </a:endParaRPr>
          </a:p>
        </p:txBody>
      </p:sp>
      <p:sp>
        <p:nvSpPr>
          <p:cNvPr id="4" name="Rounded Rectangle 3"/>
          <p:cNvSpPr/>
          <p:nvPr/>
        </p:nvSpPr>
        <p:spPr>
          <a:xfrm>
            <a:off x="6670964" y="2209800"/>
            <a:ext cx="2189018" cy="3048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solidFill>
                  <a:schemeClr val="tx1"/>
                </a:solidFill>
                <a:cs typeface="B Homa" pitchFamily="2" charset="-78"/>
              </a:rPr>
              <a:t>ثبت سوخت مطالبات:</a:t>
            </a:r>
          </a:p>
        </p:txBody>
      </p:sp>
      <p:sp>
        <p:nvSpPr>
          <p:cNvPr id="6" name="Rounded Rectangle 5"/>
          <p:cNvSpPr/>
          <p:nvPr/>
        </p:nvSpPr>
        <p:spPr>
          <a:xfrm>
            <a:off x="4495800" y="2590800"/>
            <a:ext cx="4419600" cy="9144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solidFill>
                  <a:schemeClr val="tx1"/>
                </a:solidFill>
                <a:cs typeface="B Homa" pitchFamily="2" charset="-78"/>
              </a:rPr>
              <a:t>6/20) هزینه مطالبات سوخت شده 10,000,000</a:t>
            </a:r>
          </a:p>
          <a:p>
            <a:pPr algn="r" rtl="1"/>
            <a:r>
              <a:rPr lang="fa-IR" sz="1400" dirty="0">
                <a:solidFill>
                  <a:schemeClr val="tx1"/>
                </a:solidFill>
                <a:cs typeface="B Homa" pitchFamily="2" charset="-78"/>
              </a:rPr>
              <a:t>                                 حسابهای دریافتنی   10,000,000</a:t>
            </a:r>
          </a:p>
          <a:p>
            <a:pPr algn="r" rtl="1"/>
            <a:r>
              <a:rPr lang="fa-IR" sz="1400" dirty="0">
                <a:solidFill>
                  <a:schemeClr val="tx1"/>
                </a:solidFill>
                <a:cs typeface="B Homa" pitchFamily="2" charset="-78"/>
              </a:rPr>
              <a:t>ثبت سوخت مطالبات</a:t>
            </a:r>
          </a:p>
        </p:txBody>
      </p:sp>
      <p:sp>
        <p:nvSpPr>
          <p:cNvPr id="7" name="Rounded Rectangle 6"/>
          <p:cNvSpPr/>
          <p:nvPr/>
        </p:nvSpPr>
        <p:spPr>
          <a:xfrm>
            <a:off x="838200" y="4572000"/>
            <a:ext cx="8077200" cy="8382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400" dirty="0">
                <a:solidFill>
                  <a:srgbClr val="FF0000"/>
                </a:solidFill>
                <a:cs typeface="B Homa" pitchFamily="2" charset="-78"/>
              </a:rPr>
              <a:t>نکته</a:t>
            </a:r>
            <a:r>
              <a:rPr lang="fa-IR" sz="1400" dirty="0">
                <a:solidFill>
                  <a:schemeClr val="tx1"/>
                </a:solidFill>
                <a:cs typeface="B Homa" pitchFamily="2" charset="-78"/>
              </a:rPr>
              <a:t>:</a:t>
            </a:r>
          </a:p>
          <a:p>
            <a:pPr algn="r" rtl="1"/>
            <a:r>
              <a:rPr lang="fa-IR" sz="1400" dirty="0">
                <a:solidFill>
                  <a:schemeClr val="tx1"/>
                </a:solidFill>
                <a:cs typeface="B Homa" pitchFamily="2" charset="-78"/>
              </a:rPr>
              <a:t>مؤسساتی که در سال اول فعالیت خود می باشند در زمان سوخت مطالبات از روش حذف مستقیم استفاده می کنند و در پایان دوره می توانند روش خود را تغییر دهند.</a:t>
            </a:r>
          </a:p>
        </p:txBody>
      </p:sp>
      <p:sp>
        <p:nvSpPr>
          <p:cNvPr id="8" name="Rounded Rectangle 7"/>
          <p:cNvSpPr/>
          <p:nvPr/>
        </p:nvSpPr>
        <p:spPr>
          <a:xfrm>
            <a:off x="838200" y="3581400"/>
            <a:ext cx="8077200" cy="9144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solidFill>
                  <a:srgbClr val="FF0000"/>
                </a:solidFill>
                <a:cs typeface="B Homa" pitchFamily="2" charset="-78"/>
              </a:rPr>
              <a:t>نکته</a:t>
            </a:r>
            <a:r>
              <a:rPr lang="fa-IR" sz="1400" dirty="0">
                <a:solidFill>
                  <a:schemeClr val="tx1"/>
                </a:solidFill>
                <a:cs typeface="B Homa" pitchFamily="2" charset="-78"/>
              </a:rPr>
              <a:t>:</a:t>
            </a:r>
          </a:p>
          <a:p>
            <a:pPr algn="r" rtl="1"/>
            <a:r>
              <a:rPr lang="fa-IR" sz="1400" dirty="0">
                <a:solidFill>
                  <a:schemeClr val="tx1"/>
                </a:solidFill>
                <a:cs typeface="B Homa" pitchFamily="2" charset="-78"/>
              </a:rPr>
              <a:t>از دو روش حذف مستقیم و ذخیره گیری مؤسسات مجاز به استفاده از یک روش می باشند و باید در دوره های بعد از همین روش استفاده کنند مگر اینکه استفاده از روش باعث ارائه گزارشات نادرست شود. (اصل ثبات رویه)</a:t>
            </a:r>
          </a:p>
        </p:txBody>
      </p:sp>
      <p:sp>
        <p:nvSpPr>
          <p:cNvPr id="9" name="Rounded Rectangle 8"/>
          <p:cNvSpPr/>
          <p:nvPr/>
        </p:nvSpPr>
        <p:spPr>
          <a:xfrm>
            <a:off x="782782" y="5486400"/>
            <a:ext cx="8077200" cy="533400"/>
          </a:xfrm>
          <a:prstGeom prst="roundRect">
            <a:avLst>
              <a:gd name="adj" fmla="val 16998"/>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dirty="0">
                <a:solidFill>
                  <a:srgbClr val="FF0000"/>
                </a:solidFill>
                <a:cs typeface="B Homa" pitchFamily="2" charset="-78"/>
              </a:rPr>
              <a:t>نکته</a:t>
            </a:r>
            <a:r>
              <a:rPr lang="fa-IR" sz="1400" dirty="0">
                <a:solidFill>
                  <a:schemeClr val="tx1"/>
                </a:solidFill>
                <a:cs typeface="B Homa" pitchFamily="2" charset="-78"/>
              </a:rPr>
              <a:t>:</a:t>
            </a:r>
          </a:p>
          <a:p>
            <a:pPr algn="r" rtl="1"/>
            <a:r>
              <a:rPr lang="fa-IR" sz="1400" dirty="0">
                <a:solidFill>
                  <a:schemeClr val="tx1"/>
                </a:solidFill>
                <a:cs typeface="B Homa" pitchFamily="2" charset="-78"/>
              </a:rPr>
              <a:t>روش حذف مستقیم اصل تطابق هزینه با درآمد را رعایت نمی کند.</a:t>
            </a:r>
          </a:p>
        </p:txBody>
      </p:sp>
      <p:sp>
        <p:nvSpPr>
          <p:cNvPr id="10" name="Explosion 1 9"/>
          <p:cNvSpPr/>
          <p:nvPr/>
        </p:nvSpPr>
        <p:spPr>
          <a:xfrm>
            <a:off x="457200" y="2057400"/>
            <a:ext cx="3886200" cy="1524000"/>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1400" dirty="0">
                <a:solidFill>
                  <a:sysClr val="windowText" lastClr="000000"/>
                </a:solidFill>
                <a:cs typeface="B Homa" pitchFamily="2" charset="-78"/>
              </a:rPr>
              <a:t>در حسابداری تکمیلی توضیحات کامل داده خواهد شد</a:t>
            </a:r>
            <a:endParaRPr lang="en-US" sz="1400" dirty="0">
              <a:solidFill>
                <a:sysClr val="windowText" lastClr="000000"/>
              </a:solidFill>
              <a:cs typeface="B Homa" pitchFamily="2" charset="-78"/>
            </a:endParaRPr>
          </a:p>
        </p:txBody>
      </p:sp>
      <p:sp>
        <p:nvSpPr>
          <p:cNvPr id="11" name="Rectangle 10"/>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2" name="Rounded Rectangle 11"/>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110</a:t>
            </a:fld>
            <a:endParaRPr lang="en-US"/>
          </a:p>
        </p:txBody>
      </p:sp>
    </p:spTree>
    <p:extLst>
      <p:ext uri="{BB962C8B-B14F-4D97-AF65-F5344CB8AC3E}">
        <p14:creationId xmlns:p14="http://schemas.microsoft.com/office/powerpoint/2010/main" val="1031793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838200"/>
            <a:ext cx="8077200" cy="762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chemeClr val="tx1"/>
                </a:solidFill>
                <a:cs typeface="B Homa" pitchFamily="2" charset="-78"/>
              </a:rPr>
              <a:t>در این روش نسبت به مطالباتی که مشکوک الوصول می باشند قبل از سوخت ذخیره گیری می نامیم و در حساب ذخیره مطالبات مشکوک الوصول قرار داده و در زمان سوخت از این حساب استفاده می کنیم. ذخیره گری در پایان دوره صورت می گیرد.</a:t>
            </a:r>
          </a:p>
        </p:txBody>
      </p:sp>
      <p:sp>
        <p:nvSpPr>
          <p:cNvPr id="3" name="8-Point Star 2"/>
          <p:cNvSpPr/>
          <p:nvPr/>
        </p:nvSpPr>
        <p:spPr>
          <a:xfrm>
            <a:off x="6553199" y="30774"/>
            <a:ext cx="2133601"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ذخیره گیری</a:t>
            </a:r>
            <a:endParaRPr lang="en-US" dirty="0">
              <a:cs typeface="B Homa" pitchFamily="2" charset="-78"/>
            </a:endParaRPr>
          </a:p>
        </p:txBody>
      </p:sp>
      <p:sp>
        <p:nvSpPr>
          <p:cNvPr id="6" name="Rounded Rectangle 5"/>
          <p:cNvSpPr/>
          <p:nvPr/>
        </p:nvSpPr>
        <p:spPr>
          <a:xfrm>
            <a:off x="6670964" y="1676400"/>
            <a:ext cx="2189018" cy="3048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solidFill>
                  <a:schemeClr val="tx1"/>
                </a:solidFill>
                <a:cs typeface="B Homa" pitchFamily="2" charset="-78"/>
              </a:rPr>
              <a:t>ثبت ذخیره گیری:</a:t>
            </a:r>
          </a:p>
        </p:txBody>
      </p:sp>
      <p:sp>
        <p:nvSpPr>
          <p:cNvPr id="7" name="Rounded Rectangle 6"/>
          <p:cNvSpPr/>
          <p:nvPr/>
        </p:nvSpPr>
        <p:spPr>
          <a:xfrm>
            <a:off x="4495800" y="2057400"/>
            <a:ext cx="4419600" cy="9144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solidFill>
                  <a:schemeClr val="tx1"/>
                </a:solidFill>
                <a:cs typeface="B Homa" pitchFamily="2" charset="-78"/>
              </a:rPr>
              <a:t>12/29) هزینه مطالبات مشکوک الوصول 10,000,000</a:t>
            </a:r>
          </a:p>
          <a:p>
            <a:pPr algn="r" rtl="1"/>
            <a:r>
              <a:rPr lang="fa-IR" sz="1400" dirty="0">
                <a:solidFill>
                  <a:schemeClr val="tx1"/>
                </a:solidFill>
                <a:cs typeface="B Homa" pitchFamily="2" charset="-78"/>
              </a:rPr>
              <a:t>                             ذخیره مطالبات مشکوک الوصول   10,000,000</a:t>
            </a:r>
          </a:p>
          <a:p>
            <a:pPr algn="r" rtl="1"/>
            <a:r>
              <a:rPr lang="fa-IR" sz="1400" dirty="0">
                <a:solidFill>
                  <a:schemeClr val="tx1"/>
                </a:solidFill>
                <a:cs typeface="B Homa" pitchFamily="2" charset="-78"/>
              </a:rPr>
              <a:t>ثبت ذخیره گیری مطالبات مشکوک الوصول</a:t>
            </a:r>
          </a:p>
        </p:txBody>
      </p:sp>
      <p:sp>
        <p:nvSpPr>
          <p:cNvPr id="8" name="Rounded Rectangle 7"/>
          <p:cNvSpPr/>
          <p:nvPr/>
        </p:nvSpPr>
        <p:spPr>
          <a:xfrm>
            <a:off x="152400" y="2057400"/>
            <a:ext cx="4191000" cy="914400"/>
          </a:xfrm>
          <a:prstGeom prst="roundRect">
            <a:avLst>
              <a:gd name="adj" fmla="val 16998"/>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400" dirty="0">
                <a:solidFill>
                  <a:schemeClr val="tx1"/>
                </a:solidFill>
                <a:cs typeface="B Homa" pitchFamily="2" charset="-78"/>
              </a:rPr>
              <a:t>می توان حساب هزینه و ذخیره مطالبات مشکوک الوصول را به صورت خلاصه به این شکل نیز در دفاتر نشان داد.</a:t>
            </a:r>
          </a:p>
          <a:p>
            <a:pPr algn="r" rtl="1"/>
            <a:r>
              <a:rPr lang="fa-IR" sz="1400" dirty="0">
                <a:solidFill>
                  <a:schemeClr val="tx1"/>
                </a:solidFill>
                <a:cs typeface="B Homa" pitchFamily="2" charset="-78"/>
              </a:rPr>
              <a:t>حساب هزینه م.م و حساب ذخیره م.م</a:t>
            </a:r>
          </a:p>
        </p:txBody>
      </p:sp>
      <p:sp>
        <p:nvSpPr>
          <p:cNvPr id="9" name="Rounded Rectangle 8"/>
          <p:cNvSpPr/>
          <p:nvPr/>
        </p:nvSpPr>
        <p:spPr>
          <a:xfrm>
            <a:off x="838200" y="3276600"/>
            <a:ext cx="8077200" cy="6096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solidFill>
                  <a:schemeClr val="tx1"/>
                </a:solidFill>
                <a:cs typeface="B Homa" pitchFamily="2" charset="-78"/>
              </a:rPr>
              <a:t>حساب ذخیره م.م طبق اصل محافظه کاری ایجاد شده و اصل تطابق هزینه با درآمد را نیز رعایت می کند.</a:t>
            </a:r>
          </a:p>
        </p:txBody>
      </p:sp>
      <p:sp>
        <p:nvSpPr>
          <p:cNvPr id="10" name="Rounded Rectangle 9"/>
          <p:cNvSpPr/>
          <p:nvPr/>
        </p:nvSpPr>
        <p:spPr>
          <a:xfrm>
            <a:off x="838200" y="3927764"/>
            <a:ext cx="8077200" cy="609600"/>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400" dirty="0">
                <a:solidFill>
                  <a:schemeClr val="tx1"/>
                </a:solidFill>
                <a:cs typeface="B Homa" pitchFamily="2" charset="-78"/>
              </a:rPr>
              <a:t>ذخیره گیری بر اساس تجربیات قبلی صورت می گیرد و درنتیجه یک حساب برآوردی می باشد.</a:t>
            </a:r>
          </a:p>
        </p:txBody>
      </p:sp>
      <p:graphicFrame>
        <p:nvGraphicFramePr>
          <p:cNvPr id="11" name="Diagram 10"/>
          <p:cNvGraphicFramePr/>
          <p:nvPr>
            <p:extLst>
              <p:ext uri="{D42A27DB-BD31-4B8C-83A1-F6EECF244321}">
                <p14:modId xmlns:p14="http://schemas.microsoft.com/office/powerpoint/2010/main" val="3647341841"/>
              </p:ext>
            </p:extLst>
          </p:nvPr>
        </p:nvGraphicFramePr>
        <p:xfrm>
          <a:off x="616526" y="4953000"/>
          <a:ext cx="8070274"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3" name="Rounded Rectangle 12"/>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111</a:t>
            </a:fld>
            <a:endParaRPr lang="en-US"/>
          </a:p>
        </p:txBody>
      </p:sp>
    </p:spTree>
    <p:extLst>
      <p:ext uri="{BB962C8B-B14F-4D97-AF65-F5344CB8AC3E}">
        <p14:creationId xmlns:p14="http://schemas.microsoft.com/office/powerpoint/2010/main" val="33837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838200"/>
            <a:ext cx="8077200" cy="9906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chemeClr val="tx1"/>
                </a:solidFill>
                <a:cs typeface="B Homa" pitchFamily="2" charset="-78"/>
              </a:rPr>
              <a:t>در این روش تعداد طرف حسابهای مؤسسه کم می باشد و می توان وضعیت تک تک طرف حسابها را بررسی نمود و میزان مطالبات مشکوک الوصول را مشخص نمود.</a:t>
            </a:r>
          </a:p>
          <a:p>
            <a:pPr algn="r" rtl="1"/>
            <a:r>
              <a:rPr lang="fa-IR" sz="1400" dirty="0">
                <a:solidFill>
                  <a:schemeClr val="tx1"/>
                </a:solidFill>
                <a:cs typeface="B Homa" pitchFamily="2" charset="-78"/>
              </a:rPr>
              <a:t>برای درک بهتر مثالی در این رابطه زده می شود.</a:t>
            </a:r>
          </a:p>
        </p:txBody>
      </p:sp>
      <p:sp>
        <p:nvSpPr>
          <p:cNvPr id="3" name="8-Point Star 2"/>
          <p:cNvSpPr/>
          <p:nvPr/>
        </p:nvSpPr>
        <p:spPr>
          <a:xfrm>
            <a:off x="6553199" y="30774"/>
            <a:ext cx="2133601"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روش موردی</a:t>
            </a:r>
            <a:endParaRPr lang="en-US" dirty="0">
              <a:cs typeface="B Homa" pitchFamily="2" charset="-78"/>
            </a:endParaRPr>
          </a:p>
        </p:txBody>
      </p:sp>
      <p:sp>
        <p:nvSpPr>
          <p:cNvPr id="4" name="Rounded Rectangle 3"/>
          <p:cNvSpPr/>
          <p:nvPr/>
        </p:nvSpPr>
        <p:spPr>
          <a:xfrm>
            <a:off x="838200" y="1891145"/>
            <a:ext cx="8077200" cy="9906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solidFill>
                  <a:schemeClr val="tx1"/>
                </a:solidFill>
                <a:cs typeface="B Homa" pitchFamily="2" charset="-78"/>
              </a:rPr>
              <a:t>مطالبات مؤسسه از حسنی، حسینی، رضایی به ترتیب برابر است با 5,000,000 ، 6,000,000 و 4,000,000 ریال می باشد. با بررسی های انجام شده مطالبات قابل وصول به ترتیب برابر است با 80%، 100% و 50% .</a:t>
            </a:r>
          </a:p>
          <a:p>
            <a:pPr algn="r" rtl="1"/>
            <a:r>
              <a:rPr lang="fa-IR" sz="1400" dirty="0">
                <a:solidFill>
                  <a:schemeClr val="tx1"/>
                </a:solidFill>
                <a:cs typeface="B Homa" pitchFamily="2" charset="-78"/>
              </a:rPr>
              <a:t>مطلوب است: محاسبه و ثبت مطالبات مشکوک الوصول مؤسسه.</a:t>
            </a:r>
          </a:p>
        </p:txBody>
      </p:sp>
      <p:sp>
        <p:nvSpPr>
          <p:cNvPr id="5" name="Rounded Rectangle 4"/>
          <p:cNvSpPr/>
          <p:nvPr/>
        </p:nvSpPr>
        <p:spPr>
          <a:xfrm>
            <a:off x="838200" y="2971800"/>
            <a:ext cx="8077200" cy="990600"/>
          </a:xfrm>
          <a:prstGeom prst="roundRect">
            <a:avLst>
              <a:gd name="adj" fmla="val 16998"/>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dirty="0">
                <a:solidFill>
                  <a:schemeClr val="tx1"/>
                </a:solidFill>
                <a:cs typeface="B Homa" pitchFamily="2" charset="-78"/>
              </a:rPr>
              <a:t>حل:</a:t>
            </a:r>
          </a:p>
          <a:p>
            <a:pPr algn="r" rtl="1"/>
            <a:r>
              <a:rPr lang="fa-IR" sz="1400" dirty="0">
                <a:solidFill>
                  <a:schemeClr val="tx1"/>
                </a:solidFill>
                <a:cs typeface="B Homa" pitchFamily="2" charset="-78"/>
              </a:rPr>
              <a:t>برای حل این مسئله ابتدا مبلغ مطالبات هر طرف حساب در درصد قابل وصول ضرب شده و حاصل را از کل مطالبات کسر می کنیم که مطالبات مشکوک الوصول بدست می آید.</a:t>
            </a:r>
          </a:p>
        </p:txBody>
      </p:sp>
      <p:sp>
        <p:nvSpPr>
          <p:cNvPr id="6" name="Rounded Rectangle 5"/>
          <p:cNvSpPr/>
          <p:nvPr/>
        </p:nvSpPr>
        <p:spPr>
          <a:xfrm>
            <a:off x="838200" y="4038600"/>
            <a:ext cx="2944091" cy="18288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endParaRPr lang="fa-IR" sz="1400" dirty="0">
              <a:solidFill>
                <a:schemeClr val="tx1"/>
              </a:solidFill>
              <a:cs typeface="B Homa" pitchFamily="2" charset="-78"/>
            </a:endParaRPr>
          </a:p>
        </p:txBody>
      </p:sp>
      <p:grpSp>
        <p:nvGrpSpPr>
          <p:cNvPr id="50" name="Group 49"/>
          <p:cNvGrpSpPr/>
          <p:nvPr/>
        </p:nvGrpSpPr>
        <p:grpSpPr>
          <a:xfrm>
            <a:off x="933374" y="4114800"/>
            <a:ext cx="2669357" cy="1679377"/>
            <a:chOff x="933374" y="4114800"/>
            <a:chExt cx="2669357" cy="1679377"/>
          </a:xfrm>
        </p:grpSpPr>
        <p:grpSp>
          <p:nvGrpSpPr>
            <p:cNvPr id="24" name="Group 23"/>
            <p:cNvGrpSpPr/>
            <p:nvPr/>
          </p:nvGrpSpPr>
          <p:grpSpPr>
            <a:xfrm>
              <a:off x="990600" y="4114800"/>
              <a:ext cx="2133600" cy="307777"/>
              <a:chOff x="990600" y="4114800"/>
              <a:chExt cx="2133600" cy="307777"/>
            </a:xfrm>
          </p:grpSpPr>
          <p:sp>
            <p:nvSpPr>
              <p:cNvPr id="19" name="Equal 18"/>
              <p:cNvSpPr/>
              <p:nvPr/>
            </p:nvSpPr>
            <p:spPr>
              <a:xfrm>
                <a:off x="2210982" y="4268687"/>
                <a:ext cx="120717" cy="84639"/>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990600" y="4114800"/>
                <a:ext cx="2133600" cy="307777"/>
                <a:chOff x="990600" y="4114800"/>
                <a:chExt cx="2133600" cy="307777"/>
              </a:xfrm>
            </p:grpSpPr>
            <p:sp>
              <p:nvSpPr>
                <p:cNvPr id="17" name="Rectangle 16"/>
                <p:cNvSpPr/>
                <p:nvPr/>
              </p:nvSpPr>
              <p:spPr>
                <a:xfrm>
                  <a:off x="990600" y="4114800"/>
                  <a:ext cx="833883"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5,000,000</a:t>
                  </a:r>
                  <a:endParaRPr lang="en-US" sz="1400" cap="none" spc="0" dirty="0">
                    <a:ln w="12700">
                      <a:noFill/>
                      <a:prstDash val="solid"/>
                    </a:ln>
                    <a:solidFill>
                      <a:sysClr val="windowText" lastClr="000000"/>
                    </a:solidFill>
                    <a:cs typeface="B Homa" pitchFamily="2" charset="-78"/>
                  </a:endParaRPr>
                </a:p>
              </p:txBody>
            </p:sp>
            <p:sp>
              <p:nvSpPr>
                <p:cNvPr id="18" name="Rectangle 17"/>
                <p:cNvSpPr/>
                <p:nvPr/>
              </p:nvSpPr>
              <p:spPr>
                <a:xfrm>
                  <a:off x="1828800" y="4114800"/>
                  <a:ext cx="470000"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80%</a:t>
                  </a:r>
                  <a:endParaRPr lang="en-US" sz="1400" cap="none" spc="0" dirty="0">
                    <a:ln w="12700">
                      <a:noFill/>
                      <a:prstDash val="solid"/>
                    </a:ln>
                    <a:solidFill>
                      <a:sysClr val="windowText" lastClr="000000"/>
                    </a:solidFill>
                    <a:cs typeface="B Homa" pitchFamily="2" charset="-78"/>
                  </a:endParaRPr>
                </a:p>
              </p:txBody>
            </p:sp>
            <p:sp>
              <p:nvSpPr>
                <p:cNvPr id="20" name="Rectangle 19"/>
                <p:cNvSpPr/>
                <p:nvPr/>
              </p:nvSpPr>
              <p:spPr>
                <a:xfrm>
                  <a:off x="2280699" y="4114800"/>
                  <a:ext cx="843501"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4,000,000</a:t>
                  </a:r>
                  <a:endParaRPr lang="en-US" sz="1400" cap="none" spc="0" dirty="0">
                    <a:ln w="12700">
                      <a:noFill/>
                      <a:prstDash val="solid"/>
                    </a:ln>
                    <a:solidFill>
                      <a:sysClr val="windowText" lastClr="000000"/>
                    </a:solidFill>
                    <a:cs typeface="B Homa" pitchFamily="2" charset="-78"/>
                  </a:endParaRPr>
                </a:p>
              </p:txBody>
            </p:sp>
            <p:sp>
              <p:nvSpPr>
                <p:cNvPr id="22" name="Multiply 21"/>
                <p:cNvSpPr/>
                <p:nvPr/>
              </p:nvSpPr>
              <p:spPr>
                <a:xfrm>
                  <a:off x="1752600" y="4156057"/>
                  <a:ext cx="123319" cy="263543"/>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933374" y="4419600"/>
              <a:ext cx="2669357" cy="1374577"/>
              <a:chOff x="933374" y="4419600"/>
              <a:chExt cx="2669357" cy="1374577"/>
            </a:xfrm>
          </p:grpSpPr>
          <p:grpSp>
            <p:nvGrpSpPr>
              <p:cNvPr id="25" name="Group 24"/>
              <p:cNvGrpSpPr/>
              <p:nvPr/>
            </p:nvGrpSpPr>
            <p:grpSpPr>
              <a:xfrm>
                <a:off x="990600" y="4419600"/>
                <a:ext cx="2133600" cy="307777"/>
                <a:chOff x="990600" y="4114800"/>
                <a:chExt cx="2133600" cy="307777"/>
              </a:xfrm>
            </p:grpSpPr>
            <p:sp>
              <p:nvSpPr>
                <p:cNvPr id="26" name="Equal 25"/>
                <p:cNvSpPr/>
                <p:nvPr/>
              </p:nvSpPr>
              <p:spPr>
                <a:xfrm>
                  <a:off x="2210982" y="4268687"/>
                  <a:ext cx="120717" cy="84639"/>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Group 26"/>
                <p:cNvGrpSpPr/>
                <p:nvPr/>
              </p:nvGrpSpPr>
              <p:grpSpPr>
                <a:xfrm>
                  <a:off x="990600" y="4114800"/>
                  <a:ext cx="2133600" cy="307777"/>
                  <a:chOff x="990600" y="4114800"/>
                  <a:chExt cx="2133600" cy="307777"/>
                </a:xfrm>
              </p:grpSpPr>
              <p:sp>
                <p:nvSpPr>
                  <p:cNvPr id="28" name="Rectangle 27"/>
                  <p:cNvSpPr/>
                  <p:nvPr/>
                </p:nvSpPr>
                <p:spPr>
                  <a:xfrm>
                    <a:off x="990600" y="4114800"/>
                    <a:ext cx="833883"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6,000,000</a:t>
                    </a:r>
                    <a:endParaRPr lang="en-US" sz="1400" cap="none" spc="0" dirty="0">
                      <a:ln w="12700">
                        <a:noFill/>
                        <a:prstDash val="solid"/>
                      </a:ln>
                      <a:solidFill>
                        <a:sysClr val="windowText" lastClr="000000"/>
                      </a:solidFill>
                      <a:cs typeface="B Homa" pitchFamily="2" charset="-78"/>
                    </a:endParaRPr>
                  </a:p>
                </p:txBody>
              </p:sp>
              <p:sp>
                <p:nvSpPr>
                  <p:cNvPr id="29" name="Rectangle 28"/>
                  <p:cNvSpPr/>
                  <p:nvPr/>
                </p:nvSpPr>
                <p:spPr>
                  <a:xfrm>
                    <a:off x="1823189" y="4114800"/>
                    <a:ext cx="481222"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100%</a:t>
                    </a:r>
                    <a:endParaRPr lang="en-US" sz="1400" cap="none" spc="0" dirty="0">
                      <a:ln w="12700">
                        <a:noFill/>
                        <a:prstDash val="solid"/>
                      </a:ln>
                      <a:solidFill>
                        <a:sysClr val="windowText" lastClr="000000"/>
                      </a:solidFill>
                      <a:cs typeface="B Homa" pitchFamily="2" charset="-78"/>
                    </a:endParaRPr>
                  </a:p>
                </p:txBody>
              </p:sp>
              <p:sp>
                <p:nvSpPr>
                  <p:cNvPr id="30" name="Rectangle 29"/>
                  <p:cNvSpPr/>
                  <p:nvPr/>
                </p:nvSpPr>
                <p:spPr>
                  <a:xfrm>
                    <a:off x="2280699" y="4114800"/>
                    <a:ext cx="843501"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6,000,000</a:t>
                    </a:r>
                    <a:endParaRPr lang="en-US" sz="1400" cap="none" spc="0" dirty="0">
                      <a:ln w="12700">
                        <a:noFill/>
                        <a:prstDash val="solid"/>
                      </a:ln>
                      <a:solidFill>
                        <a:sysClr val="windowText" lastClr="000000"/>
                      </a:solidFill>
                      <a:cs typeface="B Homa" pitchFamily="2" charset="-78"/>
                    </a:endParaRPr>
                  </a:p>
                </p:txBody>
              </p:sp>
              <p:sp>
                <p:nvSpPr>
                  <p:cNvPr id="31" name="Multiply 30"/>
                  <p:cNvSpPr/>
                  <p:nvPr/>
                </p:nvSpPr>
                <p:spPr>
                  <a:xfrm>
                    <a:off x="1752600" y="4156057"/>
                    <a:ext cx="123319" cy="263543"/>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p:cNvGrpSpPr/>
              <p:nvPr/>
            </p:nvGrpSpPr>
            <p:grpSpPr>
              <a:xfrm>
                <a:off x="985791" y="4648200"/>
                <a:ext cx="2119173" cy="307777"/>
                <a:chOff x="985791" y="4114800"/>
                <a:chExt cx="2119173" cy="307777"/>
              </a:xfrm>
            </p:grpSpPr>
            <p:sp>
              <p:nvSpPr>
                <p:cNvPr id="33" name="Equal 32"/>
                <p:cNvSpPr/>
                <p:nvPr/>
              </p:nvSpPr>
              <p:spPr>
                <a:xfrm>
                  <a:off x="2210982" y="4268687"/>
                  <a:ext cx="120717" cy="84639"/>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4" name="Group 33"/>
                <p:cNvGrpSpPr/>
                <p:nvPr/>
              </p:nvGrpSpPr>
              <p:grpSpPr>
                <a:xfrm>
                  <a:off x="985791" y="4114800"/>
                  <a:ext cx="2119173" cy="307777"/>
                  <a:chOff x="985791" y="4114800"/>
                  <a:chExt cx="2119173" cy="307777"/>
                </a:xfrm>
              </p:grpSpPr>
              <p:sp>
                <p:nvSpPr>
                  <p:cNvPr id="35" name="Rectangle 34"/>
                  <p:cNvSpPr/>
                  <p:nvPr/>
                </p:nvSpPr>
                <p:spPr>
                  <a:xfrm>
                    <a:off x="985791" y="4114800"/>
                    <a:ext cx="843501"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4,000,000</a:t>
                    </a:r>
                    <a:endParaRPr lang="en-US" sz="1400" cap="none" spc="0" dirty="0">
                      <a:ln w="12700">
                        <a:noFill/>
                        <a:prstDash val="solid"/>
                      </a:ln>
                      <a:solidFill>
                        <a:sysClr val="windowText" lastClr="000000"/>
                      </a:solidFill>
                      <a:cs typeface="B Homa" pitchFamily="2" charset="-78"/>
                    </a:endParaRPr>
                  </a:p>
                </p:txBody>
              </p:sp>
              <p:sp>
                <p:nvSpPr>
                  <p:cNvPr id="36" name="Rectangle 35"/>
                  <p:cNvSpPr/>
                  <p:nvPr/>
                </p:nvSpPr>
                <p:spPr>
                  <a:xfrm>
                    <a:off x="1835212" y="4114800"/>
                    <a:ext cx="457177"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50%</a:t>
                    </a:r>
                    <a:endParaRPr lang="en-US" sz="1400" cap="none" spc="0" dirty="0">
                      <a:ln w="12700">
                        <a:noFill/>
                        <a:prstDash val="solid"/>
                      </a:ln>
                      <a:solidFill>
                        <a:sysClr val="windowText" lastClr="000000"/>
                      </a:solidFill>
                      <a:cs typeface="B Homa" pitchFamily="2" charset="-78"/>
                    </a:endParaRPr>
                  </a:p>
                </p:txBody>
              </p:sp>
              <p:sp>
                <p:nvSpPr>
                  <p:cNvPr id="37" name="Rectangle 36"/>
                  <p:cNvSpPr/>
                  <p:nvPr/>
                </p:nvSpPr>
                <p:spPr>
                  <a:xfrm>
                    <a:off x="2299935" y="4114800"/>
                    <a:ext cx="805029"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2,000,000</a:t>
                    </a:r>
                    <a:endParaRPr lang="en-US" sz="1400" cap="none" spc="0" dirty="0">
                      <a:ln w="12700">
                        <a:noFill/>
                        <a:prstDash val="solid"/>
                      </a:ln>
                      <a:solidFill>
                        <a:sysClr val="windowText" lastClr="000000"/>
                      </a:solidFill>
                      <a:cs typeface="B Homa" pitchFamily="2" charset="-78"/>
                    </a:endParaRPr>
                  </a:p>
                </p:txBody>
              </p:sp>
              <p:sp>
                <p:nvSpPr>
                  <p:cNvPr id="38" name="Multiply 37"/>
                  <p:cNvSpPr/>
                  <p:nvPr/>
                </p:nvSpPr>
                <p:spPr>
                  <a:xfrm>
                    <a:off x="1752600" y="4156057"/>
                    <a:ext cx="123319" cy="263543"/>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0" name="Straight Connector 39"/>
              <p:cNvCxnSpPr/>
              <p:nvPr/>
            </p:nvCxnSpPr>
            <p:spPr>
              <a:xfrm flipV="1">
                <a:off x="2299935" y="4953000"/>
                <a:ext cx="824265" cy="29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319848" y="4955977"/>
                <a:ext cx="859531"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12,000,000</a:t>
                </a:r>
                <a:endParaRPr lang="en-US" sz="1400" cap="none" spc="0" dirty="0">
                  <a:ln w="12700">
                    <a:noFill/>
                    <a:prstDash val="solid"/>
                  </a:ln>
                  <a:solidFill>
                    <a:sysClr val="windowText" lastClr="000000"/>
                  </a:solidFill>
                  <a:cs typeface="B Homa" pitchFamily="2" charset="-78"/>
                </a:endParaRPr>
              </a:p>
            </p:txBody>
          </p:sp>
          <p:sp>
            <p:nvSpPr>
              <p:cNvPr id="42" name="Rectangle 41"/>
              <p:cNvSpPr/>
              <p:nvPr/>
            </p:nvSpPr>
            <p:spPr>
              <a:xfrm>
                <a:off x="992925" y="4967480"/>
                <a:ext cx="1465466"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مطالبات قابل وصول</a:t>
                </a:r>
                <a:endParaRPr lang="en-US" sz="1400" cap="none" spc="0" dirty="0">
                  <a:ln w="12700">
                    <a:noFill/>
                    <a:prstDash val="solid"/>
                  </a:ln>
                  <a:solidFill>
                    <a:sysClr val="windowText" lastClr="000000"/>
                  </a:solidFill>
                  <a:cs typeface="B Homa" pitchFamily="2" charset="-78"/>
                </a:endParaRPr>
              </a:p>
            </p:txBody>
          </p:sp>
          <p:sp>
            <p:nvSpPr>
              <p:cNvPr id="43" name="Rectangle 42"/>
              <p:cNvSpPr/>
              <p:nvPr/>
            </p:nvSpPr>
            <p:spPr>
              <a:xfrm>
                <a:off x="933374" y="5275257"/>
                <a:ext cx="888385"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15,000,000</a:t>
                </a:r>
                <a:endParaRPr lang="en-US" sz="1400" cap="none" spc="0" dirty="0">
                  <a:ln w="12700">
                    <a:noFill/>
                    <a:prstDash val="solid"/>
                  </a:ln>
                  <a:solidFill>
                    <a:sysClr val="windowText" lastClr="000000"/>
                  </a:solidFill>
                  <a:cs typeface="B Homa" pitchFamily="2" charset="-78"/>
                </a:endParaRPr>
              </a:p>
            </p:txBody>
          </p:sp>
          <p:sp>
            <p:nvSpPr>
              <p:cNvPr id="44" name="Minus 43"/>
              <p:cNvSpPr/>
              <p:nvPr/>
            </p:nvSpPr>
            <p:spPr>
              <a:xfrm>
                <a:off x="1814259" y="5429145"/>
                <a:ext cx="6166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828800" y="5275256"/>
                <a:ext cx="859531"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12,000,000</a:t>
                </a:r>
                <a:endParaRPr lang="en-US" sz="1400" cap="none" spc="0" dirty="0">
                  <a:ln w="12700">
                    <a:noFill/>
                    <a:prstDash val="solid"/>
                  </a:ln>
                  <a:solidFill>
                    <a:sysClr val="windowText" lastClr="000000"/>
                  </a:solidFill>
                  <a:cs typeface="B Homa" pitchFamily="2" charset="-78"/>
                </a:endParaRPr>
              </a:p>
            </p:txBody>
          </p:sp>
          <p:sp>
            <p:nvSpPr>
              <p:cNvPr id="46" name="Equal 45"/>
              <p:cNvSpPr/>
              <p:nvPr/>
            </p:nvSpPr>
            <p:spPr>
              <a:xfrm>
                <a:off x="2698683" y="5401761"/>
                <a:ext cx="120717" cy="84639"/>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ectangle 46"/>
              <p:cNvSpPr/>
              <p:nvPr/>
            </p:nvSpPr>
            <p:spPr>
              <a:xfrm>
                <a:off x="2743200" y="5257800"/>
                <a:ext cx="859531"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3,000,000</a:t>
                </a:r>
                <a:endParaRPr lang="en-US" sz="1400" cap="none" spc="0" dirty="0">
                  <a:ln w="12700">
                    <a:noFill/>
                    <a:prstDash val="solid"/>
                  </a:ln>
                  <a:solidFill>
                    <a:sysClr val="windowText" lastClr="000000"/>
                  </a:solidFill>
                  <a:cs typeface="B Homa" pitchFamily="2" charset="-78"/>
                </a:endParaRPr>
              </a:p>
            </p:txBody>
          </p:sp>
          <p:sp>
            <p:nvSpPr>
              <p:cNvPr id="48" name="Rectangle 47"/>
              <p:cNvSpPr/>
              <p:nvPr/>
            </p:nvSpPr>
            <p:spPr>
              <a:xfrm>
                <a:off x="1727035" y="5486400"/>
                <a:ext cx="1786066"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مطالبات مشکوک الوصول</a:t>
                </a:r>
                <a:endParaRPr lang="en-US" sz="1400" cap="none" spc="0" dirty="0">
                  <a:ln w="12700">
                    <a:noFill/>
                    <a:prstDash val="solid"/>
                  </a:ln>
                  <a:solidFill>
                    <a:sysClr val="windowText" lastClr="000000"/>
                  </a:solidFill>
                  <a:cs typeface="B Homa" pitchFamily="2" charset="-78"/>
                </a:endParaRPr>
              </a:p>
            </p:txBody>
          </p:sp>
        </p:grpSp>
      </p:grpSp>
      <p:sp>
        <p:nvSpPr>
          <p:cNvPr id="51" name="Rounded Rectangle 50"/>
          <p:cNvSpPr/>
          <p:nvPr/>
        </p:nvSpPr>
        <p:spPr>
          <a:xfrm>
            <a:off x="3962400" y="4114800"/>
            <a:ext cx="4889500" cy="11430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solidFill>
                  <a:schemeClr val="tx1"/>
                </a:solidFill>
                <a:cs typeface="B Homa" pitchFamily="2" charset="-78"/>
              </a:rPr>
              <a:t>7/8) هزینه مطالبات مشکوک الوصول 3,000,000</a:t>
            </a:r>
          </a:p>
          <a:p>
            <a:pPr algn="r" rtl="1"/>
            <a:r>
              <a:rPr lang="fa-IR" sz="1400" dirty="0">
                <a:solidFill>
                  <a:schemeClr val="tx1"/>
                </a:solidFill>
                <a:cs typeface="B Homa" pitchFamily="2" charset="-78"/>
              </a:rPr>
              <a:t>                                    ذخیره مطالبات مشکوک الوصول  3,000,000</a:t>
            </a:r>
          </a:p>
          <a:p>
            <a:pPr algn="r" rtl="1"/>
            <a:r>
              <a:rPr lang="fa-IR" sz="1400" dirty="0">
                <a:solidFill>
                  <a:schemeClr val="tx1"/>
                </a:solidFill>
                <a:cs typeface="B Homa" pitchFamily="2" charset="-78"/>
              </a:rPr>
              <a:t>ثبت ذخیره گیری مطالبات</a:t>
            </a:r>
          </a:p>
        </p:txBody>
      </p:sp>
      <p:sp>
        <p:nvSpPr>
          <p:cNvPr id="52" name="Rounded Rectangle 51"/>
          <p:cNvSpPr/>
          <p:nvPr/>
        </p:nvSpPr>
        <p:spPr>
          <a:xfrm>
            <a:off x="3962400" y="5334000"/>
            <a:ext cx="4925291" cy="1143000"/>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400" dirty="0">
                <a:solidFill>
                  <a:srgbClr val="FF0000"/>
                </a:solidFill>
                <a:cs typeface="B Homa" pitchFamily="2" charset="-78"/>
              </a:rPr>
              <a:t>نکته</a:t>
            </a:r>
            <a:r>
              <a:rPr lang="fa-IR" sz="1400" dirty="0">
                <a:solidFill>
                  <a:schemeClr val="tx1"/>
                </a:solidFill>
                <a:cs typeface="B Homa" pitchFamily="2" charset="-78"/>
              </a:rPr>
              <a:t>:</a:t>
            </a:r>
          </a:p>
          <a:p>
            <a:pPr algn="r" rtl="1"/>
            <a:r>
              <a:rPr lang="fa-IR" sz="1400" dirty="0">
                <a:solidFill>
                  <a:schemeClr val="tx1"/>
                </a:solidFill>
                <a:cs typeface="B Homa" pitchFamily="2" charset="-78"/>
              </a:rPr>
              <a:t>مطالبات مشکوک الوصول ثبت می شود، پس باید دقت شود امکان دارد درصد مطالبات مشکوک الوصول داده شود اگر این درصد داده شد دیگر نباید از کل مطالبات کسر کرد. زیرا بعد از ضرب درصد در مطالبات حاصل مطالبات مشکوک الوصول خواهد شد.</a:t>
            </a:r>
          </a:p>
        </p:txBody>
      </p:sp>
      <p:sp>
        <p:nvSpPr>
          <p:cNvPr id="53" name="Rectangle 52"/>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54" name="Rounded Rectangle 53"/>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112</a:t>
            </a:fld>
            <a:endParaRPr lang="en-US"/>
          </a:p>
        </p:txBody>
      </p:sp>
    </p:spTree>
    <p:extLst>
      <p:ext uri="{BB962C8B-B14F-4D97-AF65-F5344CB8AC3E}">
        <p14:creationId xmlns:p14="http://schemas.microsoft.com/office/powerpoint/2010/main" val="36790518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838200"/>
            <a:ext cx="8077200" cy="762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chemeClr val="tx1"/>
                </a:solidFill>
                <a:cs typeface="B Homa" pitchFamily="2" charset="-78"/>
              </a:rPr>
              <a:t>این روش یکی از بهترین و دقیق ترین روشهای محاسبه ذخیره مطالبات مشکوک الوصول می باشد. که بر اساس تاریخ سررسید مطالبات و درصد مطالباتمشکوک الوصول می توان مطالبات مشکوک الوصول را محاسبه و ثبت نمود.</a:t>
            </a:r>
          </a:p>
        </p:txBody>
      </p:sp>
      <p:sp>
        <p:nvSpPr>
          <p:cNvPr id="3" name="8-Point Star 2"/>
          <p:cNvSpPr/>
          <p:nvPr/>
        </p:nvSpPr>
        <p:spPr>
          <a:xfrm>
            <a:off x="6248401" y="30774"/>
            <a:ext cx="24384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روش تجزیه و تحلیل جدول سنی</a:t>
            </a:r>
            <a:endParaRPr lang="en-US" dirty="0">
              <a:cs typeface="B Homa" pitchFamily="2" charset="-78"/>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06" y="1600200"/>
            <a:ext cx="8734425"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3962400" y="4572000"/>
            <a:ext cx="4889500" cy="10287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solidFill>
                  <a:schemeClr val="tx1"/>
                </a:solidFill>
                <a:cs typeface="B Homa" pitchFamily="2" charset="-78"/>
              </a:rPr>
              <a:t>7/8) هزینه مطالبات مشکوک الوصول 4,230,000</a:t>
            </a:r>
          </a:p>
          <a:p>
            <a:pPr algn="r" rtl="1"/>
            <a:r>
              <a:rPr lang="fa-IR" sz="1400" dirty="0">
                <a:solidFill>
                  <a:schemeClr val="tx1"/>
                </a:solidFill>
                <a:cs typeface="B Homa" pitchFamily="2" charset="-78"/>
              </a:rPr>
              <a:t>                                    ذخیره مطالبات مشکوک الوصول 4,230,000</a:t>
            </a:r>
          </a:p>
          <a:p>
            <a:pPr algn="r" rtl="1"/>
            <a:r>
              <a:rPr lang="fa-IR" sz="1400" dirty="0">
                <a:solidFill>
                  <a:schemeClr val="tx1"/>
                </a:solidFill>
                <a:cs typeface="B Homa" pitchFamily="2" charset="-78"/>
              </a:rPr>
              <a:t>ثبت ذخیره گیری مطالبات</a:t>
            </a:r>
          </a:p>
        </p:txBody>
      </p:sp>
      <p:sp>
        <p:nvSpPr>
          <p:cNvPr id="9" name="Rounded Rectangle 8"/>
          <p:cNvSpPr/>
          <p:nvPr/>
        </p:nvSpPr>
        <p:spPr>
          <a:xfrm>
            <a:off x="184006" y="5638800"/>
            <a:ext cx="8667894" cy="7620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solidFill>
                  <a:schemeClr val="tx1"/>
                </a:solidFill>
                <a:cs typeface="B Homa" pitchFamily="2" charset="-78"/>
              </a:rPr>
              <a:t>نکته:</a:t>
            </a:r>
          </a:p>
          <a:p>
            <a:pPr algn="r" rtl="1"/>
            <a:r>
              <a:rPr lang="fa-IR" sz="1400" dirty="0">
                <a:solidFill>
                  <a:schemeClr val="tx1"/>
                </a:solidFill>
                <a:cs typeface="B Homa" pitchFamily="2" charset="-78"/>
              </a:rPr>
              <a:t>لازم به تهیه جدول نیست کافی است مطالبات را از لحاظ سررسید مشخص کرده و در درصد های داده شده کنید. به این نکته هم توجه کنید که تاریخ سررسید را نسبت به پایان دوره مقایسه کنید.</a:t>
            </a:r>
          </a:p>
        </p:txBody>
      </p:sp>
      <p:sp>
        <p:nvSpPr>
          <p:cNvPr id="7" name="Rectangle 6"/>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0" name="Rounded Rectangle 9"/>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113</a:t>
            </a:fld>
            <a:endParaRPr lang="en-US"/>
          </a:p>
        </p:txBody>
      </p:sp>
    </p:spTree>
    <p:extLst>
      <p:ext uri="{BB962C8B-B14F-4D97-AF65-F5344CB8AC3E}">
        <p14:creationId xmlns:p14="http://schemas.microsoft.com/office/powerpoint/2010/main" val="588783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838200"/>
            <a:ext cx="8077200" cy="762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chemeClr val="tx1"/>
                </a:solidFill>
                <a:cs typeface="B Homa" pitchFamily="2" charset="-78"/>
              </a:rPr>
              <a:t>در این روش ابتدا مانده حسابهای دریافتنی را در پایان دوره بدست آورده سپس در درصدی که نسبت به تجربیات گذشته بدست آمده ضرب می کنیم. حاصل مطالبات مشکوک الوصول می باشد که در دفاتر ثبت می کنیم.</a:t>
            </a:r>
          </a:p>
        </p:txBody>
      </p:sp>
      <p:sp>
        <p:nvSpPr>
          <p:cNvPr id="3" name="8-Point Star 2"/>
          <p:cNvSpPr/>
          <p:nvPr/>
        </p:nvSpPr>
        <p:spPr>
          <a:xfrm>
            <a:off x="5943600" y="30774"/>
            <a:ext cx="2743201"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روش درصدی از مانده حسابهای دریافتنی</a:t>
            </a:r>
            <a:endParaRPr lang="en-US" dirty="0">
              <a:cs typeface="B Homa" pitchFamily="2" charset="-78"/>
            </a:endParaRPr>
          </a:p>
        </p:txBody>
      </p:sp>
      <p:sp>
        <p:nvSpPr>
          <p:cNvPr id="4" name="Rounded Rectangle 3"/>
          <p:cNvSpPr/>
          <p:nvPr/>
        </p:nvSpPr>
        <p:spPr>
          <a:xfrm>
            <a:off x="838200" y="1758286"/>
            <a:ext cx="8077200" cy="1137313"/>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solidFill>
                  <a:schemeClr val="tx1"/>
                </a:solidFill>
                <a:cs typeface="B Homa" pitchFamily="2" charset="-78"/>
              </a:rPr>
              <a:t>مثال:</a:t>
            </a:r>
          </a:p>
          <a:p>
            <a:pPr algn="r" rtl="1"/>
            <a:r>
              <a:rPr lang="fa-IR" sz="1400" dirty="0">
                <a:solidFill>
                  <a:schemeClr val="tx1"/>
                </a:solidFill>
                <a:cs typeface="B Homa" pitchFamily="2" charset="-78"/>
              </a:rPr>
              <a:t>مانده حسابهای دریافتنی در ابتدای دوره 5,000,000 ريال می باشد، فروش نسیه طی دوره 4,000,000 ريال، وصول مطالبات در طی دوره 3,000,000 ريال می باشد.</a:t>
            </a:r>
          </a:p>
          <a:p>
            <a:pPr algn="r" rtl="1"/>
            <a:r>
              <a:rPr lang="fa-IR" sz="1400" dirty="0">
                <a:solidFill>
                  <a:schemeClr val="tx1"/>
                </a:solidFill>
                <a:cs typeface="B Homa" pitchFamily="2" charset="-78"/>
              </a:rPr>
              <a:t>مطلبو است: محاسبه مطالبات مشکوک الوصول بر اساس 10% مانده حسابهای دریافتنی و ثبت ذخیره گیری در دفاتر</a:t>
            </a:r>
          </a:p>
        </p:txBody>
      </p:sp>
      <p:grpSp>
        <p:nvGrpSpPr>
          <p:cNvPr id="24" name="Group 23"/>
          <p:cNvGrpSpPr/>
          <p:nvPr/>
        </p:nvGrpSpPr>
        <p:grpSpPr>
          <a:xfrm>
            <a:off x="301506" y="3063515"/>
            <a:ext cx="3143150" cy="2575285"/>
            <a:chOff x="301506" y="3429000"/>
            <a:chExt cx="3143150" cy="2575285"/>
          </a:xfrm>
        </p:grpSpPr>
        <p:grpSp>
          <p:nvGrpSpPr>
            <p:cNvPr id="6" name="Group 5"/>
            <p:cNvGrpSpPr/>
            <p:nvPr/>
          </p:nvGrpSpPr>
          <p:grpSpPr>
            <a:xfrm>
              <a:off x="420938" y="3429000"/>
              <a:ext cx="1704683" cy="1981200"/>
              <a:chOff x="762000" y="2612129"/>
              <a:chExt cx="1704683" cy="2290472"/>
            </a:xfrm>
          </p:grpSpPr>
          <p:grpSp>
            <p:nvGrpSpPr>
              <p:cNvPr id="7" name="Group 6"/>
              <p:cNvGrpSpPr/>
              <p:nvPr/>
            </p:nvGrpSpPr>
            <p:grpSpPr>
              <a:xfrm>
                <a:off x="762000" y="2612129"/>
                <a:ext cx="1625644" cy="2290472"/>
                <a:chOff x="533399" y="2118084"/>
                <a:chExt cx="2590802" cy="3995238"/>
              </a:xfrm>
            </p:grpSpPr>
            <p:grpSp>
              <p:nvGrpSpPr>
                <p:cNvPr id="9" name="Group 8"/>
                <p:cNvGrpSpPr/>
                <p:nvPr/>
              </p:nvGrpSpPr>
              <p:grpSpPr>
                <a:xfrm>
                  <a:off x="533399" y="2667000"/>
                  <a:ext cx="2590802" cy="3446322"/>
                  <a:chOff x="1752599" y="2667000"/>
                  <a:chExt cx="3429002" cy="4164305"/>
                </a:xfrm>
              </p:grpSpPr>
              <p:cxnSp>
                <p:nvCxnSpPr>
                  <p:cNvPr id="11" name="Straight Connector 10"/>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67100" y="2667000"/>
                    <a:ext cx="34" cy="4164305"/>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809238" y="2118084"/>
                  <a:ext cx="2039177" cy="620655"/>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حسابهای دریافتنی</a:t>
                  </a:r>
                  <a:endParaRPr lang="en-US" sz="1400" cap="none" spc="0" dirty="0">
                    <a:ln w="12700">
                      <a:noFill/>
                      <a:prstDash val="solid"/>
                    </a:ln>
                    <a:solidFill>
                      <a:sysClr val="windowText" lastClr="000000"/>
                    </a:solidFill>
                    <a:cs typeface="B Homa" pitchFamily="2" charset="-78"/>
                  </a:endParaRPr>
                </a:p>
              </p:txBody>
            </p:sp>
          </p:grpSp>
          <p:sp>
            <p:nvSpPr>
              <p:cNvPr id="8" name="Rectangle 7"/>
              <p:cNvSpPr/>
              <p:nvPr/>
            </p:nvSpPr>
            <p:spPr>
              <a:xfrm>
                <a:off x="1621579" y="2945525"/>
                <a:ext cx="845104"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5,000,000</a:t>
                </a:r>
                <a:endParaRPr lang="en-US" sz="1400" b="1" dirty="0">
                  <a:ln w="12700">
                    <a:noFill/>
                    <a:prstDash val="solid"/>
                  </a:ln>
                  <a:cs typeface="B Homa" pitchFamily="2" charset="-78"/>
                </a:endParaRPr>
              </a:p>
            </p:txBody>
          </p:sp>
        </p:grpSp>
        <p:sp>
          <p:nvSpPr>
            <p:cNvPr id="13" name="Rectangle 12"/>
            <p:cNvSpPr/>
            <p:nvPr/>
          </p:nvSpPr>
          <p:spPr>
            <a:xfrm>
              <a:off x="1293583" y="3962400"/>
              <a:ext cx="845104"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4,000,000</a:t>
              </a:r>
              <a:endParaRPr lang="en-US" sz="1400" b="1" dirty="0">
                <a:ln w="12700">
                  <a:noFill/>
                  <a:prstDash val="solid"/>
                </a:ln>
                <a:cs typeface="B Homa" pitchFamily="2" charset="-78"/>
              </a:endParaRPr>
            </a:p>
          </p:txBody>
        </p:sp>
        <p:sp>
          <p:nvSpPr>
            <p:cNvPr id="14" name="Rectangle 13"/>
            <p:cNvSpPr/>
            <p:nvPr/>
          </p:nvSpPr>
          <p:spPr>
            <a:xfrm>
              <a:off x="304800" y="4192545"/>
              <a:ext cx="845104"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3,000,000</a:t>
              </a:r>
              <a:endParaRPr lang="en-US" sz="1400" b="1" dirty="0">
                <a:ln w="12700">
                  <a:noFill/>
                  <a:prstDash val="solid"/>
                </a:ln>
                <a:cs typeface="B Homa" pitchFamily="2" charset="-78"/>
              </a:endParaRPr>
            </a:p>
          </p:txBody>
        </p:sp>
        <p:cxnSp>
          <p:nvCxnSpPr>
            <p:cNvPr id="16" name="Straight Connector 15"/>
            <p:cNvCxnSpPr/>
            <p:nvPr/>
          </p:nvCxnSpPr>
          <p:spPr>
            <a:xfrm>
              <a:off x="420938" y="4560634"/>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17400" y="4545822"/>
              <a:ext cx="845104"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9,000,000</a:t>
              </a:r>
              <a:endParaRPr lang="en-US" sz="1400" b="1" dirty="0">
                <a:ln w="12700">
                  <a:noFill/>
                  <a:prstDash val="solid"/>
                </a:ln>
                <a:cs typeface="B Homa" pitchFamily="2" charset="-78"/>
              </a:endParaRPr>
            </a:p>
          </p:txBody>
        </p:sp>
        <p:sp>
          <p:nvSpPr>
            <p:cNvPr id="18" name="Rectangle 17"/>
            <p:cNvSpPr/>
            <p:nvPr/>
          </p:nvSpPr>
          <p:spPr>
            <a:xfrm>
              <a:off x="457200" y="4560634"/>
              <a:ext cx="845104"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3,000,000</a:t>
              </a:r>
              <a:endParaRPr lang="en-US" sz="1400" b="1" dirty="0">
                <a:ln w="12700">
                  <a:noFill/>
                  <a:prstDash val="solid"/>
                </a:ln>
                <a:cs typeface="B Homa" pitchFamily="2" charset="-78"/>
              </a:endParaRPr>
            </a:p>
          </p:txBody>
        </p:sp>
        <p:sp>
          <p:nvSpPr>
            <p:cNvPr id="19" name="Rectangle 18"/>
            <p:cNvSpPr/>
            <p:nvPr/>
          </p:nvSpPr>
          <p:spPr>
            <a:xfrm>
              <a:off x="1259561" y="4855522"/>
              <a:ext cx="845104"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6,000,000</a:t>
              </a:r>
              <a:endParaRPr lang="en-US" sz="1400" b="1" dirty="0">
                <a:ln w="12700">
                  <a:noFill/>
                  <a:prstDash val="solid"/>
                </a:ln>
                <a:cs typeface="B Homa" pitchFamily="2" charset="-78"/>
              </a:endParaRPr>
            </a:p>
          </p:txBody>
        </p:sp>
        <p:cxnSp>
          <p:nvCxnSpPr>
            <p:cNvPr id="20" name="Straight Connector 19"/>
            <p:cNvCxnSpPr/>
            <p:nvPr/>
          </p:nvCxnSpPr>
          <p:spPr>
            <a:xfrm>
              <a:off x="404578" y="4872967"/>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01506" y="5634953"/>
              <a:ext cx="2650084" cy="369332"/>
            </a:xfrm>
            <a:prstGeom prst="rect">
              <a:avLst/>
            </a:prstGeom>
            <a:noFill/>
          </p:spPr>
          <p:txBody>
            <a:bodyPr wrap="none" lIns="91440" tIns="45720" rIns="91440" bIns="45720">
              <a:spAutoFit/>
            </a:bodyPr>
            <a:lstStyle/>
            <a:p>
              <a:pPr algn="ctr"/>
              <a:r>
                <a:rPr lang="fa-IR" dirty="0">
                  <a:ln w="12700">
                    <a:noFill/>
                    <a:prstDash val="solid"/>
                  </a:ln>
                  <a:cs typeface="B Homa" pitchFamily="2" charset="-78"/>
                </a:rPr>
                <a:t>600,000   =  10%  × 6,000,000</a:t>
              </a:r>
              <a:endParaRPr lang="en-US" dirty="0">
                <a:ln w="12700">
                  <a:noFill/>
                  <a:prstDash val="solid"/>
                </a:ln>
                <a:cs typeface="B Homa" pitchFamily="2" charset="-78"/>
              </a:endParaRPr>
            </a:p>
          </p:txBody>
        </p:sp>
        <p:sp>
          <p:nvSpPr>
            <p:cNvPr id="22" name="Rectangle 21"/>
            <p:cNvSpPr/>
            <p:nvPr/>
          </p:nvSpPr>
          <p:spPr>
            <a:xfrm>
              <a:off x="1618515" y="5366547"/>
              <a:ext cx="1826141"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مطالایات مشکوک الوصول</a:t>
              </a:r>
              <a:endParaRPr lang="en-US" sz="1400" cap="none" spc="0" dirty="0">
                <a:ln w="12700">
                  <a:noFill/>
                  <a:prstDash val="solid"/>
                </a:ln>
                <a:solidFill>
                  <a:sysClr val="windowText" lastClr="000000"/>
                </a:solidFill>
                <a:cs typeface="B Homa" pitchFamily="2" charset="-78"/>
              </a:endParaRPr>
            </a:p>
          </p:txBody>
        </p:sp>
      </p:grpSp>
      <p:sp>
        <p:nvSpPr>
          <p:cNvPr id="23" name="Rounded Rectangle 22"/>
          <p:cNvSpPr/>
          <p:nvPr/>
        </p:nvSpPr>
        <p:spPr>
          <a:xfrm>
            <a:off x="3962400" y="3068538"/>
            <a:ext cx="4889500" cy="10287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solidFill>
                  <a:schemeClr val="tx1"/>
                </a:solidFill>
                <a:cs typeface="B Homa" pitchFamily="2" charset="-78"/>
              </a:rPr>
              <a:t>7/8) هزینه مطالبات مشکوک الوصول 600,000</a:t>
            </a:r>
          </a:p>
          <a:p>
            <a:pPr algn="r" rtl="1"/>
            <a:r>
              <a:rPr lang="fa-IR" sz="1400" dirty="0">
                <a:solidFill>
                  <a:schemeClr val="tx1"/>
                </a:solidFill>
                <a:cs typeface="B Homa" pitchFamily="2" charset="-78"/>
              </a:rPr>
              <a:t>                                    ذخیره مطالبات مشکوک الوصول 600,000</a:t>
            </a:r>
          </a:p>
          <a:p>
            <a:pPr algn="r" rtl="1"/>
            <a:r>
              <a:rPr lang="fa-IR" sz="1400" dirty="0">
                <a:solidFill>
                  <a:schemeClr val="tx1"/>
                </a:solidFill>
                <a:cs typeface="B Homa" pitchFamily="2" charset="-78"/>
              </a:rPr>
              <a:t>ثبت ذخیره گیری مطالبات</a:t>
            </a:r>
          </a:p>
        </p:txBody>
      </p:sp>
      <p:sp>
        <p:nvSpPr>
          <p:cNvPr id="25" name="Rectangle 24"/>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26" name="Rounded Rectangle 2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114</a:t>
            </a:fld>
            <a:endParaRPr lang="en-US"/>
          </a:p>
        </p:txBody>
      </p:sp>
    </p:spTree>
    <p:extLst>
      <p:ext uri="{BB962C8B-B14F-4D97-AF65-F5344CB8AC3E}">
        <p14:creationId xmlns:p14="http://schemas.microsoft.com/office/powerpoint/2010/main" val="16964911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838200"/>
            <a:ext cx="8077200" cy="7620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solidFill>
                  <a:schemeClr val="tx1"/>
                </a:solidFill>
                <a:cs typeface="B Homa" pitchFamily="2" charset="-78"/>
              </a:rPr>
              <a:t>در این روش ابتدا فروش نسیه را از کل فروش محاسبه کرده و سپس فروش نسیه را خالص نبوده (تخفیفات نقدی و برگشت از فروش و تخفیفات را کسر می کنیم.) سپس در درصد داده شده ضرب می کنیم.</a:t>
            </a:r>
          </a:p>
        </p:txBody>
      </p:sp>
      <p:sp>
        <p:nvSpPr>
          <p:cNvPr id="3" name="8-Point Star 2"/>
          <p:cNvSpPr/>
          <p:nvPr/>
        </p:nvSpPr>
        <p:spPr>
          <a:xfrm>
            <a:off x="5943600" y="30774"/>
            <a:ext cx="2743201"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روش درصدی از فروش نسیه خالص</a:t>
            </a:r>
            <a:endParaRPr lang="en-US" dirty="0">
              <a:cs typeface="B Homa" pitchFamily="2" charset="-78"/>
            </a:endParaRPr>
          </a:p>
        </p:txBody>
      </p:sp>
      <p:sp>
        <p:nvSpPr>
          <p:cNvPr id="4" name="Rounded Rectangle 3"/>
          <p:cNvSpPr/>
          <p:nvPr/>
        </p:nvSpPr>
        <p:spPr>
          <a:xfrm>
            <a:off x="838200" y="1676400"/>
            <a:ext cx="8077200" cy="11430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400" dirty="0">
                <a:solidFill>
                  <a:schemeClr val="tx1"/>
                </a:solidFill>
                <a:cs typeface="B Homa" pitchFamily="2" charset="-78"/>
              </a:rPr>
              <a:t>مثال:</a:t>
            </a:r>
          </a:p>
          <a:p>
            <a:pPr algn="r" rtl="1"/>
            <a:r>
              <a:rPr lang="fa-IR" sz="1400" dirty="0">
                <a:solidFill>
                  <a:schemeClr val="tx1"/>
                </a:solidFill>
                <a:cs typeface="B Homa" pitchFamily="2" charset="-78"/>
              </a:rPr>
              <a:t>کل فروش مؤسسه 40,000,000 ریال می باشد، 40% فروش نقد می باشد. برگشت از فروش و تخفیفات فروش نسیه 2,000,000 و تخفیفات نقدی فروش نسیه 3,000,000 ريال می باشد.</a:t>
            </a:r>
          </a:p>
          <a:p>
            <a:pPr algn="r" rtl="1"/>
            <a:r>
              <a:rPr lang="fa-IR" sz="1400" dirty="0">
                <a:solidFill>
                  <a:schemeClr val="tx1"/>
                </a:solidFill>
                <a:cs typeface="B Homa" pitchFamily="2" charset="-78"/>
              </a:rPr>
              <a:t>مطلوب است: محاسبه و ثبت مطالبات مشکوک الوصول بر اساس 10% فروش نسیه خالص</a:t>
            </a:r>
          </a:p>
        </p:txBody>
      </p:sp>
      <p:sp>
        <p:nvSpPr>
          <p:cNvPr id="5" name="Rectangle 4"/>
          <p:cNvSpPr/>
          <p:nvPr/>
        </p:nvSpPr>
        <p:spPr>
          <a:xfrm>
            <a:off x="304800" y="3200400"/>
            <a:ext cx="3073277" cy="369332"/>
          </a:xfrm>
          <a:prstGeom prst="rect">
            <a:avLst/>
          </a:prstGeom>
          <a:noFill/>
        </p:spPr>
        <p:txBody>
          <a:bodyPr wrap="none" lIns="91440" tIns="45720" rIns="91440" bIns="45720">
            <a:spAutoFit/>
          </a:bodyPr>
          <a:lstStyle/>
          <a:p>
            <a:pPr algn="ctr"/>
            <a:r>
              <a:rPr lang="fa-IR" dirty="0">
                <a:ln w="12700">
                  <a:noFill/>
                  <a:prstDash val="solid"/>
                </a:ln>
                <a:cs typeface="B Homa" pitchFamily="2" charset="-78"/>
              </a:rPr>
              <a:t>16,000,000   =  40%  × 40,000,000</a:t>
            </a:r>
            <a:endParaRPr lang="en-US" dirty="0">
              <a:ln w="12700">
                <a:noFill/>
                <a:prstDash val="solid"/>
              </a:ln>
              <a:cs typeface="B Homa" pitchFamily="2" charset="-78"/>
            </a:endParaRPr>
          </a:p>
        </p:txBody>
      </p:sp>
      <p:sp>
        <p:nvSpPr>
          <p:cNvPr id="6" name="Rectangle 5"/>
          <p:cNvSpPr/>
          <p:nvPr/>
        </p:nvSpPr>
        <p:spPr>
          <a:xfrm>
            <a:off x="178019" y="3581400"/>
            <a:ext cx="3611887" cy="369332"/>
          </a:xfrm>
          <a:prstGeom prst="rect">
            <a:avLst/>
          </a:prstGeom>
          <a:noFill/>
        </p:spPr>
        <p:txBody>
          <a:bodyPr wrap="none" lIns="91440" tIns="45720" rIns="91440" bIns="45720">
            <a:spAutoFit/>
          </a:bodyPr>
          <a:lstStyle/>
          <a:p>
            <a:pPr algn="ctr"/>
            <a:r>
              <a:rPr lang="fa-IR" dirty="0">
                <a:ln w="12700">
                  <a:noFill/>
                  <a:prstDash val="solid"/>
                </a:ln>
                <a:cs typeface="B Homa" pitchFamily="2" charset="-78"/>
              </a:rPr>
              <a:t>24,000,000   =  16,000,000 - 40,000,000</a:t>
            </a:r>
            <a:endParaRPr lang="en-US" dirty="0">
              <a:ln w="12700">
                <a:noFill/>
                <a:prstDash val="solid"/>
              </a:ln>
              <a:cs typeface="B Homa" pitchFamily="2" charset="-78"/>
            </a:endParaRPr>
          </a:p>
        </p:txBody>
      </p:sp>
      <p:sp>
        <p:nvSpPr>
          <p:cNvPr id="7" name="Rectangle 6"/>
          <p:cNvSpPr/>
          <p:nvPr/>
        </p:nvSpPr>
        <p:spPr>
          <a:xfrm>
            <a:off x="170006" y="3950732"/>
            <a:ext cx="4540025" cy="369332"/>
          </a:xfrm>
          <a:prstGeom prst="rect">
            <a:avLst/>
          </a:prstGeom>
          <a:noFill/>
        </p:spPr>
        <p:txBody>
          <a:bodyPr wrap="none" lIns="91440" tIns="45720" rIns="91440" bIns="45720">
            <a:spAutoFit/>
          </a:bodyPr>
          <a:lstStyle/>
          <a:p>
            <a:pPr algn="ctr"/>
            <a:r>
              <a:rPr lang="fa-IR" dirty="0">
                <a:ln w="12700">
                  <a:noFill/>
                  <a:prstDash val="solid"/>
                </a:ln>
                <a:cs typeface="B Homa" pitchFamily="2" charset="-78"/>
              </a:rPr>
              <a:t>19,000,000 =  (2,000,000 + 3,000,000) - 24,000,000</a:t>
            </a:r>
            <a:endParaRPr lang="en-US" dirty="0">
              <a:ln w="12700">
                <a:noFill/>
                <a:prstDash val="solid"/>
              </a:ln>
              <a:cs typeface="B Homa" pitchFamily="2" charset="-78"/>
            </a:endParaRPr>
          </a:p>
        </p:txBody>
      </p:sp>
      <p:sp>
        <p:nvSpPr>
          <p:cNvPr id="8" name="Rectangle 7"/>
          <p:cNvSpPr/>
          <p:nvPr/>
        </p:nvSpPr>
        <p:spPr>
          <a:xfrm>
            <a:off x="228600" y="4320064"/>
            <a:ext cx="2808782" cy="369332"/>
          </a:xfrm>
          <a:prstGeom prst="rect">
            <a:avLst/>
          </a:prstGeom>
          <a:noFill/>
        </p:spPr>
        <p:txBody>
          <a:bodyPr wrap="none" lIns="91440" tIns="45720" rIns="91440" bIns="45720">
            <a:spAutoFit/>
          </a:bodyPr>
          <a:lstStyle/>
          <a:p>
            <a:pPr algn="ctr"/>
            <a:r>
              <a:rPr lang="fa-IR" dirty="0">
                <a:ln w="12700">
                  <a:noFill/>
                  <a:prstDash val="solid"/>
                </a:ln>
                <a:cs typeface="B Homa" pitchFamily="2" charset="-78"/>
              </a:rPr>
              <a:t>1,900,000   =  10%  × 19,000,000</a:t>
            </a:r>
            <a:endParaRPr lang="en-US" dirty="0">
              <a:ln w="12700">
                <a:noFill/>
                <a:prstDash val="solid"/>
              </a:ln>
              <a:cs typeface="B Homa" pitchFamily="2" charset="-78"/>
            </a:endParaRPr>
          </a:p>
        </p:txBody>
      </p:sp>
      <p:sp>
        <p:nvSpPr>
          <p:cNvPr id="9" name="Rectangle 8"/>
          <p:cNvSpPr/>
          <p:nvPr/>
        </p:nvSpPr>
        <p:spPr>
          <a:xfrm>
            <a:off x="3050659" y="4381619"/>
            <a:ext cx="1826141"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مطالایات مشکوک الوصول</a:t>
            </a:r>
            <a:endParaRPr lang="en-US" sz="1400" cap="none" spc="0" dirty="0">
              <a:ln w="12700">
                <a:noFill/>
                <a:prstDash val="solid"/>
              </a:ln>
              <a:solidFill>
                <a:sysClr val="windowText" lastClr="000000"/>
              </a:solidFill>
              <a:cs typeface="B Homa" pitchFamily="2" charset="-78"/>
            </a:endParaRPr>
          </a:p>
        </p:txBody>
      </p:sp>
      <p:sp>
        <p:nvSpPr>
          <p:cNvPr id="10" name="Rectangle 9"/>
          <p:cNvSpPr/>
          <p:nvPr/>
        </p:nvSpPr>
        <p:spPr>
          <a:xfrm>
            <a:off x="4686147" y="3957261"/>
            <a:ext cx="1327608"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فروش نسیه خالص</a:t>
            </a:r>
            <a:endParaRPr lang="en-US" sz="1400" cap="none" spc="0" dirty="0">
              <a:ln w="12700">
                <a:noFill/>
                <a:prstDash val="solid"/>
              </a:ln>
              <a:solidFill>
                <a:sysClr val="windowText" lastClr="000000"/>
              </a:solidFill>
              <a:cs typeface="B Homa" pitchFamily="2" charset="-78"/>
            </a:endParaRPr>
          </a:p>
        </p:txBody>
      </p:sp>
      <p:sp>
        <p:nvSpPr>
          <p:cNvPr id="11" name="Rectangle 10"/>
          <p:cNvSpPr/>
          <p:nvPr/>
        </p:nvSpPr>
        <p:spPr>
          <a:xfrm>
            <a:off x="3733800" y="3654623"/>
            <a:ext cx="928459"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فروش نسیه</a:t>
            </a:r>
            <a:endParaRPr lang="en-US" sz="1400" cap="none" spc="0" dirty="0">
              <a:ln w="12700">
                <a:noFill/>
                <a:prstDash val="solid"/>
              </a:ln>
              <a:solidFill>
                <a:sysClr val="windowText" lastClr="000000"/>
              </a:solidFill>
              <a:cs typeface="B Homa" pitchFamily="2" charset="-78"/>
            </a:endParaRPr>
          </a:p>
        </p:txBody>
      </p:sp>
      <p:sp>
        <p:nvSpPr>
          <p:cNvPr id="12" name="Rectangle 11"/>
          <p:cNvSpPr/>
          <p:nvPr/>
        </p:nvSpPr>
        <p:spPr>
          <a:xfrm>
            <a:off x="3382582" y="3249093"/>
            <a:ext cx="814647"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فروش نقد</a:t>
            </a:r>
            <a:endParaRPr lang="en-US" sz="1400" cap="none" spc="0" dirty="0">
              <a:ln w="12700">
                <a:noFill/>
                <a:prstDash val="solid"/>
              </a:ln>
              <a:solidFill>
                <a:sysClr val="windowText" lastClr="000000"/>
              </a:solidFill>
              <a:cs typeface="B Homa" pitchFamily="2" charset="-78"/>
            </a:endParaRPr>
          </a:p>
        </p:txBody>
      </p:sp>
      <p:sp>
        <p:nvSpPr>
          <p:cNvPr id="13" name="Rounded Rectangle 12"/>
          <p:cNvSpPr/>
          <p:nvPr/>
        </p:nvSpPr>
        <p:spPr>
          <a:xfrm>
            <a:off x="5486400" y="2921667"/>
            <a:ext cx="3239069" cy="888333"/>
          </a:xfrm>
          <a:prstGeom prst="roundRect">
            <a:avLst>
              <a:gd name="adj" fmla="val 16998"/>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dirty="0">
                <a:solidFill>
                  <a:schemeClr val="tx1"/>
                </a:solidFill>
                <a:cs typeface="B Homa" pitchFamily="2" charset="-78"/>
              </a:rPr>
              <a:t>7/8) هزینه م.م 600,000</a:t>
            </a:r>
          </a:p>
          <a:p>
            <a:pPr algn="r" rtl="1"/>
            <a:r>
              <a:rPr lang="fa-IR" sz="1400" dirty="0">
                <a:solidFill>
                  <a:schemeClr val="tx1"/>
                </a:solidFill>
                <a:cs typeface="B Homa" pitchFamily="2" charset="-78"/>
              </a:rPr>
              <a:t>                                    ذخیره م.م 600,000</a:t>
            </a:r>
          </a:p>
          <a:p>
            <a:pPr algn="r" rtl="1"/>
            <a:r>
              <a:rPr lang="fa-IR" sz="1400" dirty="0">
                <a:solidFill>
                  <a:schemeClr val="tx1"/>
                </a:solidFill>
                <a:cs typeface="B Homa" pitchFamily="2" charset="-78"/>
              </a:rPr>
              <a:t>ثبت ذخیره گیری مطالبات</a:t>
            </a:r>
          </a:p>
        </p:txBody>
      </p:sp>
      <p:sp>
        <p:nvSpPr>
          <p:cNvPr id="14" name="Rounded Rectangle 13"/>
          <p:cNvSpPr/>
          <p:nvPr/>
        </p:nvSpPr>
        <p:spPr>
          <a:xfrm>
            <a:off x="810904" y="4824484"/>
            <a:ext cx="8077200" cy="9144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solidFill>
                  <a:schemeClr val="tx1"/>
                </a:solidFill>
                <a:cs typeface="B Homa" pitchFamily="2" charset="-78"/>
              </a:rPr>
              <a:t>نکته:</a:t>
            </a:r>
          </a:p>
          <a:p>
            <a:pPr algn="r" rtl="1"/>
            <a:r>
              <a:rPr lang="fa-IR" sz="1400" dirty="0">
                <a:solidFill>
                  <a:schemeClr val="tx1"/>
                </a:solidFill>
                <a:cs typeface="B Homa" pitchFamily="2" charset="-78"/>
              </a:rPr>
              <a:t>توجه کنید ممکن است در سوالات فروش نقد و نسیه را تفکیک نکند و فقط فروش را به شما بدهد، در این شرایط مبلغ داده شده به عنوان فروش همان فروش نسیه می باشد.</a:t>
            </a:r>
          </a:p>
        </p:txBody>
      </p:sp>
      <p:sp>
        <p:nvSpPr>
          <p:cNvPr id="15" name="Rectangle 14"/>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6" name="Rounded Rectangle 1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17" name="Slide Number Placeholder 16"/>
          <p:cNvSpPr>
            <a:spLocks noGrp="1"/>
          </p:cNvSpPr>
          <p:nvPr>
            <p:ph type="sldNum" sz="quarter" idx="12"/>
          </p:nvPr>
        </p:nvSpPr>
        <p:spPr/>
        <p:txBody>
          <a:bodyPr/>
          <a:lstStyle/>
          <a:p>
            <a:fld id="{B6F15528-21DE-4FAA-801E-634DDDAF4B2B}" type="slidenum">
              <a:rPr lang="en-US" smtClean="0"/>
              <a:pPr/>
              <a:t>115</a:t>
            </a:fld>
            <a:endParaRPr lang="en-US"/>
          </a:p>
        </p:txBody>
      </p:sp>
    </p:spTree>
    <p:extLst>
      <p:ext uri="{BB962C8B-B14F-4D97-AF65-F5344CB8AC3E}">
        <p14:creationId xmlns:p14="http://schemas.microsoft.com/office/powerpoint/2010/main" val="2154364041"/>
      </p:ext>
    </p:extLst>
  </p:cSld>
  <p:clrMapOvr>
    <a:masterClrMapping/>
  </p:clrMapOvr>
  <p:transition spd="slow">
    <p:push dir="u"/>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838200"/>
            <a:ext cx="8077200" cy="23622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ar-AE" sz="1400" dirty="0">
                <a:cs typeface="B Homa" pitchFamily="2" charset="-78"/>
              </a:rPr>
              <a:t>مفروضات حسابداری</a:t>
            </a:r>
            <a:r>
              <a:rPr lang="fa-IR" sz="1400" dirty="0">
                <a:cs typeface="B Homa" pitchFamily="2" charset="-78"/>
              </a:rPr>
              <a:t> </a:t>
            </a:r>
            <a:r>
              <a:rPr lang="ar-AE" sz="1400" dirty="0">
                <a:cs typeface="B Homa" pitchFamily="2" charset="-78"/>
              </a:rPr>
              <a:t>به فرض‎های اولیه‎ای گفته می‎شود که بنیان اصول حسابداری، استانداردهای حسابداری و روش‎های حسابداری را شکل می‎دهند.</a:t>
            </a:r>
            <a:r>
              <a:rPr lang="ar-AE" sz="1400" dirty="0"/>
              <a:t> </a:t>
            </a:r>
            <a:r>
              <a:rPr lang="ar-AE" sz="1400" dirty="0">
                <a:cs typeface="B Homa" pitchFamily="2" charset="-78"/>
              </a:rPr>
              <a:t>این مفروضات عبارتند از:</a:t>
            </a:r>
            <a:endParaRPr lang="fa-IR" sz="1400" dirty="0">
              <a:cs typeface="B Homa" pitchFamily="2" charset="-78"/>
            </a:endParaRPr>
          </a:p>
          <a:p>
            <a:pPr algn="r" rtl="1"/>
            <a:endParaRPr lang="ar-AE" sz="1400" dirty="0">
              <a:cs typeface="B Homa" pitchFamily="2" charset="-78"/>
            </a:endParaRPr>
          </a:p>
          <a:p>
            <a:pPr algn="r" rtl="1"/>
            <a:r>
              <a:rPr lang="ar-AE" sz="1400" dirty="0">
                <a:cs typeface="B Homa" pitchFamily="2" charset="-78"/>
              </a:rPr>
              <a:t>فرض تفکیک شخصیت</a:t>
            </a:r>
            <a:endParaRPr lang="fa-IR" sz="1400" dirty="0">
              <a:cs typeface="B Homa" pitchFamily="2" charset="-78"/>
            </a:endParaRPr>
          </a:p>
          <a:p>
            <a:pPr algn="r" rtl="1"/>
            <a:r>
              <a:rPr lang="ar-AE" sz="1400" dirty="0">
                <a:cs typeface="B Homa" pitchFamily="2" charset="-78"/>
              </a:rPr>
              <a:t>فرض واحد اندازه‎گیری</a:t>
            </a:r>
          </a:p>
          <a:p>
            <a:pPr algn="r" rtl="1"/>
            <a:r>
              <a:rPr lang="ar-AE" sz="1400" dirty="0">
                <a:cs typeface="B Homa" pitchFamily="2" charset="-78"/>
              </a:rPr>
              <a:t>فرض تعهدی</a:t>
            </a:r>
          </a:p>
          <a:p>
            <a:pPr algn="r" rtl="1"/>
            <a:r>
              <a:rPr lang="ar-AE" sz="1400" dirty="0">
                <a:cs typeface="B Homa" pitchFamily="2" charset="-78"/>
              </a:rPr>
              <a:t>فرض تداوم فعالیت</a:t>
            </a:r>
          </a:p>
          <a:p>
            <a:pPr algn="r" rtl="1"/>
            <a:r>
              <a:rPr lang="ar-AE" sz="1400" dirty="0">
                <a:cs typeface="B Homa" pitchFamily="2" charset="-78"/>
              </a:rPr>
              <a:t>فرض دوره </a:t>
            </a:r>
            <a:r>
              <a:rPr lang="fa-IR" sz="1400" dirty="0">
                <a:cs typeface="B Homa" pitchFamily="2" charset="-78"/>
              </a:rPr>
              <a:t>مالی</a:t>
            </a:r>
            <a:endParaRPr lang="ar-AE" sz="1400" dirty="0">
              <a:cs typeface="B Homa" pitchFamily="2" charset="-78"/>
            </a:endParaRPr>
          </a:p>
        </p:txBody>
      </p:sp>
      <p:sp>
        <p:nvSpPr>
          <p:cNvPr id="3" name="8-Point Star 2"/>
          <p:cNvSpPr/>
          <p:nvPr/>
        </p:nvSpPr>
        <p:spPr>
          <a:xfrm>
            <a:off x="6248401" y="30774"/>
            <a:ext cx="24384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مفروضات حسابداری</a:t>
            </a:r>
            <a:endParaRPr lang="en-US" dirty="0">
              <a:cs typeface="B Homa" pitchFamily="2" charset="-78"/>
            </a:endParaRPr>
          </a:p>
        </p:txBody>
      </p:sp>
      <p:sp>
        <p:nvSpPr>
          <p:cNvPr id="5" name="Rounded Rectangle 4"/>
          <p:cNvSpPr/>
          <p:nvPr/>
        </p:nvSpPr>
        <p:spPr>
          <a:xfrm>
            <a:off x="838200" y="3429000"/>
            <a:ext cx="8077200" cy="25146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ar-AE" sz="1400" dirty="0">
                <a:solidFill>
                  <a:srgbClr val="FF0000"/>
                </a:solidFill>
                <a:cs typeface="B Homa" pitchFamily="2" charset="-78"/>
              </a:rPr>
              <a:t>فرض تفکیک شخصیت</a:t>
            </a:r>
            <a:r>
              <a:rPr lang="fa-IR" sz="1400" dirty="0">
                <a:cs typeface="B Homa" pitchFamily="2" charset="-78"/>
              </a:rPr>
              <a:t>:</a:t>
            </a:r>
          </a:p>
          <a:p>
            <a:pPr algn="r" rtl="1"/>
            <a:r>
              <a:rPr lang="ar-AE" sz="1400" dirty="0">
                <a:cs typeface="B Homa" pitchFamily="2" charset="-78"/>
              </a:rPr>
              <a:t>فرض تفکیک شخصیت یکی از اساسی‌ترین مفروضات حسابداری می‌باشد. زیرا این فرض به هر واحد اقتصادی (اعم از اینکه دارای شخصیت حقوقی یافاقد آن باشد) به عنوان یک واحد مستقل از مالک یا مالکان آن و نیز جدا از موسسات دیگر نگاه میکند. با این فرض هر مؤسسه یک شخصیت حقوقی مستقل فرض شده که می‌تواند دارایی تحصیل نموده، بدهی و هزینه تعهد و درآمد نیز تحصیل نماید. بر مبنای این فرض، مطالبات و دیون شخصی صاحبان واحد تجاری به اشخاص ثالث، جزء منابع تعهدات واحد تجاری محسوب نمی‌گردد اگر چه در شرکت‌های تضامنی و مؤسسات انفرادی با اینکه شخصیت شرکت یا مؤسسه، مستقل از شخصیت مالک یا مالکان آن می‌باشد اما از نظر قانونی این تفکیک وجود ندارد و بستانکاران این گونه مؤسسات می‌توانند طلب خود را از داراییهای مؤسسه یا اموال شخصی صاحبان سرمایه وصول نمایند</a:t>
            </a:r>
            <a:endParaRPr lang="fa-IR" sz="1400" dirty="0">
              <a:cs typeface="B Homa" pitchFamily="2" charset="-78"/>
            </a:endParaRPr>
          </a:p>
        </p:txBody>
      </p:sp>
      <p:sp>
        <p:nvSpPr>
          <p:cNvPr id="6" name="Rectangle 5"/>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7" name="Rounded Rectangle 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116</a:t>
            </a:fld>
            <a:endParaRPr lang="en-US"/>
          </a:p>
        </p:txBody>
      </p:sp>
    </p:spTree>
    <p:extLst>
      <p:ext uri="{BB962C8B-B14F-4D97-AF65-F5344CB8AC3E}">
        <p14:creationId xmlns:p14="http://schemas.microsoft.com/office/powerpoint/2010/main" val="12182600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528464"/>
            <a:ext cx="8077200" cy="1676400"/>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AE" sz="1400" dirty="0">
                <a:solidFill>
                  <a:srgbClr val="FF0000"/>
                </a:solidFill>
                <a:cs typeface="B Homa" pitchFamily="2" charset="-78"/>
              </a:rPr>
              <a:t>فرض واحد اندازه‎گیری</a:t>
            </a:r>
            <a:r>
              <a:rPr lang="fa-IR" sz="1400" dirty="0">
                <a:cs typeface="B Homa" pitchFamily="2" charset="-78"/>
              </a:rPr>
              <a:t>:</a:t>
            </a:r>
          </a:p>
          <a:p>
            <a:pPr algn="r" rtl="1"/>
            <a:r>
              <a:rPr lang="ar-AE" sz="1400" dirty="0">
                <a:cs typeface="B Homa" pitchFamily="2" charset="-78"/>
              </a:rPr>
              <a:t>برای اندازه گیری هر ویژگی یا کیفیت، در نگاه اول به یک مقیاس اندازه گیری نیاز می‌باشد. مثلا واحد اندازه گیری طول متر، وزن کیلو گرم، انسان نفر، زلزله ریشتر و... می‌باشد. در حسابداری نیز « پول» به عنوان واحد اندازه گیری مبادلات فرض شده است. کلیه مبادلاتی که توسط حسابداران در دفاتر یا صورت‌های مالی منعکس می‌گردد، معرف حجم و یا مقدار نمی‌باشد بلکه تنها بهای آنها را نشان می‌دهند.</a:t>
            </a:r>
            <a:endParaRPr lang="fa-IR" sz="1400" dirty="0">
              <a:cs typeface="B Homa" pitchFamily="2" charset="-78"/>
            </a:endParaRPr>
          </a:p>
        </p:txBody>
      </p:sp>
      <p:sp>
        <p:nvSpPr>
          <p:cNvPr id="3" name="Rounded Rectangle 2"/>
          <p:cNvSpPr/>
          <p:nvPr/>
        </p:nvSpPr>
        <p:spPr>
          <a:xfrm>
            <a:off x="838200" y="2294384"/>
            <a:ext cx="8077200" cy="990600"/>
          </a:xfrm>
          <a:prstGeom prst="roundRect">
            <a:avLst>
              <a:gd name="adj" fmla="val 16998"/>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ar-AE" sz="1400" dirty="0">
                <a:solidFill>
                  <a:srgbClr val="FF0000"/>
                </a:solidFill>
                <a:cs typeface="B Homa" pitchFamily="2" charset="-78"/>
              </a:rPr>
              <a:t>فرض تعهدی</a:t>
            </a:r>
            <a:r>
              <a:rPr lang="fa-IR" sz="1400" dirty="0">
                <a:cs typeface="B Homa" pitchFamily="2" charset="-78"/>
              </a:rPr>
              <a:t>:</a:t>
            </a:r>
          </a:p>
          <a:p>
            <a:pPr algn="r" rtl="1"/>
            <a:r>
              <a:rPr lang="ar-AE" sz="1400" dirty="0">
                <a:cs typeface="B Homa" pitchFamily="2" charset="-78"/>
              </a:rPr>
              <a:t>این فرض حاکی از این است که باید درآمدها به محض تحقق و هزینه ها به محض تحمل و بدون توجه به دریافت یا پرداخت وجه نقد مربوط شناسائی شود. این فرض بر تحقق درآمد، تحمل هزینه و تطابق دقیق هزینه ها با درآمدهای شناسایی شده، تاکید دارد.</a:t>
            </a:r>
            <a:endParaRPr lang="fa-IR" sz="1400" dirty="0">
              <a:cs typeface="B Homa" pitchFamily="2" charset="-78"/>
            </a:endParaRPr>
          </a:p>
        </p:txBody>
      </p:sp>
      <p:sp>
        <p:nvSpPr>
          <p:cNvPr id="4" name="Rounded Rectangle 3"/>
          <p:cNvSpPr/>
          <p:nvPr/>
        </p:nvSpPr>
        <p:spPr>
          <a:xfrm>
            <a:off x="838200" y="3352800"/>
            <a:ext cx="8077200" cy="1447800"/>
          </a:xfrm>
          <a:prstGeom prst="roundRect">
            <a:avLst>
              <a:gd name="adj" fmla="val 16998"/>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ar-AE" sz="1400" dirty="0">
                <a:solidFill>
                  <a:srgbClr val="FF0000"/>
                </a:solidFill>
                <a:cs typeface="B Homa" pitchFamily="2" charset="-78"/>
              </a:rPr>
              <a:t>فرض تداوم فعالیت</a:t>
            </a:r>
            <a:r>
              <a:rPr lang="fa-IR" sz="1400" dirty="0">
                <a:cs typeface="B Homa" pitchFamily="2" charset="-78"/>
              </a:rPr>
              <a:t>:</a:t>
            </a:r>
          </a:p>
          <a:p>
            <a:pPr algn="r" rtl="1"/>
            <a:r>
              <a:rPr lang="fa-IR" sz="1400" dirty="0">
                <a:cs typeface="B Homa" pitchFamily="2" charset="-78"/>
              </a:rPr>
              <a:t>بدین معنی می باشد </a:t>
            </a:r>
            <a:r>
              <a:rPr lang="ar-AE" sz="1400" dirty="0">
                <a:cs typeface="B Homa" pitchFamily="2" charset="-78"/>
              </a:rPr>
              <a:t>که واحد تجاری عملیات خود را در آینده قابل پیش بینی ادامه خواهد داد. به بیان دیگر، واحد تجاری آن قدر به موجودیت خود ادامه می دهد تا برنامه های جاری خود را اجراء و تعهدات خود را ایفا کند.</a:t>
            </a:r>
            <a:endParaRPr lang="fa-IR" sz="1400" dirty="0">
              <a:cs typeface="B Homa" pitchFamily="2" charset="-78"/>
            </a:endParaRPr>
          </a:p>
          <a:p>
            <a:pPr algn="r" rtl="1"/>
            <a:r>
              <a:rPr lang="ar-AE" sz="1400" dirty="0">
                <a:cs typeface="B Homa" pitchFamily="2" charset="-78"/>
              </a:rPr>
              <a:t>بر اساس این فرض داراییها و بدهی‌ها به جاری و بلند مدت تقسیم میشود.</a:t>
            </a:r>
          </a:p>
        </p:txBody>
      </p:sp>
      <p:sp>
        <p:nvSpPr>
          <p:cNvPr id="5" name="Rounded Rectangle 4"/>
          <p:cNvSpPr/>
          <p:nvPr/>
        </p:nvSpPr>
        <p:spPr>
          <a:xfrm>
            <a:off x="838200" y="4953000"/>
            <a:ext cx="8077200" cy="12192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ar-AE" sz="1400" dirty="0">
                <a:solidFill>
                  <a:srgbClr val="FF0000"/>
                </a:solidFill>
                <a:cs typeface="B Homa" pitchFamily="2" charset="-78"/>
              </a:rPr>
              <a:t>فرض دوره مالی</a:t>
            </a:r>
            <a:r>
              <a:rPr lang="fa-IR" sz="1400" dirty="0">
                <a:cs typeface="B Homa" pitchFamily="2" charset="-78"/>
              </a:rPr>
              <a:t>:</a:t>
            </a:r>
          </a:p>
          <a:p>
            <a:pPr algn="r" rtl="1"/>
            <a:r>
              <a:rPr lang="fa-IR" sz="1400" dirty="0">
                <a:cs typeface="B Homa" pitchFamily="2" charset="-78"/>
              </a:rPr>
              <a:t>عملکرد مؤسسه بعد از پایان فعالیت و در زمان انحلال مؤسسه به طور دقیق قابل ارزیابی می باشد، اما برای اینکه استفاده کنندگان بتوانند بر وضعیت و عملکرد مؤسسه تجزیه و تحلیل داشته باشند، باید عمر طولانی مؤسسه را به دوره های کوتاه تر تقسیم نمود که به آن دوره ی مالی گفته می شود که به صورت یکساله می باشد.</a:t>
            </a:r>
            <a:endParaRPr lang="ar-AE" sz="1400" dirty="0">
              <a:cs typeface="B Homa" pitchFamily="2" charset="-78"/>
            </a:endParaRPr>
          </a:p>
        </p:txBody>
      </p:sp>
      <p:sp>
        <p:nvSpPr>
          <p:cNvPr id="6" name="Rectangle 5"/>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7" name="Rounded Rectangle 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117</a:t>
            </a:fld>
            <a:endParaRPr lang="en-US"/>
          </a:p>
        </p:txBody>
      </p:sp>
    </p:spTree>
    <p:extLst>
      <p:ext uri="{BB962C8B-B14F-4D97-AF65-F5344CB8AC3E}">
        <p14:creationId xmlns:p14="http://schemas.microsoft.com/office/powerpoint/2010/main" val="1589670169"/>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838200"/>
            <a:ext cx="8077200" cy="22098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ar-AE" sz="1400" dirty="0">
                <a:cs typeface="B Homa" pitchFamily="2" charset="-78"/>
              </a:rPr>
              <a:t>آن گروه از مفاهیم حسابداری که رهنمودها و مبانی لازم در مورد نحوه اندازه گیری، ثبت و گزارش اطلاعات مالی را به طور مشخص فراهم می آورد. مفروضات حسابداری جنبه زیر بنایی دارند در حالی که اصول حسابداری بیشتر جنبه کاربردی و عملی دارند.</a:t>
            </a:r>
            <a:r>
              <a:rPr lang="fa-IR" sz="1400" dirty="0">
                <a:cs typeface="B Homa" pitchFamily="2" charset="-78"/>
              </a:rPr>
              <a:t>این اصول عبارتند از:</a:t>
            </a:r>
          </a:p>
          <a:p>
            <a:pPr algn="r" rtl="1"/>
            <a:endParaRPr lang="fa-IR" sz="1400" dirty="0">
              <a:cs typeface="B Homa" pitchFamily="2" charset="-78"/>
            </a:endParaRPr>
          </a:p>
          <a:p>
            <a:pPr algn="r" rtl="1"/>
            <a:r>
              <a:rPr lang="ar-AE" sz="1400" dirty="0">
                <a:cs typeface="B Homa" pitchFamily="2" charset="-78"/>
              </a:rPr>
              <a:t>اصل بهای تمام شده</a:t>
            </a:r>
            <a:endParaRPr lang="fa-IR" sz="1400" dirty="0">
              <a:cs typeface="B Homa" pitchFamily="2" charset="-78"/>
            </a:endParaRPr>
          </a:p>
          <a:p>
            <a:pPr algn="r" rtl="1"/>
            <a:r>
              <a:rPr lang="ar-AE" sz="1400" dirty="0">
                <a:cs typeface="B Homa" pitchFamily="2" charset="-78"/>
              </a:rPr>
              <a:t>اصل تحقق درآمد</a:t>
            </a:r>
            <a:endParaRPr lang="fa-IR" sz="1400" dirty="0">
              <a:cs typeface="B Homa" pitchFamily="2" charset="-78"/>
            </a:endParaRPr>
          </a:p>
          <a:p>
            <a:pPr algn="r" rtl="1"/>
            <a:r>
              <a:rPr lang="ar-AE" sz="1400" dirty="0">
                <a:cs typeface="B Homa" pitchFamily="2" charset="-78"/>
              </a:rPr>
              <a:t>اصل تطابق هزینه ها با درآمدها</a:t>
            </a:r>
            <a:endParaRPr lang="fa-IR" sz="1400" dirty="0">
              <a:cs typeface="B Homa" pitchFamily="2" charset="-78"/>
            </a:endParaRPr>
          </a:p>
          <a:p>
            <a:pPr algn="r" rtl="1"/>
            <a:r>
              <a:rPr lang="ar-AE" sz="1400" dirty="0">
                <a:cs typeface="B Homa" pitchFamily="2" charset="-78"/>
              </a:rPr>
              <a:t>اصل افشاء</a:t>
            </a:r>
          </a:p>
        </p:txBody>
      </p:sp>
      <p:sp>
        <p:nvSpPr>
          <p:cNvPr id="3" name="8-Point Star 2"/>
          <p:cNvSpPr/>
          <p:nvPr/>
        </p:nvSpPr>
        <p:spPr>
          <a:xfrm>
            <a:off x="6248401" y="30774"/>
            <a:ext cx="24384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اصول</a:t>
            </a:r>
          </a:p>
          <a:p>
            <a:pPr algn="ctr" rtl="1"/>
            <a:r>
              <a:rPr lang="fa-IR" dirty="0">
                <a:cs typeface="B Homa" pitchFamily="2" charset="-78"/>
              </a:rPr>
              <a:t>حسابداری</a:t>
            </a:r>
            <a:endParaRPr lang="en-US" dirty="0">
              <a:cs typeface="B Homa" pitchFamily="2" charset="-78"/>
            </a:endParaRPr>
          </a:p>
        </p:txBody>
      </p:sp>
      <p:sp>
        <p:nvSpPr>
          <p:cNvPr id="4" name="Rounded Rectangle 3"/>
          <p:cNvSpPr/>
          <p:nvPr/>
        </p:nvSpPr>
        <p:spPr>
          <a:xfrm>
            <a:off x="838200" y="3124200"/>
            <a:ext cx="8077200" cy="14478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400" dirty="0">
                <a:solidFill>
                  <a:srgbClr val="FF0000"/>
                </a:solidFill>
                <a:cs typeface="B Homa" pitchFamily="2" charset="-78"/>
              </a:rPr>
              <a:t>اصل بهای تمام شده تاریخی</a:t>
            </a:r>
            <a:r>
              <a:rPr lang="fa-IR" sz="1400" dirty="0">
                <a:cs typeface="B Homa" pitchFamily="2" charset="-78"/>
              </a:rPr>
              <a:t>:</a:t>
            </a:r>
          </a:p>
          <a:p>
            <a:pPr algn="r" rtl="1"/>
            <a:r>
              <a:rPr lang="ar-AE" sz="1400" dirty="0">
                <a:cs typeface="B Homa" pitchFamily="2" charset="-78"/>
              </a:rPr>
              <a:t>به موجب اصل بهای تمام شده تاریخی ، تمام رویدادهای مالی به بهای تمام شده در تاریخ وقوع ثبت و در صورتهای مالی منعکس میشوند</a:t>
            </a:r>
            <a:r>
              <a:rPr lang="fa-IR" sz="1400" dirty="0">
                <a:cs typeface="B Homa" pitchFamily="2" charset="-78"/>
              </a:rPr>
              <a:t>.</a:t>
            </a:r>
            <a:r>
              <a:rPr lang="ar-AE" sz="1400" dirty="0">
                <a:cs typeface="B Homa" pitchFamily="2" charset="-78"/>
              </a:rPr>
              <a:t> اصل بهای تمام شده تاریخی در مورد اندازه گیری بدهیها، هزینه ها و زیانها نیز حاکم است.</a:t>
            </a:r>
            <a:endParaRPr lang="fa-IR" sz="1400" dirty="0">
              <a:cs typeface="B Homa" pitchFamily="2" charset="-78"/>
            </a:endParaRPr>
          </a:p>
        </p:txBody>
      </p:sp>
      <p:sp>
        <p:nvSpPr>
          <p:cNvPr id="5" name="Rounded Rectangle 4"/>
          <p:cNvSpPr/>
          <p:nvPr/>
        </p:nvSpPr>
        <p:spPr>
          <a:xfrm>
            <a:off x="838200" y="4724400"/>
            <a:ext cx="8077200" cy="14478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solidFill>
                  <a:srgbClr val="FF0000"/>
                </a:solidFill>
                <a:cs typeface="B Homa" pitchFamily="2" charset="-78"/>
              </a:rPr>
              <a:t>تحقق درآمد</a:t>
            </a:r>
            <a:r>
              <a:rPr lang="fa-IR" sz="1400" dirty="0">
                <a:cs typeface="B Homa" pitchFamily="2" charset="-78"/>
              </a:rPr>
              <a:t>:</a:t>
            </a:r>
          </a:p>
          <a:p>
            <a:pPr algn="r" rtl="1"/>
            <a:r>
              <a:rPr lang="ar-AE" sz="1400" dirty="0">
                <a:cs typeface="B Homa" pitchFamily="2" charset="-78"/>
              </a:rPr>
              <a:t>طبق اصل تحقق درآمد ، درآمد زمانی شناسایی می شود که </a:t>
            </a:r>
            <a:r>
              <a:rPr lang="fa-IR" sz="1400" dirty="0">
                <a:cs typeface="B Homa" pitchFamily="2" charset="-78"/>
              </a:rPr>
              <a:t> دو شرط زیر صورت گرفته باشد:</a:t>
            </a:r>
          </a:p>
          <a:p>
            <a:pPr marL="342900" indent="-342900" algn="r" rtl="1">
              <a:buAutoNum type="arabicPeriod"/>
            </a:pPr>
            <a:r>
              <a:rPr lang="fa-IR" sz="1400" dirty="0">
                <a:cs typeface="B Homa" pitchFamily="2" charset="-78"/>
              </a:rPr>
              <a:t>معامله انجام شده باشد.</a:t>
            </a:r>
          </a:p>
          <a:p>
            <a:pPr marL="342900" indent="-342900" algn="r" rtl="1">
              <a:buAutoNum type="arabicPeriod"/>
            </a:pPr>
            <a:r>
              <a:rPr lang="fa-IR" sz="1400" dirty="0">
                <a:cs typeface="B Homa" pitchFamily="2" charset="-78"/>
              </a:rPr>
              <a:t>أرامد حاصله قابل اندازه گیری به پول رایج باشد.</a:t>
            </a:r>
          </a:p>
        </p:txBody>
      </p:sp>
      <p:sp>
        <p:nvSpPr>
          <p:cNvPr id="6" name="Rectangle 5"/>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7" name="Rounded Rectangle 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118</a:t>
            </a:fld>
            <a:endParaRPr lang="en-US"/>
          </a:p>
        </p:txBody>
      </p:sp>
    </p:spTree>
    <p:extLst>
      <p:ext uri="{BB962C8B-B14F-4D97-AF65-F5344CB8AC3E}">
        <p14:creationId xmlns:p14="http://schemas.microsoft.com/office/powerpoint/2010/main" val="6391454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609600"/>
            <a:ext cx="8077200" cy="33528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rgbClr val="FF0000"/>
                </a:solidFill>
                <a:cs typeface="B Homa" pitchFamily="2" charset="-78"/>
              </a:rPr>
              <a:t>اصل تطابق هزینه ها با درآمدها</a:t>
            </a:r>
            <a:r>
              <a:rPr lang="fa-IR" sz="1400" dirty="0">
                <a:cs typeface="B Homa" pitchFamily="2" charset="-78"/>
              </a:rPr>
              <a:t>:</a:t>
            </a:r>
          </a:p>
          <a:p>
            <a:pPr algn="r" rtl="1"/>
            <a:r>
              <a:rPr lang="ar-AE" sz="1400" dirty="0">
                <a:cs typeface="B Homa" pitchFamily="2" charset="-78"/>
              </a:rPr>
              <a:t>یعنی هزینه های انجام شده برای تحصیل درآمد باید در همان دوره که درآمد شناسایی می شود با درآمد مقابله گردد تا سود و زیان خالص دوره معلوم گردد.</a:t>
            </a:r>
            <a:endParaRPr lang="fa-IR" sz="1400" dirty="0">
              <a:cs typeface="B Homa" pitchFamily="2" charset="-78"/>
            </a:endParaRPr>
          </a:p>
          <a:p>
            <a:pPr algn="r" rtl="1"/>
            <a:r>
              <a:rPr lang="fa-IR" sz="1400" dirty="0">
                <a:solidFill>
                  <a:srgbClr val="FF0000"/>
                </a:solidFill>
                <a:cs typeface="B Homa" pitchFamily="2" charset="-78"/>
              </a:rPr>
              <a:t>شناسایی هزینه ها</a:t>
            </a:r>
            <a:r>
              <a:rPr lang="fa-IR" sz="1400" dirty="0">
                <a:cs typeface="B Homa" pitchFamily="2" charset="-78"/>
              </a:rPr>
              <a:t>:</a:t>
            </a:r>
          </a:p>
          <a:p>
            <a:pPr algn="r" rtl="1"/>
            <a:r>
              <a:rPr lang="fa-IR" sz="1400" dirty="0">
                <a:cs typeface="B Homa" pitchFamily="2" charset="-78"/>
              </a:rPr>
              <a:t>1.</a:t>
            </a:r>
            <a:r>
              <a:rPr lang="ar-AE" sz="1400" dirty="0">
                <a:cs typeface="B Homa" pitchFamily="2" charset="-78"/>
              </a:rPr>
              <a:t>رابطه علت و معلولی</a:t>
            </a:r>
            <a:br>
              <a:rPr lang="ar-AE" sz="1400" dirty="0">
                <a:cs typeface="B Homa" pitchFamily="2" charset="-78"/>
              </a:rPr>
            </a:br>
            <a:r>
              <a:rPr lang="ar-AE" sz="1400" dirty="0">
                <a:cs typeface="B Homa" pitchFamily="2" charset="-78"/>
              </a:rPr>
              <a:t>یعنی وقوع درآمد و هزینه همزمان است. مانند : بهای تمام شده کالای فروش رفته ، هزینه کمیسیون فروش و هزینه ی حمل و تحویل کالا به مشتریان</a:t>
            </a:r>
            <a:br>
              <a:rPr lang="ar-AE" sz="1400" dirty="0">
                <a:cs typeface="B Homa" pitchFamily="2" charset="-78"/>
              </a:rPr>
            </a:br>
            <a:r>
              <a:rPr lang="ar-AE" sz="1400" dirty="0">
                <a:cs typeface="B Homa" pitchFamily="2" charset="-78"/>
              </a:rPr>
              <a:t>2.تخصیص منظم و منطقی هزینه ها </a:t>
            </a:r>
            <a:br>
              <a:rPr lang="ar-AE" sz="1400" dirty="0">
                <a:cs typeface="B Homa" pitchFamily="2" charset="-78"/>
              </a:rPr>
            </a:br>
            <a:r>
              <a:rPr lang="ar-AE" sz="1400" dirty="0">
                <a:cs typeface="B Homa" pitchFamily="2" charset="-78"/>
              </a:rPr>
              <a:t>وقتی مخارج در طی چند دوره اتفاق بیفتد ( مانند استهلاک) مخارج باید به دوره ها سرشکن شود.</a:t>
            </a:r>
            <a:br>
              <a:rPr lang="ar-AE" sz="1400" dirty="0">
                <a:cs typeface="B Homa" pitchFamily="2" charset="-78"/>
              </a:rPr>
            </a:br>
            <a:r>
              <a:rPr lang="ar-AE" sz="1400" dirty="0">
                <a:cs typeface="B Homa" pitchFamily="2" charset="-78"/>
              </a:rPr>
              <a:t>مثال دیگر: هزینه سود تضمین شده (بهره) تسهلات بلند مدت دریافتی</a:t>
            </a:r>
            <a:br>
              <a:rPr lang="ar-AE" sz="1400" dirty="0">
                <a:cs typeface="B Homa" pitchFamily="2" charset="-78"/>
              </a:rPr>
            </a:br>
            <a:r>
              <a:rPr lang="ar-AE" sz="1400" dirty="0">
                <a:cs typeface="B Homa" pitchFamily="2" charset="-78"/>
              </a:rPr>
              <a:t>3.شناخت بلادرنگ</a:t>
            </a:r>
            <a:br>
              <a:rPr lang="ar-AE" sz="1400" dirty="0">
                <a:cs typeface="B Homa" pitchFamily="2" charset="-78"/>
              </a:rPr>
            </a:br>
            <a:r>
              <a:rPr lang="ar-AE" sz="1400" dirty="0">
                <a:cs typeface="B Homa" pitchFamily="2" charset="-78"/>
              </a:rPr>
              <a:t>وقتی بین درآمد و مخارج رابطه علت و معلولی وجود نداشته باشد و مخارج فاقد منافع آتی باشند ، این گونه مخارج باید بلافاصله پس از وقوع به عنوان هزینه شناسایی شوند. مانند هزینه تبلیغات و هزینه آموزش کارکنان.</a:t>
            </a:r>
            <a:endParaRPr lang="fa-IR" sz="1400" dirty="0">
              <a:cs typeface="B Homa" pitchFamily="2" charset="-78"/>
            </a:endParaRPr>
          </a:p>
        </p:txBody>
      </p:sp>
      <p:sp>
        <p:nvSpPr>
          <p:cNvPr id="3" name="Rounded Rectangle 2"/>
          <p:cNvSpPr/>
          <p:nvPr/>
        </p:nvSpPr>
        <p:spPr>
          <a:xfrm>
            <a:off x="832513" y="4164842"/>
            <a:ext cx="8077200" cy="1066800"/>
          </a:xfrm>
          <a:prstGeom prst="roundRect">
            <a:avLst>
              <a:gd name="adj" fmla="val 16998"/>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dirty="0">
                <a:solidFill>
                  <a:srgbClr val="FF0000"/>
                </a:solidFill>
                <a:cs typeface="B Homa" pitchFamily="2" charset="-78"/>
              </a:rPr>
              <a:t>اصل افشاء</a:t>
            </a:r>
            <a:r>
              <a:rPr lang="fa-IR" sz="1400" dirty="0">
                <a:cs typeface="B Homa" pitchFamily="2" charset="-78"/>
              </a:rPr>
              <a:t>:</a:t>
            </a:r>
          </a:p>
          <a:p>
            <a:pPr algn="r" rtl="1"/>
            <a:r>
              <a:rPr lang="ar-AE" sz="1400" dirty="0">
                <a:cs typeface="B Homa" pitchFamily="2" charset="-78"/>
              </a:rPr>
              <a:t>این اصل ایجاب می کند که کلیه واقعیتهای با اهمیت مربوط به رویدادها و فعالیتهای مالی واحدهای تجاری به شکل مناسب و کامل گزارش شود</a:t>
            </a:r>
            <a:r>
              <a:rPr lang="fa-IR" sz="1400" dirty="0">
                <a:cs typeface="B Homa" pitchFamily="2" charset="-78"/>
              </a:rPr>
              <a:t>.</a:t>
            </a:r>
          </a:p>
        </p:txBody>
      </p:sp>
      <p:sp>
        <p:nvSpPr>
          <p:cNvPr id="5" name="Rounded Rectangle 4"/>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119</a:t>
            </a:fld>
            <a:endParaRPr lang="en-US"/>
          </a:p>
        </p:txBody>
      </p:sp>
    </p:spTree>
    <p:extLst>
      <p:ext uri="{BB962C8B-B14F-4D97-AF65-F5344CB8AC3E}">
        <p14:creationId xmlns:p14="http://schemas.microsoft.com/office/powerpoint/2010/main" val="2956305689"/>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15000" y="304800"/>
            <a:ext cx="3048000" cy="3733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2400" dirty="0">
                <a:cs typeface="B Homa" pitchFamily="2" charset="-78"/>
              </a:rPr>
              <a:t>انواع دارایی های جاری: </a:t>
            </a:r>
          </a:p>
          <a:p>
            <a:pPr marL="342900" indent="-342900" algn="r" rtl="1">
              <a:buAutoNum type="arabicPeriod"/>
            </a:pPr>
            <a:r>
              <a:rPr lang="fa-IR" sz="2400" dirty="0">
                <a:cs typeface="B Homa" pitchFamily="2" charset="-78"/>
              </a:rPr>
              <a:t>صندوق</a:t>
            </a:r>
          </a:p>
          <a:p>
            <a:pPr marL="342900" indent="-342900" algn="r" rtl="1">
              <a:buAutoNum type="arabicPeriod"/>
            </a:pPr>
            <a:r>
              <a:rPr lang="fa-IR" sz="2400" dirty="0">
                <a:cs typeface="B Homa" pitchFamily="2" charset="-78"/>
              </a:rPr>
              <a:t>بانک</a:t>
            </a:r>
          </a:p>
          <a:p>
            <a:pPr marL="342900" indent="-342900" algn="r" rtl="1">
              <a:buAutoNum type="arabicPeriod"/>
            </a:pPr>
            <a:r>
              <a:rPr lang="fa-IR" sz="2400" dirty="0">
                <a:cs typeface="B Homa" pitchFamily="2" charset="-78"/>
              </a:rPr>
              <a:t>حسابهای دریافتنی (بدهکاران)</a:t>
            </a:r>
          </a:p>
          <a:p>
            <a:pPr marL="342900" indent="-342900" algn="r" rtl="1">
              <a:buAutoNum type="arabicPeriod"/>
            </a:pPr>
            <a:r>
              <a:rPr lang="fa-IR" sz="2400" dirty="0">
                <a:cs typeface="B Homa" pitchFamily="2" charset="-78"/>
              </a:rPr>
              <a:t>اسناد دریافتنی</a:t>
            </a:r>
          </a:p>
          <a:p>
            <a:pPr marL="342900" indent="-342900" algn="r" rtl="1">
              <a:buAutoNum type="arabicPeriod"/>
            </a:pPr>
            <a:r>
              <a:rPr lang="fa-IR" sz="2400" dirty="0">
                <a:cs typeface="B Homa" pitchFamily="2" charset="-78"/>
              </a:rPr>
              <a:t>کالا</a:t>
            </a:r>
          </a:p>
          <a:p>
            <a:pPr marL="342900" indent="-342900" algn="r" rtl="1">
              <a:buAutoNum type="arabicPeriod"/>
            </a:pPr>
            <a:r>
              <a:rPr lang="fa-IR" sz="2400" dirty="0">
                <a:cs typeface="B Homa" pitchFamily="2" charset="-78"/>
              </a:rPr>
              <a:t>ملزومات</a:t>
            </a:r>
          </a:p>
          <a:p>
            <a:pPr algn="r" rtl="1"/>
            <a:endParaRPr lang="fa-IR" sz="2400" dirty="0">
              <a:cs typeface="B Homa" pitchFamily="2" charset="-78"/>
            </a:endParaRPr>
          </a:p>
        </p:txBody>
      </p:sp>
      <p:sp>
        <p:nvSpPr>
          <p:cNvPr id="3" name="Rounded Rectangle 2"/>
          <p:cNvSpPr/>
          <p:nvPr/>
        </p:nvSpPr>
        <p:spPr>
          <a:xfrm>
            <a:off x="1091952" y="304800"/>
            <a:ext cx="3048000" cy="3733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2400" dirty="0">
                <a:cs typeface="B Homa" pitchFamily="2" charset="-78"/>
              </a:rPr>
              <a:t>انواع دارایی های ثابت: </a:t>
            </a:r>
          </a:p>
          <a:p>
            <a:pPr marL="342900" indent="-342900" algn="r" rtl="1">
              <a:buAutoNum type="arabicPeriod"/>
            </a:pPr>
            <a:r>
              <a:rPr lang="fa-IR" sz="2400" dirty="0">
                <a:cs typeface="B Homa" pitchFamily="2" charset="-78"/>
              </a:rPr>
              <a:t>اثاثه</a:t>
            </a:r>
          </a:p>
          <a:p>
            <a:pPr marL="342900" indent="-342900" algn="r" rtl="1">
              <a:buAutoNum type="arabicPeriod"/>
            </a:pPr>
            <a:r>
              <a:rPr lang="fa-IR" sz="2400" dirty="0">
                <a:cs typeface="B Homa" pitchFamily="2" charset="-78"/>
              </a:rPr>
              <a:t>زمین</a:t>
            </a:r>
          </a:p>
          <a:p>
            <a:pPr marL="342900" indent="-342900" algn="r" rtl="1">
              <a:buAutoNum type="arabicPeriod"/>
            </a:pPr>
            <a:r>
              <a:rPr lang="fa-IR" sz="2400" dirty="0">
                <a:cs typeface="B Homa" pitchFamily="2" charset="-78"/>
              </a:rPr>
              <a:t>ساختمان</a:t>
            </a:r>
          </a:p>
          <a:p>
            <a:pPr marL="342900" indent="-342900" algn="r" rtl="1">
              <a:buAutoNum type="arabicPeriod"/>
            </a:pPr>
            <a:r>
              <a:rPr lang="fa-IR" sz="2400" dirty="0">
                <a:cs typeface="B Homa" pitchFamily="2" charset="-78"/>
              </a:rPr>
              <a:t>ماشین آلات</a:t>
            </a:r>
          </a:p>
          <a:p>
            <a:pPr marL="342900" indent="-342900" algn="r" rtl="1">
              <a:buAutoNum type="arabicPeriod"/>
            </a:pPr>
            <a:r>
              <a:rPr lang="fa-IR" sz="2400" dirty="0">
                <a:cs typeface="B Homa" pitchFamily="2" charset="-78"/>
              </a:rPr>
              <a:t>تجهیزات</a:t>
            </a:r>
          </a:p>
          <a:p>
            <a:pPr marL="342900" indent="-342900" algn="r" rtl="1">
              <a:buAutoNum type="arabicPeriod"/>
            </a:pPr>
            <a:r>
              <a:rPr lang="fa-IR" sz="2400" dirty="0">
                <a:cs typeface="B Homa" pitchFamily="2" charset="-78"/>
              </a:rPr>
              <a:t>وسایل نقلیه</a:t>
            </a:r>
          </a:p>
          <a:p>
            <a:pPr marL="342900" indent="-342900" algn="r" rtl="1">
              <a:buAutoNum type="arabicPeriod"/>
            </a:pPr>
            <a:endParaRPr lang="fa-IR" sz="2400" dirty="0">
              <a:cs typeface="B Homa" pitchFamily="2" charset="-78"/>
            </a:endParaRPr>
          </a:p>
          <a:p>
            <a:pPr marL="342900" indent="-342900" algn="r" rtl="1">
              <a:buAutoNum type="arabicPeriod"/>
            </a:pPr>
            <a:endParaRPr lang="fa-IR" sz="2400" dirty="0">
              <a:cs typeface="B Homa" pitchFamily="2" charset="-78"/>
            </a:endParaRPr>
          </a:p>
        </p:txBody>
      </p:sp>
      <p:sp>
        <p:nvSpPr>
          <p:cNvPr id="4" name="Rounded Rectangle 3"/>
          <p:cNvSpPr/>
          <p:nvPr/>
        </p:nvSpPr>
        <p:spPr>
          <a:xfrm>
            <a:off x="4800600" y="4114800"/>
            <a:ext cx="4191000"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a:solidFill>
                  <a:srgbClr val="FF0000"/>
                </a:solidFill>
                <a:cs typeface="B Homa" pitchFamily="2" charset="-78"/>
              </a:rPr>
              <a:t>حسابهای دریافتنی </a:t>
            </a:r>
            <a:r>
              <a:rPr lang="fa-IR" sz="1600" dirty="0">
                <a:cs typeface="B Homa" pitchFamily="2" charset="-78"/>
              </a:rPr>
              <a:t>مطالبات مؤسسه از اشخاص می باشد که از رویداد گذشته ایجاد شده باشد.</a:t>
            </a:r>
            <a:endParaRPr lang="en-US" sz="1600" dirty="0">
              <a:cs typeface="B Homa" pitchFamily="2" charset="-78"/>
            </a:endParaRPr>
          </a:p>
        </p:txBody>
      </p:sp>
      <p:sp>
        <p:nvSpPr>
          <p:cNvPr id="5" name="Rounded Rectangle 4"/>
          <p:cNvSpPr/>
          <p:nvPr/>
        </p:nvSpPr>
        <p:spPr>
          <a:xfrm>
            <a:off x="4800600" y="5029200"/>
            <a:ext cx="4191000"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a:solidFill>
                  <a:srgbClr val="FF0000"/>
                </a:solidFill>
                <a:cs typeface="B Homa" pitchFamily="2" charset="-78"/>
              </a:rPr>
              <a:t>اسناد دریافتنی </a:t>
            </a:r>
            <a:r>
              <a:rPr lang="fa-IR" sz="1600" dirty="0">
                <a:cs typeface="B Homa" pitchFamily="2" charset="-78"/>
              </a:rPr>
              <a:t>همان مطالبات مؤسسه می باشد که بابت آنها سند تجاری (سفته،چک و برات) دریافت شده باشد.</a:t>
            </a:r>
            <a:endParaRPr lang="en-US" sz="1600" dirty="0">
              <a:cs typeface="B Homa" pitchFamily="2" charset="-78"/>
            </a:endParaRPr>
          </a:p>
        </p:txBody>
      </p:sp>
      <p:sp>
        <p:nvSpPr>
          <p:cNvPr id="6" name="Rounded Rectangle 5"/>
          <p:cNvSpPr/>
          <p:nvPr/>
        </p:nvSpPr>
        <p:spPr>
          <a:xfrm>
            <a:off x="4800600" y="5943600"/>
            <a:ext cx="4191000"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a:solidFill>
                  <a:srgbClr val="FF0000"/>
                </a:solidFill>
                <a:cs typeface="B Homa" pitchFamily="2" charset="-78"/>
              </a:rPr>
              <a:t>ملزومات </a:t>
            </a:r>
            <a:r>
              <a:rPr lang="fa-IR" sz="1600" dirty="0">
                <a:cs typeface="B Homa" pitchFamily="2" charset="-78"/>
              </a:rPr>
              <a:t>اقلام مصرفی هستند که در طی یک سال در جریان فعالیت مؤسسه مصرف می شوند. مانند لوازالتحریر،کاغذ،چسب و ...</a:t>
            </a:r>
            <a:endParaRPr lang="en-US" sz="1600" dirty="0">
              <a:cs typeface="B Homa" pitchFamily="2" charset="-78"/>
            </a:endParaRPr>
          </a:p>
        </p:txBody>
      </p:sp>
      <p:sp>
        <p:nvSpPr>
          <p:cNvPr id="7" name="Rounded Rectangle 6"/>
          <p:cNvSpPr/>
          <p:nvPr/>
        </p:nvSpPr>
        <p:spPr>
          <a:xfrm>
            <a:off x="304800" y="4308764"/>
            <a:ext cx="4191000" cy="13300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a:solidFill>
                  <a:srgbClr val="FF0000"/>
                </a:solidFill>
                <a:cs typeface="B Homa" pitchFamily="2" charset="-78"/>
              </a:rPr>
              <a:t>اثاثه</a:t>
            </a:r>
            <a:r>
              <a:rPr lang="fa-IR" sz="1600" dirty="0">
                <a:solidFill>
                  <a:schemeClr val="tx1"/>
                </a:solidFill>
                <a:cs typeface="B Homa" pitchFamily="2" charset="-78"/>
              </a:rPr>
              <a:t> دارایی ثابتی می باشد که نسبت به سایر داراییهای ثابت دارای طول عمر کمتری است.</a:t>
            </a:r>
          </a:p>
          <a:p>
            <a:pPr algn="ctr"/>
            <a:r>
              <a:rPr lang="fa-IR" sz="1600" dirty="0">
                <a:solidFill>
                  <a:schemeClr val="tx1"/>
                </a:solidFill>
                <a:cs typeface="B Homa" pitchFamily="2" charset="-78"/>
              </a:rPr>
              <a:t>مانند کامپیوتر، میز، صندلی و ... که کلیه این اقلام را در اصاصه نشان م دهیم.</a:t>
            </a:r>
            <a:endParaRPr lang="en-US" sz="1600" dirty="0">
              <a:solidFill>
                <a:schemeClr val="tx1"/>
              </a:solidFill>
              <a:cs typeface="B Homa" pitchFamily="2" charset="-78"/>
            </a:endParaRPr>
          </a:p>
        </p:txBody>
      </p:sp>
      <p:sp>
        <p:nvSpPr>
          <p:cNvPr id="11" name="Rounded Rectangle 10"/>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3- 5</a:t>
            </a:r>
            <a:endParaRPr lang="en-US" sz="1200" dirty="0">
              <a:cs typeface="B Homa" pitchFamily="2" charset="-78"/>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040024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838200"/>
            <a:ext cx="8077200" cy="18288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cs typeface="B Homa" pitchFamily="2" charset="-78"/>
              </a:rPr>
              <a:t>محدود کننده های حسابداری، اصول حسابداری را برابر شرایط خاص تعدیل می نمایند. به محدود کننده های حسابداری، میثاقهای حسابداری نیز گفته می شود. این محدود کننده عبارتند از:</a:t>
            </a:r>
          </a:p>
          <a:p>
            <a:pPr algn="r" rtl="1"/>
            <a:br>
              <a:rPr lang="ar-AE" sz="1400" dirty="0">
                <a:cs typeface="B Homa" pitchFamily="2" charset="-78"/>
              </a:rPr>
            </a:br>
            <a:r>
              <a:rPr lang="ar-AE" sz="1400" dirty="0">
                <a:cs typeface="B Homa" pitchFamily="2" charset="-78"/>
              </a:rPr>
              <a:t>1- احتیاط (محافظه کاری)</a:t>
            </a:r>
          </a:p>
          <a:p>
            <a:pPr algn="r" rtl="1"/>
            <a:r>
              <a:rPr lang="ar-AE" sz="1400" dirty="0">
                <a:cs typeface="B Homa" pitchFamily="2" charset="-78"/>
              </a:rPr>
              <a:t> 2-  اهمیت</a:t>
            </a:r>
          </a:p>
          <a:p>
            <a:pPr algn="r" rtl="1"/>
            <a:r>
              <a:rPr lang="ar-AE" sz="1400" dirty="0">
                <a:cs typeface="B Homa" pitchFamily="2" charset="-78"/>
              </a:rPr>
              <a:t>3-  فزونی منافع بر مخارج</a:t>
            </a:r>
          </a:p>
          <a:p>
            <a:pPr algn="r" rtl="1"/>
            <a:r>
              <a:rPr lang="ar-AE" sz="1400" dirty="0">
                <a:cs typeface="B Homa" pitchFamily="2" charset="-78"/>
              </a:rPr>
              <a:t>4-  خصوصیات صنعت</a:t>
            </a:r>
          </a:p>
        </p:txBody>
      </p:sp>
      <p:sp>
        <p:nvSpPr>
          <p:cNvPr id="3" name="8-Point Star 2"/>
          <p:cNvSpPr/>
          <p:nvPr/>
        </p:nvSpPr>
        <p:spPr>
          <a:xfrm>
            <a:off x="6248401" y="30774"/>
            <a:ext cx="24384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محدود کننده های</a:t>
            </a:r>
          </a:p>
          <a:p>
            <a:pPr algn="ctr" rtl="1"/>
            <a:r>
              <a:rPr lang="fa-IR" dirty="0">
                <a:cs typeface="B Homa" pitchFamily="2" charset="-78"/>
              </a:rPr>
              <a:t>حسابداری</a:t>
            </a:r>
            <a:endParaRPr lang="en-US" dirty="0">
              <a:cs typeface="B Homa" pitchFamily="2" charset="-78"/>
            </a:endParaRPr>
          </a:p>
        </p:txBody>
      </p:sp>
      <p:sp>
        <p:nvSpPr>
          <p:cNvPr id="4" name="Rounded Rectangle 3"/>
          <p:cNvSpPr/>
          <p:nvPr/>
        </p:nvSpPr>
        <p:spPr>
          <a:xfrm>
            <a:off x="838200" y="2819400"/>
            <a:ext cx="8077200" cy="9906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solidFill>
                  <a:srgbClr val="FF0000"/>
                </a:solidFill>
                <a:cs typeface="B Homa" pitchFamily="2" charset="-78"/>
              </a:rPr>
              <a:t>احتیاط (محافظه کاری)</a:t>
            </a:r>
            <a:r>
              <a:rPr lang="fa-IR" sz="1400" dirty="0">
                <a:cs typeface="B Homa" pitchFamily="2" charset="-78"/>
              </a:rPr>
              <a:t>:</a:t>
            </a:r>
          </a:p>
          <a:p>
            <a:pPr algn="r" rtl="1"/>
            <a:r>
              <a:rPr lang="ar-AE" sz="1400" dirty="0">
                <a:cs typeface="B Homa" pitchFamily="2" charset="-78"/>
              </a:rPr>
              <a:t>یعنی نتایج بدست آمده از ثبتهای حسابداری باید کمترین اثر را بر درآمدها و بیشترین اثر را بر هزینه ها داشته باشد تا از ارائه سودی غیر واقعی در گزارشات مصون باشیم به عبارت دیگر شناسائی و ثبت درآمدها سختتر از شناسائی و ثبت هزینه ها میباشد .</a:t>
            </a:r>
            <a:endParaRPr lang="fa-IR" sz="1400" dirty="0">
              <a:cs typeface="B Homa" pitchFamily="2" charset="-78"/>
            </a:endParaRPr>
          </a:p>
        </p:txBody>
      </p:sp>
      <p:sp>
        <p:nvSpPr>
          <p:cNvPr id="5" name="Rounded Rectangle 4"/>
          <p:cNvSpPr/>
          <p:nvPr/>
        </p:nvSpPr>
        <p:spPr>
          <a:xfrm>
            <a:off x="838200" y="3962400"/>
            <a:ext cx="8077200" cy="12192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400" dirty="0">
                <a:solidFill>
                  <a:srgbClr val="FF0000"/>
                </a:solidFill>
                <a:cs typeface="B Homa" pitchFamily="2" charset="-78"/>
              </a:rPr>
              <a:t>اهمیت</a:t>
            </a:r>
            <a:r>
              <a:rPr lang="fa-IR" sz="1400" dirty="0">
                <a:cs typeface="B Homa" pitchFamily="2" charset="-78"/>
              </a:rPr>
              <a:t>:</a:t>
            </a:r>
          </a:p>
          <a:p>
            <a:pPr algn="r" rtl="1"/>
            <a:r>
              <a:rPr lang="ar-AE" sz="1400" dirty="0">
                <a:cs typeface="B Homa" pitchFamily="2" charset="-78"/>
              </a:rPr>
              <a:t>واحدهای اقتصادی مجازند در خصوص اقلامی که با توجه به وضعیت, محیط و عملکرد واحد از جهت ارزش, ناچیز و کم اهمیت می باشند از بکار گرفتن روشهای صحیح تئوریک اجتناب نموده و به حای آن از روشهایی استفاده کنند که کم هزینه تر, عملی تر و راحت تر باشد.</a:t>
            </a:r>
            <a:endParaRPr lang="fa-IR" sz="1400" dirty="0">
              <a:cs typeface="B Homa" pitchFamily="2" charset="-78"/>
            </a:endParaRPr>
          </a:p>
        </p:txBody>
      </p:sp>
      <p:sp>
        <p:nvSpPr>
          <p:cNvPr id="7" name="Rounded Rectangle 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120</a:t>
            </a:fld>
            <a:endParaRPr lang="en-US"/>
          </a:p>
        </p:txBody>
      </p:sp>
    </p:spTree>
    <p:extLst>
      <p:ext uri="{BB962C8B-B14F-4D97-AF65-F5344CB8AC3E}">
        <p14:creationId xmlns:p14="http://schemas.microsoft.com/office/powerpoint/2010/main" val="507238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1080120"/>
            <a:ext cx="8077200" cy="16288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rgbClr val="FF0000"/>
                </a:solidFill>
                <a:cs typeface="B Homa" pitchFamily="2" charset="-78"/>
              </a:rPr>
              <a:t>فزونی منافع بر مخارج</a:t>
            </a:r>
            <a:r>
              <a:rPr lang="fa-IR" sz="1600" dirty="0">
                <a:cs typeface="B Homa" pitchFamily="2" charset="-78"/>
              </a:rPr>
              <a:t>:</a:t>
            </a:r>
          </a:p>
          <a:p>
            <a:pPr algn="r" rtl="1"/>
            <a:r>
              <a:rPr lang="ar-AE" sz="1600" dirty="0">
                <a:cs typeface="B Homa" pitchFamily="2" charset="-78"/>
              </a:rPr>
              <a:t>منافع حاصل از گزارشات مالی یک موسسه باید بیشتر از هزینه اجرا و اعمال روشهای حصول به نتایج آن باشد ، به عبارت دیگر مخارج ارائه برخی از اطلاعات و صرف وقت و هزینه جهت طبقه بندی کردن آنها در حسابداری بیشتر از منفعت ارائه این اطلاعات نباشد .</a:t>
            </a:r>
            <a:endParaRPr lang="fa-IR" sz="1600" dirty="0">
              <a:cs typeface="B Homa" pitchFamily="2" charset="-78"/>
            </a:endParaRPr>
          </a:p>
        </p:txBody>
      </p:sp>
      <p:sp>
        <p:nvSpPr>
          <p:cNvPr id="3" name="Rounded Rectangle 2"/>
          <p:cNvSpPr/>
          <p:nvPr/>
        </p:nvSpPr>
        <p:spPr>
          <a:xfrm>
            <a:off x="838200" y="2908919"/>
            <a:ext cx="8077200" cy="1900267"/>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rgbClr val="FF0000"/>
                </a:solidFill>
                <a:cs typeface="B Homa" pitchFamily="2" charset="-78"/>
              </a:rPr>
              <a:t>خصوصیات صنعت</a:t>
            </a:r>
            <a:r>
              <a:rPr lang="fa-IR" sz="1600" dirty="0">
                <a:cs typeface="B Homa" pitchFamily="2" charset="-78"/>
              </a:rPr>
              <a:t>:</a:t>
            </a:r>
          </a:p>
          <a:p>
            <a:pPr algn="r" rtl="1"/>
            <a:r>
              <a:rPr lang="ar-AE" sz="1600" dirty="0">
                <a:cs typeface="B Homa" pitchFamily="2" charset="-78"/>
              </a:rPr>
              <a:t>ویژگی ها و خصوصیات برخی از صنایع، روشها  و رویه های خاصی را می طلبد. در برخی از موارد ممکن ویژگی یک صنعت خاص، بکارگیری روشی را ایجاب نماید که مطابق اصول پذیرفته شده حسابداری نباشد. این ویژگی می تواند استثناء در بکارگیری اصول و رویه های حسابداری را توجیه نماید. مثلا درپیمانکاری قبل از تکمیل فرآیند کسب سود و همزمان با پیشرفت کار، درآمد شناسایی می گردد که این خود استثنایی بر اصول پذیرفته شده حسابداری محسوب می گردد.</a:t>
            </a:r>
            <a:endParaRPr lang="fa-IR" sz="1600" dirty="0">
              <a:cs typeface="B Homa" pitchFamily="2" charset="-78"/>
            </a:endParaRPr>
          </a:p>
        </p:txBody>
      </p:sp>
      <p:sp>
        <p:nvSpPr>
          <p:cNvPr id="5" name="Rounded Rectangle 4"/>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121</a:t>
            </a:fld>
            <a:endParaRPr lang="en-US"/>
          </a:p>
        </p:txBody>
      </p:sp>
    </p:spTree>
    <p:extLst>
      <p:ext uri="{BB962C8B-B14F-4D97-AF65-F5344CB8AC3E}">
        <p14:creationId xmlns:p14="http://schemas.microsoft.com/office/powerpoint/2010/main" val="342649637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838200"/>
            <a:ext cx="8077200" cy="22098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cs typeface="B Homa" pitchFamily="2" charset="-78"/>
              </a:rPr>
              <a:t>لوکا پاچولی پدر حسابداری نوین می گوید:</a:t>
            </a:r>
          </a:p>
          <a:p>
            <a:pPr algn="r" rtl="1"/>
            <a:endParaRPr lang="fa-IR" sz="1400" dirty="0">
              <a:cs typeface="B Homa" pitchFamily="2" charset="-78"/>
            </a:endParaRPr>
          </a:p>
          <a:p>
            <a:pPr algn="r" rtl="1"/>
            <a:r>
              <a:rPr lang="fa-IR" sz="1400" u="sng" dirty="0">
                <a:solidFill>
                  <a:schemeClr val="accent4">
                    <a:lumMod val="50000"/>
                  </a:schemeClr>
                </a:solidFill>
                <a:cs typeface="B Homa" pitchFamily="2" charset="-78"/>
              </a:rPr>
              <a:t>کسی که هیچ کاری نمی کند، هیچ اشتباهی نمی کندکسی که هیچ اشتباهی نمی کند، هیچ چیز یاد نمی گیرد.</a:t>
            </a:r>
          </a:p>
          <a:p>
            <a:pPr algn="r" rtl="1"/>
            <a:endParaRPr lang="fa-IR" sz="1400" dirty="0">
              <a:cs typeface="B Homa" pitchFamily="2" charset="-78"/>
            </a:endParaRPr>
          </a:p>
          <a:p>
            <a:pPr algn="r" rtl="1"/>
            <a:r>
              <a:rPr lang="fa-IR" sz="1400" dirty="0">
                <a:cs typeface="B Homa" pitchFamily="2" charset="-78"/>
              </a:rPr>
              <a:t> وقوع اشتباه در حسابداری امری اجتناب ناپذیر است و عواملی چون تنوع وپیچیدگی موضوعات، حجم زیاد کار، خستگی، کسالت،بی اطلاعی،بی دقتی وعملیات تکراری احتمال اشتباه را افزایش می دهد. اغلب اشتباهاتی که در حسابداری رخ می دهد غیر عمدی است. با این حال ممکن است به قصد سوء استفاده، مخفی کردن ویا ارائه نادرست اطلاعات مالی نیز اشتباهاتی صورت بگیرد.</a:t>
            </a:r>
            <a:endParaRPr lang="ar-AE" sz="1400" dirty="0">
              <a:cs typeface="B Homa" pitchFamily="2" charset="-78"/>
            </a:endParaRPr>
          </a:p>
        </p:txBody>
      </p:sp>
      <p:sp>
        <p:nvSpPr>
          <p:cNvPr id="3" name="8-Point Star 2"/>
          <p:cNvSpPr/>
          <p:nvPr/>
        </p:nvSpPr>
        <p:spPr>
          <a:xfrm>
            <a:off x="6248401" y="30774"/>
            <a:ext cx="24384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اشتباهات حسابداری</a:t>
            </a:r>
            <a:endParaRPr lang="en-US" dirty="0">
              <a:cs typeface="B Homa" pitchFamily="2" charset="-78"/>
            </a:endParaRPr>
          </a:p>
        </p:txBody>
      </p:sp>
      <p:sp>
        <p:nvSpPr>
          <p:cNvPr id="4" name="Rounded Rectangle 3"/>
          <p:cNvSpPr/>
          <p:nvPr/>
        </p:nvSpPr>
        <p:spPr>
          <a:xfrm>
            <a:off x="838200" y="3200400"/>
            <a:ext cx="8077200" cy="27432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cs typeface="B Homa" pitchFamily="2" charset="-78"/>
              </a:rPr>
              <a:t>اشتباهات اعم از عمدی یا غیر عمد ممکن است در موارد زیر روی دهد.</a:t>
            </a:r>
          </a:p>
          <a:p>
            <a:pPr algn="r" rtl="1"/>
            <a:endParaRPr lang="fa-IR" sz="1400" dirty="0">
              <a:cs typeface="B Homa" pitchFamily="2" charset="-78"/>
            </a:endParaRPr>
          </a:p>
          <a:p>
            <a:pPr algn="r" rtl="1"/>
            <a:r>
              <a:rPr lang="fa-IR" sz="1400" dirty="0">
                <a:cs typeface="B Homa" pitchFamily="2" charset="-78"/>
              </a:rPr>
              <a:t>1. در تجزیه و تحلیل معاملات</a:t>
            </a:r>
          </a:p>
          <a:p>
            <a:pPr algn="r" rtl="1"/>
            <a:r>
              <a:rPr lang="fa-IR" sz="1400" dirty="0">
                <a:cs typeface="B Homa" pitchFamily="2" charset="-78"/>
              </a:rPr>
              <a:t>2.در ثبت معاملات در دفتر روزنامه ویا ثبت نکردن آنها</a:t>
            </a:r>
          </a:p>
          <a:p>
            <a:pPr algn="r" rtl="1"/>
            <a:r>
              <a:rPr lang="fa-IR" sz="1400" dirty="0">
                <a:cs typeface="B Homa" pitchFamily="2" charset="-78"/>
              </a:rPr>
              <a:t>3. در نقل اقلام از دفتر روزنامه به دفتر کل</a:t>
            </a:r>
          </a:p>
          <a:p>
            <a:pPr algn="r" rtl="1"/>
            <a:r>
              <a:rPr lang="fa-IR" sz="1400" dirty="0">
                <a:cs typeface="B Homa" pitchFamily="2" charset="-78"/>
              </a:rPr>
              <a:t>4. در مانده گیری حسابها</a:t>
            </a:r>
          </a:p>
          <a:p>
            <a:pPr algn="r" rtl="1"/>
            <a:r>
              <a:rPr lang="fa-IR" sz="1400" dirty="0">
                <a:cs typeface="B Homa" pitchFamily="2" charset="-78"/>
              </a:rPr>
              <a:t>5. در نقل مانده حسابهای دفتر کل از یک صفحه به صفحه دیگر</a:t>
            </a:r>
          </a:p>
          <a:p>
            <a:pPr algn="r" rtl="1"/>
            <a:r>
              <a:rPr lang="fa-IR" sz="1400" dirty="0">
                <a:cs typeface="B Homa" pitchFamily="2" charset="-78"/>
              </a:rPr>
              <a:t>6. در انتقال مانده ها به تراز آزمایشی</a:t>
            </a:r>
          </a:p>
          <a:p>
            <a:pPr algn="r" rtl="1"/>
            <a:r>
              <a:rPr lang="fa-IR" sz="1400" dirty="0">
                <a:cs typeface="B Homa" pitchFamily="2" charset="-78"/>
              </a:rPr>
              <a:t>7. در جمع زدن ستونهای تراز آزمایشی</a:t>
            </a:r>
          </a:p>
          <a:p>
            <a:pPr algn="r" rtl="1"/>
            <a:r>
              <a:rPr lang="fa-IR" sz="1400" dirty="0">
                <a:cs typeface="B Homa" pitchFamily="2" charset="-78"/>
              </a:rPr>
              <a:t>8. در اصلاح حسابها</a:t>
            </a:r>
            <a:endParaRPr lang="ar-AE" sz="1400" dirty="0">
              <a:cs typeface="B Homa" pitchFamily="2" charset="-78"/>
            </a:endParaRPr>
          </a:p>
        </p:txBody>
      </p:sp>
      <p:sp>
        <p:nvSpPr>
          <p:cNvPr id="6" name="Rounded Rectangle 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122</a:t>
            </a:fld>
            <a:endParaRPr lang="en-US"/>
          </a:p>
        </p:txBody>
      </p:sp>
    </p:spTree>
    <p:extLst>
      <p:ext uri="{BB962C8B-B14F-4D97-AF65-F5344CB8AC3E}">
        <p14:creationId xmlns:p14="http://schemas.microsoft.com/office/powerpoint/2010/main" val="25957226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6456"/>
            <a:ext cx="8077200" cy="1676400"/>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400" dirty="0">
                <a:solidFill>
                  <a:srgbClr val="FF0000"/>
                </a:solidFill>
                <a:cs typeface="B Homa" pitchFamily="2" charset="-78"/>
              </a:rPr>
              <a:t>طبقه بندی اشتباهات</a:t>
            </a:r>
            <a:r>
              <a:rPr lang="fa-IR" sz="1400" dirty="0">
                <a:solidFill>
                  <a:schemeClr val="tx1"/>
                </a:solidFill>
                <a:cs typeface="B Homa" pitchFamily="2" charset="-78"/>
              </a:rPr>
              <a:t>:</a:t>
            </a:r>
            <a:endParaRPr lang="fa-IR" sz="1400" dirty="0">
              <a:cs typeface="B Homa" pitchFamily="2" charset="-78"/>
            </a:endParaRPr>
          </a:p>
          <a:p>
            <a:pPr algn="r" rtl="1"/>
            <a:r>
              <a:rPr lang="fa-IR" sz="1400" dirty="0">
                <a:cs typeface="B Homa" pitchFamily="2" charset="-78"/>
              </a:rPr>
              <a:t>اشباهات دفتر داری را از لحاظ امکان کشف در جریان عادی عملیات حسابداری می توان به دو دسته زیر تقسیم کرد:</a:t>
            </a:r>
          </a:p>
          <a:p>
            <a:pPr algn="r" rtl="1"/>
            <a:r>
              <a:rPr lang="fa-IR" sz="1400" dirty="0">
                <a:cs typeface="B Homa" pitchFamily="2" charset="-78"/>
              </a:rPr>
              <a:t>الف: اشتباهاتی که موجب عدم توازن تراز آزمایشی می شوند.</a:t>
            </a:r>
          </a:p>
          <a:p>
            <a:pPr algn="r" rtl="1"/>
            <a:r>
              <a:rPr lang="fa-IR" sz="1400" dirty="0">
                <a:cs typeface="B Homa" pitchFamily="2" charset="-78"/>
              </a:rPr>
              <a:t>ب: اشتباهاتی که موجب عدم توازن تراز آزمایشی نمی شوند.</a:t>
            </a:r>
            <a:endParaRPr lang="ar-AE" sz="1400" dirty="0">
              <a:cs typeface="B Homa" pitchFamily="2" charset="-78"/>
            </a:endParaRPr>
          </a:p>
        </p:txBody>
      </p:sp>
      <p:sp>
        <p:nvSpPr>
          <p:cNvPr id="3" name="Rounded Rectangle 2"/>
          <p:cNvSpPr/>
          <p:nvPr/>
        </p:nvSpPr>
        <p:spPr>
          <a:xfrm>
            <a:off x="685800" y="2177752"/>
            <a:ext cx="8077200" cy="4419600"/>
          </a:xfrm>
          <a:prstGeom prst="roundRect">
            <a:avLst>
              <a:gd name="adj" fmla="val 16998"/>
            </a:avLst>
          </a:prstGeom>
        </p:spPr>
        <p:style>
          <a:lnRef idx="2">
            <a:schemeClr val="accent2"/>
          </a:lnRef>
          <a:fillRef idx="1">
            <a:schemeClr val="lt1"/>
          </a:fillRef>
          <a:effectRef idx="0">
            <a:schemeClr val="accent2"/>
          </a:effectRef>
          <a:fontRef idx="minor">
            <a:schemeClr val="dk1"/>
          </a:fontRef>
        </p:style>
        <p:txBody>
          <a:bodyPr rtlCol="0" anchor="ctr"/>
          <a:lstStyle/>
          <a:p>
            <a:pPr algn="r" rtl="1"/>
            <a:r>
              <a:rPr lang="fa-IR" sz="1600" dirty="0">
                <a:solidFill>
                  <a:srgbClr val="FF0000"/>
                </a:solidFill>
                <a:cs typeface="B Homa" pitchFamily="2" charset="-78"/>
              </a:rPr>
              <a:t>اشتباهاتی که موجب عدم توازن تراز آزمایشی می شوند.</a:t>
            </a:r>
            <a:r>
              <a:rPr lang="fa-IR" sz="1600" dirty="0">
                <a:solidFill>
                  <a:schemeClr val="tx1"/>
                </a:solidFill>
                <a:cs typeface="B Homa" pitchFamily="2" charset="-78"/>
              </a:rPr>
              <a:t>:</a:t>
            </a:r>
            <a:endParaRPr lang="fa-IR" sz="1600" dirty="0">
              <a:cs typeface="B Homa" pitchFamily="2" charset="-78"/>
            </a:endParaRPr>
          </a:p>
          <a:p>
            <a:pPr algn="r" rtl="1"/>
            <a:r>
              <a:rPr lang="fa-IR" sz="1600" dirty="0">
                <a:cs typeface="B Homa" pitchFamily="2" charset="-78"/>
              </a:rPr>
              <a:t>اشتباهات زیر باعث می شود تراز آزمایشی دو ستونی ویا دوستون آخر تراز آزمایشی چهار ستونی توازن نداشته باشد.</a:t>
            </a:r>
          </a:p>
          <a:p>
            <a:pPr algn="r" rtl="1"/>
            <a:r>
              <a:rPr lang="fa-IR" sz="1600" dirty="0">
                <a:solidFill>
                  <a:schemeClr val="accent2">
                    <a:lumMod val="75000"/>
                  </a:schemeClr>
                </a:solidFill>
                <a:cs typeface="B Homa" pitchFamily="2" charset="-78"/>
              </a:rPr>
              <a:t>1. جمع زدن غلط ستونهای مانده حسابه در تراز آزمایشی</a:t>
            </a:r>
          </a:p>
          <a:p>
            <a:pPr algn="r" rtl="1"/>
            <a:r>
              <a:rPr lang="fa-IR" sz="1600" dirty="0">
                <a:solidFill>
                  <a:schemeClr val="accent5">
                    <a:lumMod val="75000"/>
                  </a:schemeClr>
                </a:solidFill>
                <a:cs typeface="B Homa" pitchFamily="2" charset="-78"/>
              </a:rPr>
              <a:t>2. انتقال ندادن یک طرف ثبت روزنامه به حسابهای دفتر کل.(مثال: در فروش  نقدی ممکن است،طرف بدهکار معامله به درستی به حساب صندوق یا بانک نقل شود. اما طرف بستانکار به حساب فروش نقل شود).</a:t>
            </a:r>
          </a:p>
          <a:p>
            <a:pPr algn="r" rtl="1"/>
            <a:r>
              <a:rPr lang="fa-IR" sz="1600" dirty="0">
                <a:solidFill>
                  <a:schemeClr val="accent6">
                    <a:lumMod val="75000"/>
                  </a:schemeClr>
                </a:solidFill>
                <a:cs typeface="B Homa" pitchFamily="2" charset="-78"/>
              </a:rPr>
              <a:t>3. انتقال دادن هر دو طرف یک ثبت روزنامه به ستون بدهکار یا ستون بستانکار حسابهای دفتر کل:(مثال: در نقل ثبت روزنامه مربوط به خرید نقدی 100000 ریال کالا ممکن است حساب خرید به درستی بدهکار اما در نقل طرف بستانکار اشتباه شود و مبلغ مزبور به جای ستون بستانکار حساب صندوق به ستون بدهکار صندوق نقل شود).</a:t>
            </a:r>
          </a:p>
          <a:p>
            <a:pPr algn="r" rtl="1"/>
            <a:r>
              <a:rPr lang="fa-IR" sz="1600" dirty="0">
                <a:solidFill>
                  <a:schemeClr val="tx2">
                    <a:lumMod val="75000"/>
                  </a:schemeClr>
                </a:solidFill>
                <a:cs typeface="B Homa" pitchFamily="2" charset="-78"/>
              </a:rPr>
              <a:t>4. نقل مبلغ نادرست به حسابهای دفتر کل:(مثال: ممکن است یک طرف ثبت روزنامه ای به مبلغ 100000 ریال اشتباها به مبلغ 10000 ریال به حساب مربوط در دفتر کل وارد شود).</a:t>
            </a:r>
          </a:p>
          <a:p>
            <a:pPr algn="r" rtl="1"/>
            <a:r>
              <a:rPr lang="fa-IR" sz="1600" dirty="0">
                <a:solidFill>
                  <a:schemeClr val="bg2">
                    <a:lumMod val="10000"/>
                  </a:schemeClr>
                </a:solidFill>
                <a:cs typeface="B Homa" pitchFamily="2" charset="-78"/>
              </a:rPr>
              <a:t>5. نوشتن رقم بدهکار وبستانکار نامساوی برای یک معامله در دفتر روزنامه.(مثال:ممکن است طرف بدهکار یک ثبت روزنامه،20000 ریال وطرف بستانکار آن اشتباها 200000 ریال نوشته شود)احتمال این نوع اشتباه در ثبتهای مرکب بیشتر است.</a:t>
            </a:r>
            <a:endParaRPr lang="ar-AE" sz="1600" dirty="0">
              <a:solidFill>
                <a:schemeClr val="bg2">
                  <a:lumMod val="10000"/>
                </a:schemeClr>
              </a:solidFill>
              <a:cs typeface="B Homa" pitchFamily="2" charset="-78"/>
            </a:endParaRPr>
          </a:p>
        </p:txBody>
      </p:sp>
      <p:sp>
        <p:nvSpPr>
          <p:cNvPr id="5" name="Rounded Rectangle 4"/>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123</a:t>
            </a:fld>
            <a:endParaRPr lang="en-US"/>
          </a:p>
        </p:txBody>
      </p:sp>
    </p:spTree>
    <p:extLst>
      <p:ext uri="{BB962C8B-B14F-4D97-AF65-F5344CB8AC3E}">
        <p14:creationId xmlns:p14="http://schemas.microsoft.com/office/powerpoint/2010/main" val="403781742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83568" y="541784"/>
            <a:ext cx="8077200" cy="27432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solidFill>
                  <a:srgbClr val="FF0000"/>
                </a:solidFill>
                <a:cs typeface="B Homa" pitchFamily="2" charset="-78"/>
              </a:rPr>
              <a:t> اشتباهاتی که موجب عدم توازن تراز آزمایشی چهار ستونی نمی شود</a:t>
            </a:r>
            <a:r>
              <a:rPr lang="fa-IR" sz="1400" dirty="0">
                <a:solidFill>
                  <a:schemeClr val="tx1"/>
                </a:solidFill>
                <a:cs typeface="B Homa" pitchFamily="2" charset="-78"/>
              </a:rPr>
              <a:t>:</a:t>
            </a:r>
            <a:endParaRPr lang="fa-IR" sz="1400" dirty="0">
              <a:cs typeface="B Homa" pitchFamily="2" charset="-78"/>
            </a:endParaRPr>
          </a:p>
          <a:p>
            <a:pPr algn="r" rtl="1"/>
            <a:r>
              <a:rPr lang="fa-IR" sz="1400" dirty="0">
                <a:cs typeface="B Homa" pitchFamily="2" charset="-78"/>
              </a:rPr>
              <a:t>اشتباهات زیر بدون آن که بر توازن تراز آزمایشی اثر بگذارند موجب عدم تطابق رقم گردش عملیات دفتر روزنامه و دفتر کل می شوند.</a:t>
            </a:r>
          </a:p>
          <a:p>
            <a:pPr algn="r" rtl="1"/>
            <a:r>
              <a:rPr lang="fa-IR" sz="1400" dirty="0">
                <a:cs typeface="B Homa" pitchFamily="2" charset="-78"/>
              </a:rPr>
              <a:t>1: عدم انتقال دو طرف یک ثبت روزنامه به حسابهای مربوط در دفتر کل</a:t>
            </a:r>
          </a:p>
          <a:p>
            <a:pPr algn="r" rtl="1"/>
            <a:r>
              <a:rPr lang="fa-IR" sz="1400" dirty="0">
                <a:cs typeface="B Homa" pitchFamily="2" charset="-78"/>
              </a:rPr>
              <a:t>2:انتقال دو طرف یک ثبت روزنامه با مبلغ کمتر یا بیشتر، به حسابهای مربوط در دفتر کل</a:t>
            </a:r>
          </a:p>
          <a:p>
            <a:pPr algn="r" rtl="1"/>
            <a:r>
              <a:rPr lang="fa-IR" sz="1400" dirty="0">
                <a:cs typeface="B Homa" pitchFamily="2" charset="-78"/>
              </a:rPr>
              <a:t>3:وقوع اشتباهات خنثی کننده(مثال:در صورتی که جمع ستون بدهکار یکی از حسابهای دارایی و جمع ستون بستانکار یک از حسابهای بدهی به یک میزان کمتر یا بیشتر از واقع قلمداد شود).</a:t>
            </a:r>
            <a:endParaRPr lang="ar-AE" sz="1400" dirty="0">
              <a:cs typeface="B Homa" pitchFamily="2" charset="-78"/>
            </a:endParaRPr>
          </a:p>
        </p:txBody>
      </p:sp>
      <p:sp>
        <p:nvSpPr>
          <p:cNvPr id="3" name="Rounded Rectangle 2"/>
          <p:cNvSpPr/>
          <p:nvPr/>
        </p:nvSpPr>
        <p:spPr>
          <a:xfrm>
            <a:off x="788624" y="3501008"/>
            <a:ext cx="8077200" cy="25146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solidFill>
                  <a:srgbClr val="FF0000"/>
                </a:solidFill>
                <a:cs typeface="B Homa" pitchFamily="2" charset="-78"/>
              </a:rPr>
              <a:t>کشف اشتباهات</a:t>
            </a:r>
            <a:r>
              <a:rPr lang="fa-IR" sz="1400" dirty="0">
                <a:solidFill>
                  <a:schemeClr val="tx1"/>
                </a:solidFill>
                <a:cs typeface="B Homa" pitchFamily="2" charset="-78"/>
              </a:rPr>
              <a:t>:</a:t>
            </a:r>
            <a:endParaRPr lang="fa-IR" sz="1400" dirty="0">
              <a:cs typeface="B Homa" pitchFamily="2" charset="-78"/>
            </a:endParaRPr>
          </a:p>
          <a:p>
            <a:pPr algn="r" rtl="1"/>
            <a:r>
              <a:rPr lang="fa-IR" sz="1400" dirty="0">
                <a:cs typeface="B Homa" pitchFamily="2" charset="-78"/>
              </a:rPr>
              <a:t>معمولا برای کشف اشتباه یا اشتباهاتی که موجب عدم توازن تراز آزمایشی شده است. روشهای زیر بکار می رود.</a:t>
            </a:r>
          </a:p>
          <a:p>
            <a:pPr algn="r" rtl="1"/>
            <a:r>
              <a:rPr lang="fa-IR" sz="1400" dirty="0">
                <a:cs typeface="B Homa" pitchFamily="2" charset="-78"/>
              </a:rPr>
              <a:t>1. جمع زدن مجدد ستونهای تراز آزمایشی به ترتیب عکس. یعنی اگر ستونها ابتدا از بالا به پایین جمع زده شده است بار دوم،از پایین به بالا جمع زده می شود.</a:t>
            </a:r>
          </a:p>
          <a:p>
            <a:pPr algn="r" rtl="1"/>
            <a:r>
              <a:rPr lang="fa-IR" sz="1400" dirty="0">
                <a:cs typeface="B Homa" pitchFamily="2" charset="-78"/>
              </a:rPr>
              <a:t>2. مقابله مانده حسابهای دفتر کل با اقلام مندرج در تراز آزمایشی</a:t>
            </a:r>
          </a:p>
          <a:p>
            <a:pPr algn="r" rtl="1"/>
            <a:r>
              <a:rPr lang="fa-IR" sz="1400" dirty="0">
                <a:cs typeface="B Homa" pitchFamily="2" charset="-78"/>
              </a:rPr>
              <a:t>3. کنترل نقل مانده حسابها از یک صفحه به صفحه بعد دفتر کل</a:t>
            </a:r>
          </a:p>
          <a:p>
            <a:pPr algn="r" rtl="1"/>
            <a:r>
              <a:rPr lang="fa-IR" sz="1400" dirty="0">
                <a:cs typeface="B Homa" pitchFamily="2" charset="-78"/>
              </a:rPr>
              <a:t>4. کنترل محاسبات مربوط به مانده گیری حسابهای دفتر کل</a:t>
            </a:r>
          </a:p>
          <a:p>
            <a:pPr algn="r" rtl="1"/>
            <a:r>
              <a:rPr lang="fa-IR" sz="1400" dirty="0">
                <a:cs typeface="B Homa" pitchFamily="2" charset="-78"/>
              </a:rPr>
              <a:t>5. بررسی ستون عطف دفتر روزنامه برای پیدا کردن اقلامی که احتمالا به دفتر کل نقل نشده اند</a:t>
            </a:r>
          </a:p>
          <a:p>
            <a:pPr algn="r" rtl="1"/>
            <a:r>
              <a:rPr lang="fa-IR" sz="1400" dirty="0">
                <a:cs typeface="B Homa" pitchFamily="2" charset="-78"/>
              </a:rPr>
              <a:t>6. بررسی صحت انتقال اقلام از دفتر  روزنامه به حسابهای دفتر کل از طریق مقابله یکایک مبالغ ثبت شده در دفتر روزنامه با مبالغ نقل شده به حسابهای دفتر کل.</a:t>
            </a:r>
            <a:endParaRPr lang="ar-AE" sz="1400" dirty="0">
              <a:cs typeface="B Homa" pitchFamily="2" charset="-78"/>
            </a:endParaRPr>
          </a:p>
        </p:txBody>
      </p:sp>
      <p:sp>
        <p:nvSpPr>
          <p:cNvPr id="6" name="Rounded Rectangle 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124</a:t>
            </a:fld>
            <a:endParaRPr lang="en-US"/>
          </a:p>
        </p:txBody>
      </p:sp>
    </p:spTree>
    <p:extLst>
      <p:ext uri="{BB962C8B-B14F-4D97-AF65-F5344CB8AC3E}">
        <p14:creationId xmlns:p14="http://schemas.microsoft.com/office/powerpoint/2010/main" val="32160591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09600" y="685800"/>
            <a:ext cx="8077200" cy="5791200"/>
          </a:xfrm>
          <a:prstGeom prst="roundRect">
            <a:avLst>
              <a:gd name="adj" fmla="val 16998"/>
            </a:avLst>
          </a:prstGeom>
        </p:spPr>
        <p:style>
          <a:lnRef idx="2">
            <a:schemeClr val="accent2"/>
          </a:lnRef>
          <a:fillRef idx="1">
            <a:schemeClr val="lt1"/>
          </a:fillRef>
          <a:effectRef idx="0">
            <a:schemeClr val="accent2"/>
          </a:effectRef>
          <a:fontRef idx="minor">
            <a:schemeClr val="dk1"/>
          </a:fontRef>
        </p:style>
        <p:txBody>
          <a:bodyPr rtlCol="0" anchor="ctr"/>
          <a:lstStyle/>
          <a:p>
            <a:pPr algn="r" rtl="1"/>
            <a:r>
              <a:rPr lang="fa-IR" sz="1400" dirty="0">
                <a:solidFill>
                  <a:srgbClr val="FF0000"/>
                </a:solidFill>
                <a:cs typeface="B Homa" pitchFamily="2" charset="-78"/>
              </a:rPr>
              <a:t> شیوه های کشف بعضی اشتباهات:</a:t>
            </a:r>
            <a:r>
              <a:rPr lang="fa-IR" sz="1400" dirty="0">
                <a:solidFill>
                  <a:schemeClr val="tx1"/>
                </a:solidFill>
                <a:cs typeface="B Homa" pitchFamily="2" charset="-78"/>
              </a:rPr>
              <a:t>:</a:t>
            </a:r>
            <a:endParaRPr lang="fa-IR" sz="1400" dirty="0">
              <a:cs typeface="B Homa" pitchFamily="2" charset="-78"/>
            </a:endParaRPr>
          </a:p>
          <a:p>
            <a:pPr algn="r" rtl="1"/>
            <a:r>
              <a:rPr lang="fa-IR" sz="1400" dirty="0">
                <a:cs typeface="B Homa" pitchFamily="2" charset="-78"/>
              </a:rPr>
              <a:t>ب: اشتباهاتی که موجب عدم توازن تراز آزمایشی نمی شود.</a:t>
            </a:r>
          </a:p>
          <a:p>
            <a:pPr algn="r" rtl="1"/>
            <a:r>
              <a:rPr lang="fa-IR" sz="1400" dirty="0">
                <a:solidFill>
                  <a:schemeClr val="accent1">
                    <a:lumMod val="50000"/>
                  </a:schemeClr>
                </a:solidFill>
                <a:cs typeface="B Homa" pitchFamily="2" charset="-78"/>
              </a:rPr>
              <a:t>1. تجزیه وتحلیل غلط یک معامله: در تجزیه وتحلیل یک معامله ممکن است حسابهایی که باید بدهکار یا بستانکار شوند، به درستی تعیین نشود ویک قلم به حساب نامناسبی منتقل گردد. (مثال: هزینه تعمیرات یک ماشین اشتباها به حساب دارائی مربوط نقل شود. این گونه اشتباهات را اشتباه اصولی نیز می نامند.</a:t>
            </a:r>
          </a:p>
          <a:p>
            <a:pPr algn="r" rtl="1"/>
            <a:r>
              <a:rPr lang="fa-IR" sz="1400" dirty="0">
                <a:solidFill>
                  <a:schemeClr val="accent2">
                    <a:lumMod val="50000"/>
                  </a:schemeClr>
                </a:solidFill>
                <a:cs typeface="B Homa" pitchFamily="2" charset="-78"/>
              </a:rPr>
              <a:t>2. از قلم افتادگی:این اشتباه زمانی رخ می دهد که یک یا چند معامله به دلایلی نظیر گم شدن اسناد و مدارک اولیه در دفتر روزنامه ثبت نگردد.(مثال: فروش کالا به یکی از مشتریان در دفتر روزنامه ثبت نشود و در نتیجه، به حسابهی مربوط در دفتر کل نیز انتقال نیابد.</a:t>
            </a:r>
          </a:p>
          <a:p>
            <a:pPr algn="r" rtl="1"/>
            <a:r>
              <a:rPr lang="fa-IR" sz="1400" dirty="0">
                <a:solidFill>
                  <a:schemeClr val="accent3">
                    <a:lumMod val="50000"/>
                  </a:schemeClr>
                </a:solidFill>
                <a:cs typeface="B Homa" pitchFamily="2" charset="-78"/>
              </a:rPr>
              <a:t>3. ثبت کردن یک معامله به مبلغی کمتر یا بیشتر در دفتر روزنامه:(مثال : ممکن است در ثبت خریدی به مبلغ 100000 ریال  پس از کسر 10% تخفیف تجاری به جای آن که معامله به مبلغ 90000 ریال در دفتر روزنامه ثبت شود، رقم 100000 ریال ملاک ثبت قرار گیرد.</a:t>
            </a:r>
          </a:p>
          <a:p>
            <a:pPr algn="r" rtl="1"/>
            <a:r>
              <a:rPr lang="fa-IR" sz="1400" dirty="0">
                <a:solidFill>
                  <a:schemeClr val="accent4">
                    <a:lumMod val="50000"/>
                  </a:schemeClr>
                </a:solidFill>
                <a:cs typeface="B Homa" pitchFamily="2" charset="-78"/>
              </a:rPr>
              <a:t>4. نقل نکردن دو طرف یک ثبت روزنامه به حسابهای دفتر کل: این اشتباه اگر چه بر توازن تراز آزمایشی اثر ندارد ولی بطوری که قبلا گفته شد، در صورت تهیه تراز آزمایشی چهار ستونی ، رقم گردش عملیات دفتر روزنامه با رقم گردش عملیات حسابهای دفتر کل یکسان نخواهد بود.</a:t>
            </a:r>
          </a:p>
          <a:p>
            <a:pPr algn="r" rtl="1"/>
            <a:r>
              <a:rPr lang="fa-IR" sz="1400" dirty="0">
                <a:solidFill>
                  <a:schemeClr val="accent5">
                    <a:lumMod val="50000"/>
                  </a:schemeClr>
                </a:solidFill>
                <a:cs typeface="B Homa" pitchFamily="2" charset="-78"/>
              </a:rPr>
              <a:t>5. اشتباه در نقل اقلام: این اشتباه زمانی رخ می دهد که معامله به درستی در دفتر روزنامه ثبت ولی مبلغ صحیح بدهکار یا بستانکار، اشتباها به بدهکار یا بستانکار حساب یا حسابهای دیگری نقل شود. (مثال: ممکن است در نقل یک قلم که در دفتر روزنامه به درستی به حساب صندوق بدهکار شده است اشتباها به جای حساب صندوق، حساب بانک بدهکار شود.</a:t>
            </a:r>
          </a:p>
          <a:p>
            <a:pPr algn="r" rtl="1"/>
            <a:r>
              <a:rPr lang="fa-IR" sz="1400" dirty="0">
                <a:solidFill>
                  <a:schemeClr val="accent6">
                    <a:lumMod val="50000"/>
                  </a:schemeClr>
                </a:solidFill>
                <a:cs typeface="B Homa" pitchFamily="2" charset="-78"/>
              </a:rPr>
              <a:t>6. اشتباهات متقابل و خنثی کننده: گاه اثر یک اشتباه با وقوع اشتباه دیگری دقیقا به همان مبلغ ،خنثی می شود.(مثال: مانده یک حساب دارائی در دفتر کل اشتباها معادل 10000 ریال بیش از واقع محاسبه شود و در عین حال، مانده یک حساب بدهی نیز به همین مبلغ اضافه تر منظور گردد واین دو اشتباه یکدیگر را خنثی کنند.</a:t>
            </a:r>
            <a:endParaRPr lang="ar-AE" sz="1400" dirty="0">
              <a:solidFill>
                <a:schemeClr val="accent6">
                  <a:lumMod val="50000"/>
                </a:schemeClr>
              </a:solidFill>
              <a:cs typeface="B Homa" pitchFamily="2" charset="-78"/>
            </a:endParaRPr>
          </a:p>
        </p:txBody>
      </p:sp>
      <p:sp>
        <p:nvSpPr>
          <p:cNvPr id="5" name="Rounded Rectangle 4"/>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125</a:t>
            </a:fld>
            <a:endParaRPr lang="en-US"/>
          </a:p>
        </p:txBody>
      </p:sp>
    </p:spTree>
    <p:extLst>
      <p:ext uri="{BB962C8B-B14F-4D97-AF65-F5344CB8AC3E}">
        <p14:creationId xmlns:p14="http://schemas.microsoft.com/office/powerpoint/2010/main" val="126837308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838200"/>
            <a:ext cx="8077200" cy="25908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cs typeface="B Homa" pitchFamily="2" charset="-78"/>
              </a:rPr>
              <a:t>حساب های معین مجموعه حساب های کمکی یا مکمل برخی از حساب های دفتر کل هستند. در صورت نیاز می توان برای یک حساب دفتر کل چندین حساب معین ایجاد کرد.</a:t>
            </a:r>
          </a:p>
          <a:p>
            <a:pPr algn="r" rtl="1"/>
            <a:endParaRPr lang="fa-IR" sz="1400" dirty="0">
              <a:cs typeface="B Homa" pitchFamily="2" charset="-78"/>
            </a:endParaRPr>
          </a:p>
          <a:p>
            <a:pPr algn="r" rtl="1"/>
            <a:r>
              <a:rPr lang="fa-IR" sz="1400" dirty="0">
                <a:cs typeface="B Homa" pitchFamily="2" charset="-78"/>
              </a:rPr>
              <a:t>در بسیاری از موارد واحدهای اقتصادی به اطلاعاتی جزئی تر از آنچه که در دفتر کل ثبت می شود نیاز دارند. مثلاٌ وقتی واحد اقتصادی از فروشندگان متعددی به طور نسیه اثاثه یا ملزومات خریداری می کند در دفتر کل از یک حساب به نام حساب های پرداختنی استفاده می شود. مانده حساب های پرداختنی در دفتر کل در یک زمان مشخص، جمع بدهی های مؤسسه را بابت خریدهای نسیه نشان می دهد. اما از روی دفتر کل به سختی می توان معلوم کرد که واحد اقتصادی به چه کسانی بدهی دارد.</a:t>
            </a:r>
          </a:p>
          <a:p>
            <a:pPr algn="r" rtl="1"/>
            <a:endParaRPr lang="fa-IR" sz="1400" dirty="0">
              <a:cs typeface="B Homa" pitchFamily="2" charset="-78"/>
            </a:endParaRPr>
          </a:p>
          <a:p>
            <a:pPr algn="r" rtl="1"/>
            <a:r>
              <a:rPr lang="fa-IR" sz="1400" dirty="0">
                <a:cs typeface="B Homa" pitchFamily="2" charset="-78"/>
              </a:rPr>
              <a:t>  برای رفع این مشکل از حساب های دفتر معین استفاده می شود.</a:t>
            </a:r>
          </a:p>
        </p:txBody>
      </p:sp>
      <p:sp>
        <p:nvSpPr>
          <p:cNvPr id="3" name="8-Point Star 2"/>
          <p:cNvSpPr/>
          <p:nvPr/>
        </p:nvSpPr>
        <p:spPr>
          <a:xfrm>
            <a:off x="6248401" y="30774"/>
            <a:ext cx="24384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دفتر معین</a:t>
            </a:r>
            <a:endParaRPr lang="en-US" dirty="0">
              <a:cs typeface="B Homa" pitchFamily="2" charset="-78"/>
            </a:endParaRPr>
          </a:p>
        </p:txBody>
      </p:sp>
      <p:sp>
        <p:nvSpPr>
          <p:cNvPr id="4" name="Rounded Rectangle 3"/>
          <p:cNvSpPr/>
          <p:nvPr/>
        </p:nvSpPr>
        <p:spPr>
          <a:xfrm>
            <a:off x="838200" y="3810000"/>
            <a:ext cx="8077200" cy="6096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cs typeface="B Homa" pitchFamily="2" charset="-78"/>
              </a:rPr>
              <a:t>دفتر معین یک </a:t>
            </a:r>
            <a:r>
              <a:rPr lang="fa-IR" sz="1400" dirty="0">
                <a:solidFill>
                  <a:srgbClr val="FF0000"/>
                </a:solidFill>
                <a:cs typeface="B Homa" pitchFamily="2" charset="-78"/>
              </a:rPr>
              <a:t>دفتر کمکی </a:t>
            </a:r>
            <a:r>
              <a:rPr lang="fa-IR" sz="1400" dirty="0">
                <a:cs typeface="B Homa" pitchFamily="2" charset="-78"/>
              </a:rPr>
              <a:t>می باشد. شکل ظاهری دفتر معین دقیقا شبیه دفتر کل می باشد.</a:t>
            </a:r>
            <a:endParaRPr lang="ar-AE" sz="1400" dirty="0">
              <a:cs typeface="B Homa" pitchFamily="2" charset="-78"/>
            </a:endParaRPr>
          </a:p>
        </p:txBody>
      </p:sp>
      <p:sp>
        <p:nvSpPr>
          <p:cNvPr id="6" name="Rounded Rectangle 5"/>
          <p:cNvSpPr/>
          <p:nvPr/>
        </p:nvSpPr>
        <p:spPr>
          <a:xfrm>
            <a:off x="859971" y="4648200"/>
            <a:ext cx="8077200" cy="6096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cs typeface="B Homa" pitchFamily="2" charset="-78"/>
              </a:rPr>
              <a:t>لازم به يادآوري است كه دفاتر معين از روي </a:t>
            </a:r>
            <a:r>
              <a:rPr lang="fa-IR" sz="1400" dirty="0">
                <a:solidFill>
                  <a:srgbClr val="FF0000"/>
                </a:solidFill>
                <a:cs typeface="B Homa" pitchFamily="2" charset="-78"/>
              </a:rPr>
              <a:t>اسناد حسابداري </a:t>
            </a:r>
            <a:r>
              <a:rPr lang="fa-IR" sz="1400" dirty="0">
                <a:cs typeface="B Homa" pitchFamily="2" charset="-78"/>
              </a:rPr>
              <a:t>ثبت مي شوند.</a:t>
            </a:r>
            <a:endParaRPr lang="ar-AE" sz="1400" dirty="0">
              <a:cs typeface="B Homa" pitchFamily="2" charset="-78"/>
            </a:endParaRPr>
          </a:p>
        </p:txBody>
      </p:sp>
      <p:sp>
        <p:nvSpPr>
          <p:cNvPr id="8" name="Rounded Rectangle 7"/>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126</a:t>
            </a:fld>
            <a:endParaRPr lang="en-US"/>
          </a:p>
        </p:txBody>
      </p:sp>
    </p:spTree>
    <p:extLst>
      <p:ext uri="{BB962C8B-B14F-4D97-AF65-F5344CB8AC3E}">
        <p14:creationId xmlns:p14="http://schemas.microsoft.com/office/powerpoint/2010/main" val="6195745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36" t="8435" r="11135" b="5034"/>
          <a:stretch/>
        </p:blipFill>
        <p:spPr bwMode="auto">
          <a:xfrm>
            <a:off x="1752600" y="457200"/>
            <a:ext cx="5943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127</a:t>
            </a:fld>
            <a:endParaRPr lang="en-US"/>
          </a:p>
        </p:txBody>
      </p:sp>
    </p:spTree>
    <p:extLst>
      <p:ext uri="{BB962C8B-B14F-4D97-AF65-F5344CB8AC3E}">
        <p14:creationId xmlns:p14="http://schemas.microsoft.com/office/powerpoint/2010/main" val="540628476"/>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838200"/>
            <a:ext cx="8077200" cy="1143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cs typeface="B Homa" pitchFamily="2" charset="-78"/>
              </a:rPr>
              <a:t>منظور از کدینگ حسابهای، شماره گذاری کردن حسابها می باشد. از کدینگ حسابها بیشتر در سیستمهای رایانه ای استفاده می شود ولی در سیستمهای دستی نیز از این کدها برای جستجوی سریعتر استفاده می شود.</a:t>
            </a:r>
          </a:p>
          <a:p>
            <a:pPr algn="r" rtl="1"/>
            <a:r>
              <a:rPr lang="fa-IR" sz="1400" dirty="0">
                <a:cs typeface="B Homa" pitchFamily="2" charset="-78"/>
              </a:rPr>
              <a:t>حسابها را بر اساس زیر شماره گذاری می کنند.</a:t>
            </a:r>
          </a:p>
        </p:txBody>
      </p:sp>
      <p:sp>
        <p:nvSpPr>
          <p:cNvPr id="3" name="8-Point Star 2"/>
          <p:cNvSpPr/>
          <p:nvPr/>
        </p:nvSpPr>
        <p:spPr>
          <a:xfrm>
            <a:off x="6248401" y="30774"/>
            <a:ext cx="24384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کدینگ حسابها</a:t>
            </a:r>
            <a:endParaRPr lang="en-US" dirty="0">
              <a:cs typeface="B Homa"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178059560"/>
              </p:ext>
            </p:extLst>
          </p:nvPr>
        </p:nvGraphicFramePr>
        <p:xfrm>
          <a:off x="2743200" y="2362200"/>
          <a:ext cx="4038600" cy="296672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0840">
                <a:tc gridSpan="2">
                  <a:txBody>
                    <a:bodyPr/>
                    <a:lstStyle/>
                    <a:p>
                      <a:pPr algn="ctr" rtl="1"/>
                      <a:r>
                        <a:rPr lang="fa-IR" dirty="0">
                          <a:cs typeface="B Homa" pitchFamily="2" charset="-78"/>
                        </a:rPr>
                        <a:t>کدینگ حسابها</a:t>
                      </a:r>
                      <a:endParaRPr lang="en-US" dirty="0">
                        <a:cs typeface="B Homa" pitchFamily="2" charset="-78"/>
                      </a:endParaRP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r" rtl="1"/>
                      <a:r>
                        <a:rPr lang="fa-IR" dirty="0">
                          <a:cs typeface="B Homa" pitchFamily="2" charset="-78"/>
                        </a:rPr>
                        <a:t>کد حساب</a:t>
                      </a:r>
                      <a:endParaRPr lang="en-US" dirty="0">
                        <a:cs typeface="B Homa" pitchFamily="2" charset="-78"/>
                      </a:endParaRPr>
                    </a:p>
                  </a:txBody>
                  <a:tcPr/>
                </a:tc>
                <a:tc>
                  <a:txBody>
                    <a:bodyPr/>
                    <a:lstStyle/>
                    <a:p>
                      <a:pPr algn="r" rtl="1"/>
                      <a:r>
                        <a:rPr lang="fa-IR" dirty="0">
                          <a:cs typeface="B Homa" pitchFamily="2" charset="-78"/>
                        </a:rPr>
                        <a:t>عنوان حساب</a:t>
                      </a:r>
                      <a:endParaRPr lang="en-US" dirty="0">
                        <a:cs typeface="B Homa" pitchFamily="2" charset="-78"/>
                      </a:endParaRPr>
                    </a:p>
                  </a:txBody>
                  <a:tcPr/>
                </a:tc>
                <a:extLst>
                  <a:ext uri="{0D108BD9-81ED-4DB2-BD59-A6C34878D82A}">
                    <a16:rowId xmlns:a16="http://schemas.microsoft.com/office/drawing/2014/main" val="10001"/>
                  </a:ext>
                </a:extLst>
              </a:tr>
              <a:tr h="370840">
                <a:tc>
                  <a:txBody>
                    <a:bodyPr/>
                    <a:lstStyle/>
                    <a:p>
                      <a:pPr algn="r" rtl="1"/>
                      <a:r>
                        <a:rPr lang="fa-IR" dirty="0">
                          <a:cs typeface="B Homa" pitchFamily="2" charset="-78"/>
                        </a:rPr>
                        <a:t>1</a:t>
                      </a:r>
                      <a:endParaRPr lang="en-US" dirty="0">
                        <a:cs typeface="B Homa" pitchFamily="2" charset="-78"/>
                      </a:endParaRPr>
                    </a:p>
                  </a:txBody>
                  <a:tcPr/>
                </a:tc>
                <a:tc>
                  <a:txBody>
                    <a:bodyPr/>
                    <a:lstStyle/>
                    <a:p>
                      <a:pPr algn="r" rtl="1"/>
                      <a:r>
                        <a:rPr lang="fa-IR" dirty="0">
                          <a:cs typeface="B Homa" pitchFamily="2" charset="-78"/>
                        </a:rPr>
                        <a:t>داراییها</a:t>
                      </a:r>
                      <a:endParaRPr lang="en-US" dirty="0">
                        <a:cs typeface="B Homa" pitchFamily="2" charset="-78"/>
                      </a:endParaRPr>
                    </a:p>
                  </a:txBody>
                  <a:tcPr/>
                </a:tc>
                <a:extLst>
                  <a:ext uri="{0D108BD9-81ED-4DB2-BD59-A6C34878D82A}">
                    <a16:rowId xmlns:a16="http://schemas.microsoft.com/office/drawing/2014/main" val="10002"/>
                  </a:ext>
                </a:extLst>
              </a:tr>
              <a:tr h="370840">
                <a:tc>
                  <a:txBody>
                    <a:bodyPr/>
                    <a:lstStyle/>
                    <a:p>
                      <a:pPr algn="r" rtl="1"/>
                      <a:r>
                        <a:rPr lang="fa-IR" dirty="0">
                          <a:cs typeface="B Homa" pitchFamily="2" charset="-78"/>
                        </a:rPr>
                        <a:t>2</a:t>
                      </a:r>
                      <a:endParaRPr lang="en-US" dirty="0">
                        <a:cs typeface="B Homa" pitchFamily="2" charset="-78"/>
                      </a:endParaRPr>
                    </a:p>
                  </a:txBody>
                  <a:tcPr/>
                </a:tc>
                <a:tc>
                  <a:txBody>
                    <a:bodyPr/>
                    <a:lstStyle/>
                    <a:p>
                      <a:pPr algn="r" rtl="1"/>
                      <a:r>
                        <a:rPr lang="fa-IR" dirty="0">
                          <a:cs typeface="B Homa" pitchFamily="2" charset="-78"/>
                        </a:rPr>
                        <a:t>بدهی ها</a:t>
                      </a:r>
                      <a:endParaRPr lang="en-US" dirty="0">
                        <a:cs typeface="B Homa" pitchFamily="2" charset="-78"/>
                      </a:endParaRPr>
                    </a:p>
                  </a:txBody>
                  <a:tcPr/>
                </a:tc>
                <a:extLst>
                  <a:ext uri="{0D108BD9-81ED-4DB2-BD59-A6C34878D82A}">
                    <a16:rowId xmlns:a16="http://schemas.microsoft.com/office/drawing/2014/main" val="10003"/>
                  </a:ext>
                </a:extLst>
              </a:tr>
              <a:tr h="370840">
                <a:tc>
                  <a:txBody>
                    <a:bodyPr/>
                    <a:lstStyle/>
                    <a:p>
                      <a:pPr algn="r" rtl="1"/>
                      <a:r>
                        <a:rPr lang="fa-IR" dirty="0">
                          <a:cs typeface="B Homa" pitchFamily="2" charset="-78"/>
                        </a:rPr>
                        <a:t>3</a:t>
                      </a:r>
                      <a:endParaRPr lang="en-US" dirty="0">
                        <a:cs typeface="B Homa" pitchFamily="2" charset="-78"/>
                      </a:endParaRPr>
                    </a:p>
                  </a:txBody>
                  <a:tcPr/>
                </a:tc>
                <a:tc>
                  <a:txBody>
                    <a:bodyPr/>
                    <a:lstStyle/>
                    <a:p>
                      <a:pPr algn="r" rtl="1"/>
                      <a:r>
                        <a:rPr lang="fa-IR" dirty="0">
                          <a:cs typeface="B Homa" pitchFamily="2" charset="-78"/>
                        </a:rPr>
                        <a:t>سرمایه</a:t>
                      </a:r>
                      <a:endParaRPr lang="en-US" dirty="0">
                        <a:cs typeface="B Homa" pitchFamily="2" charset="-78"/>
                      </a:endParaRPr>
                    </a:p>
                  </a:txBody>
                  <a:tcPr/>
                </a:tc>
                <a:extLst>
                  <a:ext uri="{0D108BD9-81ED-4DB2-BD59-A6C34878D82A}">
                    <a16:rowId xmlns:a16="http://schemas.microsoft.com/office/drawing/2014/main" val="10004"/>
                  </a:ext>
                </a:extLst>
              </a:tr>
              <a:tr h="370840">
                <a:tc>
                  <a:txBody>
                    <a:bodyPr/>
                    <a:lstStyle/>
                    <a:p>
                      <a:pPr algn="r" rtl="1"/>
                      <a:r>
                        <a:rPr lang="fa-IR" dirty="0">
                          <a:cs typeface="B Homa" pitchFamily="2" charset="-78"/>
                        </a:rPr>
                        <a:t>3</a:t>
                      </a:r>
                      <a:endParaRPr lang="en-US" dirty="0">
                        <a:cs typeface="B Homa" pitchFamily="2" charset="-78"/>
                      </a:endParaRPr>
                    </a:p>
                  </a:txBody>
                  <a:tcPr/>
                </a:tc>
                <a:tc>
                  <a:txBody>
                    <a:bodyPr/>
                    <a:lstStyle/>
                    <a:p>
                      <a:pPr algn="r" rtl="1"/>
                      <a:r>
                        <a:rPr lang="fa-IR" dirty="0">
                          <a:cs typeface="B Homa" pitchFamily="2" charset="-78"/>
                        </a:rPr>
                        <a:t>برداشت</a:t>
                      </a:r>
                      <a:endParaRPr lang="en-US" dirty="0">
                        <a:cs typeface="B Homa" pitchFamily="2" charset="-78"/>
                      </a:endParaRPr>
                    </a:p>
                  </a:txBody>
                  <a:tcPr/>
                </a:tc>
                <a:extLst>
                  <a:ext uri="{0D108BD9-81ED-4DB2-BD59-A6C34878D82A}">
                    <a16:rowId xmlns:a16="http://schemas.microsoft.com/office/drawing/2014/main" val="10005"/>
                  </a:ext>
                </a:extLst>
              </a:tr>
              <a:tr h="370840">
                <a:tc>
                  <a:txBody>
                    <a:bodyPr/>
                    <a:lstStyle/>
                    <a:p>
                      <a:pPr algn="r" rtl="1"/>
                      <a:r>
                        <a:rPr lang="fa-IR" dirty="0">
                          <a:cs typeface="B Homa" pitchFamily="2" charset="-78"/>
                        </a:rPr>
                        <a:t>4</a:t>
                      </a:r>
                      <a:endParaRPr lang="en-US" dirty="0">
                        <a:cs typeface="B Homa" pitchFamily="2" charset="-78"/>
                      </a:endParaRPr>
                    </a:p>
                  </a:txBody>
                  <a:tcPr/>
                </a:tc>
                <a:tc>
                  <a:txBody>
                    <a:bodyPr/>
                    <a:lstStyle/>
                    <a:p>
                      <a:pPr algn="r" rtl="1"/>
                      <a:r>
                        <a:rPr lang="fa-IR" dirty="0">
                          <a:cs typeface="B Homa" pitchFamily="2" charset="-78"/>
                        </a:rPr>
                        <a:t>درآمد</a:t>
                      </a:r>
                      <a:endParaRPr lang="en-US" dirty="0">
                        <a:cs typeface="B Homa" pitchFamily="2" charset="-78"/>
                      </a:endParaRPr>
                    </a:p>
                  </a:txBody>
                  <a:tcPr/>
                </a:tc>
                <a:extLst>
                  <a:ext uri="{0D108BD9-81ED-4DB2-BD59-A6C34878D82A}">
                    <a16:rowId xmlns:a16="http://schemas.microsoft.com/office/drawing/2014/main" val="10006"/>
                  </a:ext>
                </a:extLst>
              </a:tr>
              <a:tr h="370840">
                <a:tc>
                  <a:txBody>
                    <a:bodyPr/>
                    <a:lstStyle/>
                    <a:p>
                      <a:pPr algn="r" rtl="1"/>
                      <a:r>
                        <a:rPr lang="fa-IR" dirty="0">
                          <a:cs typeface="B Homa" pitchFamily="2" charset="-78"/>
                        </a:rPr>
                        <a:t>5</a:t>
                      </a:r>
                      <a:endParaRPr lang="en-US" dirty="0">
                        <a:cs typeface="B Homa" pitchFamily="2" charset="-78"/>
                      </a:endParaRPr>
                    </a:p>
                  </a:txBody>
                  <a:tcPr/>
                </a:tc>
                <a:tc>
                  <a:txBody>
                    <a:bodyPr/>
                    <a:lstStyle/>
                    <a:p>
                      <a:pPr algn="r" rtl="1"/>
                      <a:r>
                        <a:rPr lang="fa-IR" dirty="0">
                          <a:cs typeface="B Homa" pitchFamily="2" charset="-78"/>
                        </a:rPr>
                        <a:t>هزینه</a:t>
                      </a:r>
                      <a:endParaRPr lang="en-US" dirty="0">
                        <a:cs typeface="B Homa" pitchFamily="2" charset="-78"/>
                      </a:endParaRPr>
                    </a:p>
                  </a:txBody>
                  <a:tcPr/>
                </a:tc>
                <a:extLst>
                  <a:ext uri="{0D108BD9-81ED-4DB2-BD59-A6C34878D82A}">
                    <a16:rowId xmlns:a16="http://schemas.microsoft.com/office/drawing/2014/main" val="10007"/>
                  </a:ext>
                </a:extLst>
              </a:tr>
            </a:tbl>
          </a:graphicData>
        </a:graphic>
      </p:graphicFrame>
      <p:sp>
        <p:nvSpPr>
          <p:cNvPr id="6" name="Rounded Rectangle 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128</a:t>
            </a:fld>
            <a:endParaRPr lang="en-US"/>
          </a:p>
        </p:txBody>
      </p:sp>
    </p:spTree>
    <p:extLst>
      <p:ext uri="{BB962C8B-B14F-4D97-AF65-F5344CB8AC3E}">
        <p14:creationId xmlns:p14="http://schemas.microsoft.com/office/powerpoint/2010/main" val="3044100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8200" y="838200"/>
            <a:ext cx="8077200" cy="19812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cs typeface="B Homa" pitchFamily="2" charset="-78"/>
              </a:rPr>
              <a:t>ثبتهاي ساده و مركب</a:t>
            </a:r>
          </a:p>
          <a:p>
            <a:pPr algn="r" rtl="1"/>
            <a:endParaRPr lang="fa-IR" sz="1400" dirty="0">
              <a:cs typeface="B Homa" pitchFamily="2" charset="-78"/>
            </a:endParaRPr>
          </a:p>
          <a:p>
            <a:pPr algn="r" rtl="1"/>
            <a:r>
              <a:rPr lang="fa-IR" sz="1400" dirty="0">
                <a:cs typeface="B Homa" pitchFamily="2" charset="-78"/>
              </a:rPr>
              <a:t>ثبت معاملات و عمليات مالي در حسابها به دو نوع تقسيم ميشود كه عبارتند از 1- ثبت ساده 2- ثبت مركب</a:t>
            </a:r>
          </a:p>
          <a:p>
            <a:pPr algn="r" rtl="1"/>
            <a:endParaRPr lang="fa-IR" sz="1400" dirty="0">
              <a:cs typeface="B Homa" pitchFamily="2" charset="-78"/>
            </a:endParaRPr>
          </a:p>
          <a:p>
            <a:pPr algn="r" rtl="1"/>
            <a:r>
              <a:rPr lang="fa-IR" sz="1400" dirty="0">
                <a:cs typeface="B Homa" pitchFamily="2" charset="-78"/>
              </a:rPr>
              <a:t>ثبت ساده . هر ثبتي را كه يك قلم بدهكار و يك قلم بستانكار داشته باشد ثبت ساده مي گويند .</a:t>
            </a:r>
          </a:p>
        </p:txBody>
      </p:sp>
      <p:sp>
        <p:nvSpPr>
          <p:cNvPr id="4" name="8-Point Star 3"/>
          <p:cNvSpPr/>
          <p:nvPr/>
        </p:nvSpPr>
        <p:spPr>
          <a:xfrm>
            <a:off x="6248401" y="30774"/>
            <a:ext cx="24384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ثبت ساده</a:t>
            </a:r>
            <a:endParaRPr lang="en-US" dirty="0">
              <a:cs typeface="B Homa" pitchFamily="2" charset="-78"/>
            </a:endParaRPr>
          </a:p>
        </p:txBody>
      </p:sp>
      <p:sp>
        <p:nvSpPr>
          <p:cNvPr id="6" name="Rounded Rectangle 5"/>
          <p:cNvSpPr/>
          <p:nvPr/>
        </p:nvSpPr>
        <p:spPr>
          <a:xfrm>
            <a:off x="3657600" y="2921667"/>
            <a:ext cx="5067869" cy="583533"/>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chemeClr val="tx1"/>
                </a:solidFill>
                <a:cs typeface="B Homa" pitchFamily="2" charset="-78"/>
              </a:rPr>
              <a:t>مثال: سرمایه گذاری نقدی به ارزش 20,000,000 ريال در بانک</a:t>
            </a:r>
          </a:p>
        </p:txBody>
      </p:sp>
      <p:sp>
        <p:nvSpPr>
          <p:cNvPr id="7" name="Rounded Rectangle 6"/>
          <p:cNvSpPr/>
          <p:nvPr/>
        </p:nvSpPr>
        <p:spPr>
          <a:xfrm>
            <a:off x="5409632" y="3657600"/>
            <a:ext cx="3239069" cy="888333"/>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chemeClr val="tx1"/>
                </a:solidFill>
                <a:cs typeface="B Homa" pitchFamily="2" charset="-78"/>
              </a:rPr>
              <a:t>7/8) بانک 20,000,000</a:t>
            </a:r>
          </a:p>
          <a:p>
            <a:pPr algn="r" rtl="1"/>
            <a:r>
              <a:rPr lang="fa-IR" sz="1400" dirty="0">
                <a:solidFill>
                  <a:schemeClr val="tx1"/>
                </a:solidFill>
                <a:cs typeface="B Homa" pitchFamily="2" charset="-78"/>
              </a:rPr>
              <a:t>                                    سرمایه 20,000,000</a:t>
            </a:r>
          </a:p>
          <a:p>
            <a:pPr algn="r" rtl="1"/>
            <a:r>
              <a:rPr lang="fa-IR" sz="1400" dirty="0">
                <a:solidFill>
                  <a:schemeClr val="tx1"/>
                </a:solidFill>
                <a:cs typeface="B Homa" pitchFamily="2" charset="-78"/>
              </a:rPr>
              <a:t>ثبت سرمایه گذاری</a:t>
            </a:r>
          </a:p>
        </p:txBody>
      </p:sp>
      <p:sp>
        <p:nvSpPr>
          <p:cNvPr id="9" name="Rounded Rectangle 8"/>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129</a:t>
            </a:fld>
            <a:endParaRPr lang="en-US"/>
          </a:p>
        </p:txBody>
      </p:sp>
    </p:spTree>
    <p:extLst>
      <p:ext uri="{BB962C8B-B14F-4D97-AF65-F5344CB8AC3E}">
        <p14:creationId xmlns:p14="http://schemas.microsoft.com/office/powerpoint/2010/main" val="3959226670"/>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990600"/>
            <a:ext cx="8458200" cy="1371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fa-IR" sz="2400" dirty="0">
                <a:solidFill>
                  <a:srgbClr val="FF0000"/>
                </a:solidFill>
                <a:cs typeface="B Homa" pitchFamily="2" charset="-78"/>
              </a:rPr>
              <a:t>تعریف بدهی:</a:t>
            </a:r>
          </a:p>
          <a:p>
            <a:pPr algn="r"/>
            <a:r>
              <a:rPr lang="fa-IR" sz="2400" dirty="0">
                <a:cs typeface="B Homa" pitchFamily="2" charset="-78"/>
              </a:rPr>
              <a:t>تعهدات مالی مؤسسه نسبت به اشخاص دیگر که از رویدادهای گذشته ناشی می شود.</a:t>
            </a:r>
            <a:endParaRPr lang="en-US" sz="2400" dirty="0">
              <a:cs typeface="B Homa" pitchFamily="2" charset="-78"/>
            </a:endParaRPr>
          </a:p>
        </p:txBody>
      </p:sp>
      <p:sp>
        <p:nvSpPr>
          <p:cNvPr id="3" name="Rounded Rectangle 2"/>
          <p:cNvSpPr/>
          <p:nvPr/>
        </p:nvSpPr>
        <p:spPr>
          <a:xfrm>
            <a:off x="4686300" y="2514600"/>
            <a:ext cx="4201389" cy="3581400"/>
          </a:xfrm>
          <a:prstGeom prst="roundRect">
            <a:avLst>
              <a:gd name="adj" fmla="val 27112"/>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2400" dirty="0">
                <a:solidFill>
                  <a:schemeClr val="dk1"/>
                </a:solidFill>
                <a:cs typeface="B Homa" pitchFamily="2" charset="-78"/>
              </a:rPr>
              <a:t>انواع بدهی ها:</a:t>
            </a:r>
          </a:p>
          <a:p>
            <a:pPr algn="ctr" rtl="1"/>
            <a:r>
              <a:rPr lang="fa-IR" sz="2400" dirty="0">
                <a:solidFill>
                  <a:schemeClr val="dk1"/>
                </a:solidFill>
                <a:cs typeface="B Homa" pitchFamily="2" charset="-78"/>
              </a:rPr>
              <a:t>حسابهای پرداختنی (بستانکار)</a:t>
            </a:r>
          </a:p>
          <a:p>
            <a:pPr algn="ctr" rtl="1"/>
            <a:r>
              <a:rPr lang="fa-IR" sz="2400" dirty="0">
                <a:solidFill>
                  <a:schemeClr val="dk1"/>
                </a:solidFill>
                <a:cs typeface="B Homa" pitchFamily="2" charset="-78"/>
              </a:rPr>
              <a:t>اسناد پرداختنی</a:t>
            </a:r>
          </a:p>
          <a:p>
            <a:pPr algn="ctr" rtl="1"/>
            <a:r>
              <a:rPr lang="fa-IR" sz="2400" dirty="0">
                <a:solidFill>
                  <a:schemeClr val="dk1"/>
                </a:solidFill>
                <a:cs typeface="B Homa" pitchFamily="2" charset="-78"/>
              </a:rPr>
              <a:t>حقوق پرداختنی</a:t>
            </a:r>
          </a:p>
          <a:p>
            <a:pPr algn="ctr" rtl="1"/>
            <a:r>
              <a:rPr lang="fa-IR" sz="2400" dirty="0">
                <a:solidFill>
                  <a:schemeClr val="dk1"/>
                </a:solidFill>
                <a:cs typeface="B Homa" pitchFamily="2" charset="-78"/>
              </a:rPr>
              <a:t>وام پرداختنی</a:t>
            </a:r>
          </a:p>
          <a:p>
            <a:pPr algn="ctr" rtl="1"/>
            <a:r>
              <a:rPr lang="fa-IR" sz="2400" dirty="0">
                <a:cs typeface="B Homa" pitchFamily="2" charset="-78"/>
              </a:rPr>
              <a:t>بیمه پرداختنی</a:t>
            </a:r>
          </a:p>
          <a:p>
            <a:pPr algn="ctr" rtl="1"/>
            <a:r>
              <a:rPr lang="fa-IR" sz="2400" dirty="0">
                <a:solidFill>
                  <a:schemeClr val="dk1"/>
                </a:solidFill>
                <a:cs typeface="B Homa" pitchFamily="2" charset="-78"/>
              </a:rPr>
              <a:t>مالیات پرداختنی</a:t>
            </a:r>
          </a:p>
          <a:p>
            <a:pPr algn="ctr" rtl="1"/>
            <a:r>
              <a:rPr lang="fa-IR" sz="2400" dirty="0">
                <a:solidFill>
                  <a:schemeClr val="dk1"/>
                </a:solidFill>
                <a:cs typeface="B Homa" pitchFamily="2" charset="-78"/>
              </a:rPr>
              <a:t>... پرداختنی</a:t>
            </a:r>
            <a:endParaRPr lang="en-US" sz="2400" dirty="0">
              <a:solidFill>
                <a:schemeClr val="dk1"/>
              </a:solidFill>
              <a:cs typeface="B Homa" pitchFamily="2" charset="-78"/>
            </a:endParaRPr>
          </a:p>
        </p:txBody>
      </p:sp>
      <p:sp>
        <p:nvSpPr>
          <p:cNvPr id="4" name="Rounded Rectangle 3"/>
          <p:cNvSpPr/>
          <p:nvPr/>
        </p:nvSpPr>
        <p:spPr>
          <a:xfrm>
            <a:off x="304800" y="3429000"/>
            <a:ext cx="41910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a:solidFill>
                  <a:srgbClr val="FF0000"/>
                </a:solidFill>
                <a:cs typeface="B Homa" pitchFamily="2" charset="-78"/>
              </a:rPr>
              <a:t>حسابهای پرداختنی </a:t>
            </a:r>
            <a:r>
              <a:rPr lang="fa-IR" sz="1600" dirty="0">
                <a:solidFill>
                  <a:schemeClr val="tx1"/>
                </a:solidFill>
                <a:cs typeface="B Homa" pitchFamily="2" charset="-78"/>
              </a:rPr>
              <a:t>تعهدات مالی مؤسسه نسبت به اشخاص دیگر که از رویداد گذشته ناشی شده است.این نوع بدهی درجریان فعالیت اصلی مؤسسه ایجاد میشود.</a:t>
            </a:r>
            <a:endParaRPr lang="en-US" sz="1600" dirty="0">
              <a:solidFill>
                <a:schemeClr val="tx1"/>
              </a:solidFill>
              <a:cs typeface="B Homa" pitchFamily="2" charset="-78"/>
            </a:endParaRPr>
          </a:p>
        </p:txBody>
      </p:sp>
      <p:sp>
        <p:nvSpPr>
          <p:cNvPr id="5" name="Rounded Rectangle 4"/>
          <p:cNvSpPr/>
          <p:nvPr/>
        </p:nvSpPr>
        <p:spPr>
          <a:xfrm>
            <a:off x="304800" y="4495800"/>
            <a:ext cx="41910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a:solidFill>
                  <a:srgbClr val="FF0000"/>
                </a:solidFill>
                <a:cs typeface="B Homa" pitchFamily="2" charset="-78"/>
              </a:rPr>
              <a:t>اسناد پرداختنی </a:t>
            </a:r>
            <a:r>
              <a:rPr lang="fa-IR" sz="1600" dirty="0">
                <a:solidFill>
                  <a:schemeClr val="tx1"/>
                </a:solidFill>
                <a:cs typeface="B Homa" pitchFamily="2" charset="-78"/>
              </a:rPr>
              <a:t>همان بدهی مؤسسه می باشد که در قبال آنها اسناد تجاری (سفته،برات،چک) صادر شده است.</a:t>
            </a:r>
            <a:endParaRPr lang="en-US" sz="1600" dirty="0">
              <a:solidFill>
                <a:schemeClr val="tx1"/>
              </a:solidFill>
              <a:cs typeface="B Homa" pitchFamily="2" charset="-78"/>
            </a:endParaRPr>
          </a:p>
        </p:txBody>
      </p:sp>
      <p:sp>
        <p:nvSpPr>
          <p:cNvPr id="9" name="Rounded Rectangle 8"/>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4- 5</a:t>
            </a:r>
            <a:endParaRPr lang="en-US" sz="1200" dirty="0">
              <a:cs typeface="B Homa"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4361790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838200"/>
            <a:ext cx="8077200" cy="19812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cs typeface="B Homa" pitchFamily="2" charset="-78"/>
              </a:rPr>
              <a:t>ثبت مركب .هر معامله الزاما" تنها داراي يك قلم بدهكار و يك قلم بستانكار نيست .بلكه ممكن است در يك معامله چند حساب بدهكار يا بستانكار شود .هر ثبتي كه بيش از يك قلم بدهكار و يا بيش از يك قلم بستانكار داشته باشد ثبت مركب خوانده مي شود .بدون توجه به اين كه در يك ثبت مركب چند قلم بدهكار يا بستانكار مي شود معمولا تمام اقلام بدهكار قبل از اقلام بستانكار ثبت مي شوند .</a:t>
            </a:r>
          </a:p>
        </p:txBody>
      </p:sp>
      <p:sp>
        <p:nvSpPr>
          <p:cNvPr id="3" name="8-Point Star 2"/>
          <p:cNvSpPr/>
          <p:nvPr/>
        </p:nvSpPr>
        <p:spPr>
          <a:xfrm>
            <a:off x="6248401" y="30774"/>
            <a:ext cx="24384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ثبت مرکب</a:t>
            </a:r>
            <a:endParaRPr lang="en-US" dirty="0">
              <a:cs typeface="B Homa" pitchFamily="2" charset="-78"/>
            </a:endParaRPr>
          </a:p>
        </p:txBody>
      </p:sp>
      <p:sp>
        <p:nvSpPr>
          <p:cNvPr id="4" name="Rounded Rectangle 3"/>
          <p:cNvSpPr/>
          <p:nvPr/>
        </p:nvSpPr>
        <p:spPr>
          <a:xfrm>
            <a:off x="1028132" y="2921667"/>
            <a:ext cx="7658669" cy="583533"/>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chemeClr val="tx1"/>
                </a:solidFill>
                <a:cs typeface="B Homa" pitchFamily="2" charset="-78"/>
              </a:rPr>
              <a:t>مثال: سرمایه گذاری نقدی به ارزش 20,000,000 ريال در بانک و اختصاص 8,000,000 ريال اثاثه جهت راه اندازی مؤسسه.</a:t>
            </a:r>
          </a:p>
        </p:txBody>
      </p:sp>
      <p:sp>
        <p:nvSpPr>
          <p:cNvPr id="5" name="Rounded Rectangle 4"/>
          <p:cNvSpPr/>
          <p:nvPr/>
        </p:nvSpPr>
        <p:spPr>
          <a:xfrm>
            <a:off x="5409632" y="3657600"/>
            <a:ext cx="3239069" cy="1143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chemeClr val="tx1"/>
                </a:solidFill>
                <a:cs typeface="B Homa" pitchFamily="2" charset="-78"/>
              </a:rPr>
              <a:t>7/8) بانک 20,000,000</a:t>
            </a:r>
          </a:p>
          <a:p>
            <a:pPr algn="r" rtl="1"/>
            <a:r>
              <a:rPr lang="fa-IR" sz="1400" dirty="0">
                <a:solidFill>
                  <a:schemeClr val="tx1"/>
                </a:solidFill>
                <a:cs typeface="B Homa" pitchFamily="2" charset="-78"/>
              </a:rPr>
              <a:t>          اثاثه  8,000,000</a:t>
            </a:r>
          </a:p>
          <a:p>
            <a:pPr algn="r" rtl="1"/>
            <a:r>
              <a:rPr lang="fa-IR" sz="1400" dirty="0">
                <a:solidFill>
                  <a:schemeClr val="tx1"/>
                </a:solidFill>
                <a:cs typeface="B Homa" pitchFamily="2" charset="-78"/>
              </a:rPr>
              <a:t>                                    سرمایه 28,000,000</a:t>
            </a:r>
          </a:p>
          <a:p>
            <a:pPr algn="r" rtl="1"/>
            <a:r>
              <a:rPr lang="fa-IR" sz="1400" dirty="0">
                <a:solidFill>
                  <a:schemeClr val="tx1"/>
                </a:solidFill>
                <a:cs typeface="B Homa" pitchFamily="2" charset="-78"/>
              </a:rPr>
              <a:t>ثبت سرمایه گذاری</a:t>
            </a:r>
          </a:p>
        </p:txBody>
      </p:sp>
      <p:sp>
        <p:nvSpPr>
          <p:cNvPr id="7" name="Rounded Rectangle 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130</a:t>
            </a:fld>
            <a:endParaRPr lang="en-US"/>
          </a:p>
        </p:txBody>
      </p:sp>
    </p:spTree>
    <p:extLst>
      <p:ext uri="{BB962C8B-B14F-4D97-AF65-F5344CB8AC3E}">
        <p14:creationId xmlns:p14="http://schemas.microsoft.com/office/powerpoint/2010/main" val="969140264"/>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838200"/>
            <a:ext cx="8077200" cy="18288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rgbClr val="FF0000"/>
                </a:solidFill>
                <a:cs typeface="B Homa" pitchFamily="2" charset="-78"/>
              </a:rPr>
              <a:t>تعریف استهلاک</a:t>
            </a:r>
            <a:r>
              <a:rPr lang="fa-IR" sz="1600" dirty="0">
                <a:cs typeface="B Homa" pitchFamily="2" charset="-78"/>
              </a:rPr>
              <a:t>:</a:t>
            </a:r>
          </a:p>
          <a:p>
            <a:pPr algn="r" rtl="1"/>
            <a:r>
              <a:rPr lang="fa-IR" sz="1600" dirty="0">
                <a:cs typeface="B Homa" pitchFamily="2" charset="-78"/>
              </a:rPr>
              <a:t>کاهش ارزش دارایی ثابت در آثر استفاده از آن را استهلاک می نامند. (البته این نکته را باید در نظر بگیرید که اگر دارایی ثابتی در مؤسسه وجود داشته باشد و از آن استفاده نگردد طبق قانون مالیات های مستقیم باید 30% هزینه استهلاک عادی را به عنوان استهلاک در دفاتر نشان داد.)</a:t>
            </a:r>
          </a:p>
        </p:txBody>
      </p:sp>
      <p:sp>
        <p:nvSpPr>
          <p:cNvPr id="3" name="8-Point Star 2"/>
          <p:cNvSpPr/>
          <p:nvPr/>
        </p:nvSpPr>
        <p:spPr>
          <a:xfrm>
            <a:off x="6248401" y="30774"/>
            <a:ext cx="24384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استهلاک</a:t>
            </a:r>
            <a:endParaRPr lang="en-US" dirty="0">
              <a:cs typeface="B Homa" pitchFamily="2" charset="-78"/>
            </a:endParaRPr>
          </a:p>
        </p:txBody>
      </p:sp>
      <p:graphicFrame>
        <p:nvGraphicFramePr>
          <p:cNvPr id="4" name="Diagram 3"/>
          <p:cNvGraphicFramePr/>
          <p:nvPr>
            <p:extLst>
              <p:ext uri="{D42A27DB-BD31-4B8C-83A1-F6EECF244321}">
                <p14:modId xmlns:p14="http://schemas.microsoft.com/office/powerpoint/2010/main" val="4105018429"/>
              </p:ext>
            </p:extLst>
          </p:nvPr>
        </p:nvGraphicFramePr>
        <p:xfrm>
          <a:off x="850900" y="2895600"/>
          <a:ext cx="75438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609601" y="5410200"/>
            <a:ext cx="8077200" cy="913831"/>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از این عوامل یک عامل واقعی (</a:t>
            </a:r>
            <a:r>
              <a:rPr lang="fa-IR" sz="1600" dirty="0">
                <a:solidFill>
                  <a:srgbClr val="FF0000"/>
                </a:solidFill>
                <a:cs typeface="B Homa" pitchFamily="2" charset="-78"/>
              </a:rPr>
              <a:t>بهای تمام شده</a:t>
            </a:r>
            <a:r>
              <a:rPr lang="fa-IR" sz="1600" dirty="0">
                <a:solidFill>
                  <a:schemeClr val="tx1"/>
                </a:solidFill>
                <a:cs typeface="B Homa" pitchFamily="2" charset="-78"/>
              </a:rPr>
              <a:t>) و دو عامل برآوردی (</a:t>
            </a:r>
            <a:r>
              <a:rPr lang="fa-IR" sz="1600" dirty="0">
                <a:solidFill>
                  <a:srgbClr val="FF0000"/>
                </a:solidFill>
                <a:cs typeface="B Homa" pitchFamily="2" charset="-78"/>
              </a:rPr>
              <a:t>عمر مفید </a:t>
            </a:r>
            <a:r>
              <a:rPr lang="fa-IR" sz="1600" dirty="0">
                <a:solidFill>
                  <a:schemeClr val="tx1"/>
                </a:solidFill>
                <a:cs typeface="B Homa" pitchFamily="2" charset="-78"/>
              </a:rPr>
              <a:t>و </a:t>
            </a:r>
            <a:r>
              <a:rPr lang="fa-IR" sz="1600" dirty="0">
                <a:solidFill>
                  <a:srgbClr val="FF0000"/>
                </a:solidFill>
                <a:cs typeface="B Homa" pitchFamily="2" charset="-78"/>
              </a:rPr>
              <a:t>ارزش اسقاط</a:t>
            </a:r>
            <a:r>
              <a:rPr lang="fa-IR" sz="1600" dirty="0">
                <a:solidFill>
                  <a:schemeClr val="tx1"/>
                </a:solidFill>
                <a:cs typeface="B Homa" pitchFamily="2" charset="-78"/>
              </a:rPr>
              <a:t>) می باشند.</a:t>
            </a:r>
          </a:p>
        </p:txBody>
      </p:sp>
      <p:sp>
        <p:nvSpPr>
          <p:cNvPr id="7" name="Rounded Rectangle 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1- 5</a:t>
            </a:r>
            <a:endParaRPr lang="en-US" sz="1200" dirty="0">
              <a:cs typeface="B Homa" pitchFamily="2" charset="-78"/>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131</a:t>
            </a:fld>
            <a:endParaRPr lang="en-US"/>
          </a:p>
        </p:txBody>
      </p:sp>
    </p:spTree>
    <p:extLst>
      <p:ext uri="{BB962C8B-B14F-4D97-AF65-F5344CB8AC3E}">
        <p14:creationId xmlns:p14="http://schemas.microsoft.com/office/powerpoint/2010/main" val="23953706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838200"/>
            <a:ext cx="8077200" cy="12954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rgbClr val="FF0000"/>
                </a:solidFill>
                <a:cs typeface="B Homa" pitchFamily="2" charset="-78"/>
              </a:rPr>
              <a:t>بهای تمام شده دارایی ثابت</a:t>
            </a:r>
            <a:r>
              <a:rPr lang="fa-IR" sz="1600" dirty="0">
                <a:cs typeface="B Homa" pitchFamily="2" charset="-78"/>
              </a:rPr>
              <a:t>:</a:t>
            </a:r>
          </a:p>
          <a:p>
            <a:pPr algn="r" rtl="1"/>
            <a:r>
              <a:rPr lang="fa-IR" sz="1600" dirty="0">
                <a:cs typeface="B Homa" pitchFamily="2" charset="-78"/>
              </a:rPr>
              <a:t>بهای تمام شده دارایی ثابت عبارتند از کلیه هزینه هایی که باید انجام شود تا دارایی ثابت در اختیار مؤسسه قرار گیرد. این هزینه ها عبارتند از  بهای خرید، هزینه حمل و هزینه نصب و راه اندازی و ... .</a:t>
            </a:r>
          </a:p>
        </p:txBody>
      </p:sp>
      <p:sp>
        <p:nvSpPr>
          <p:cNvPr id="3" name="Rounded Rectangle 2"/>
          <p:cNvSpPr/>
          <p:nvPr/>
        </p:nvSpPr>
        <p:spPr>
          <a:xfrm>
            <a:off x="838200" y="2514600"/>
            <a:ext cx="8077200" cy="14478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rgbClr val="FF0000"/>
                </a:solidFill>
                <a:cs typeface="B Homa" pitchFamily="2" charset="-78"/>
              </a:rPr>
              <a:t>عمر مفید</a:t>
            </a:r>
            <a:r>
              <a:rPr lang="fa-IR" sz="1600" dirty="0">
                <a:cs typeface="B Homa" pitchFamily="2" charset="-78"/>
              </a:rPr>
              <a:t>:</a:t>
            </a:r>
          </a:p>
          <a:p>
            <a:pPr algn="r" rtl="1"/>
            <a:r>
              <a:rPr lang="fa-IR" sz="1600" dirty="0">
                <a:cs typeface="B Homa" pitchFamily="2" charset="-78"/>
              </a:rPr>
              <a:t>منظور از عمر مفید مدت زمان استفاده از دارایی ثابت که انتظار دایم دارایی در این مدت به صورت عادی قابل استفاده باشد.</a:t>
            </a:r>
          </a:p>
          <a:p>
            <a:pPr algn="r" rtl="1"/>
            <a:r>
              <a:rPr lang="fa-IR" sz="1600" dirty="0">
                <a:cs typeface="B Homa" pitchFamily="2" charset="-78"/>
              </a:rPr>
              <a:t>عمر مفید ممکن است سال، تعداد تولید و یا ساعات و میزان استفاده از دارایی ثابت باشد.</a:t>
            </a:r>
          </a:p>
        </p:txBody>
      </p:sp>
      <p:sp>
        <p:nvSpPr>
          <p:cNvPr id="4" name="Rounded Rectangle 3"/>
          <p:cNvSpPr/>
          <p:nvPr/>
        </p:nvSpPr>
        <p:spPr>
          <a:xfrm>
            <a:off x="838200" y="4419600"/>
            <a:ext cx="8077200" cy="14478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rgbClr val="FF0000"/>
                </a:solidFill>
                <a:cs typeface="B Homa" pitchFamily="2" charset="-78"/>
              </a:rPr>
              <a:t>ارزش اسقاط</a:t>
            </a:r>
            <a:r>
              <a:rPr lang="fa-IR" sz="1600" dirty="0">
                <a:cs typeface="B Homa" pitchFamily="2" charset="-78"/>
              </a:rPr>
              <a:t>:</a:t>
            </a:r>
          </a:p>
          <a:p>
            <a:pPr algn="r" rtl="1"/>
            <a:r>
              <a:rPr lang="fa-IR" sz="1600" dirty="0">
                <a:cs typeface="B Homa" pitchFamily="2" charset="-78"/>
              </a:rPr>
              <a:t>ارزشی که انتظار داریم دارایی ثابت را در پایان عمر مفید به آن بها قابل فروش باشد.</a:t>
            </a:r>
          </a:p>
        </p:txBody>
      </p:sp>
      <p:sp>
        <p:nvSpPr>
          <p:cNvPr id="6" name="Rounded Rectangle 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2- 5</a:t>
            </a:r>
            <a:endParaRPr lang="en-US" sz="1200" dirty="0">
              <a:cs typeface="B Homa" pitchFamily="2" charset="-78"/>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132</a:t>
            </a:fld>
            <a:endParaRPr lang="en-US"/>
          </a:p>
        </p:txBody>
      </p:sp>
    </p:spTree>
    <p:extLst>
      <p:ext uri="{BB962C8B-B14F-4D97-AF65-F5344CB8AC3E}">
        <p14:creationId xmlns:p14="http://schemas.microsoft.com/office/powerpoint/2010/main" val="150879383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620688"/>
            <a:ext cx="8077200" cy="1208112"/>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rgbClr val="FF0000"/>
                </a:solidFill>
                <a:cs typeface="B Homa" pitchFamily="2" charset="-78"/>
              </a:rPr>
              <a:t>روش خط مستقیم</a:t>
            </a:r>
            <a:r>
              <a:rPr lang="fa-IR" sz="1600" dirty="0">
                <a:cs typeface="B Homa" pitchFamily="2" charset="-78"/>
              </a:rPr>
              <a:t>:</a:t>
            </a:r>
          </a:p>
          <a:p>
            <a:pPr algn="r" rtl="1"/>
            <a:r>
              <a:rPr lang="fa-IR" sz="1600" dirty="0">
                <a:cs typeface="B Homa" pitchFamily="2" charset="-78"/>
              </a:rPr>
              <a:t>برای محاسبه استهلاک روشهای مختلفی وجود دارد که در این دوره شما با روش خط مستقیم آشنا می شوید. برای محاسبه هزینه استهلاک در این روش از رابطه زیر استفاده می شود.</a:t>
            </a:r>
          </a:p>
        </p:txBody>
      </p:sp>
      <p:grpSp>
        <p:nvGrpSpPr>
          <p:cNvPr id="14" name="Group 13"/>
          <p:cNvGrpSpPr/>
          <p:nvPr/>
        </p:nvGrpSpPr>
        <p:grpSpPr>
          <a:xfrm>
            <a:off x="840473" y="1988024"/>
            <a:ext cx="5636527" cy="1059976"/>
            <a:chOff x="840473" y="1988024"/>
            <a:chExt cx="5636527" cy="1447800"/>
          </a:xfrm>
        </p:grpSpPr>
        <p:sp>
          <p:nvSpPr>
            <p:cNvPr id="3" name="Rounded Rectangle 2"/>
            <p:cNvSpPr/>
            <p:nvPr/>
          </p:nvSpPr>
          <p:spPr>
            <a:xfrm>
              <a:off x="840473" y="1988024"/>
              <a:ext cx="5636527" cy="14478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endParaRPr lang="fa-IR" sz="1600" dirty="0">
                <a:cs typeface="B Homa" pitchFamily="2" charset="-78"/>
              </a:endParaRPr>
            </a:p>
          </p:txBody>
        </p:sp>
        <p:grpSp>
          <p:nvGrpSpPr>
            <p:cNvPr id="11" name="Group 10"/>
            <p:cNvGrpSpPr/>
            <p:nvPr/>
          </p:nvGrpSpPr>
          <p:grpSpPr>
            <a:xfrm>
              <a:off x="1600470" y="2133600"/>
              <a:ext cx="2258537" cy="688777"/>
              <a:chOff x="1600470" y="2133600"/>
              <a:chExt cx="2258537" cy="688777"/>
            </a:xfrm>
          </p:grpSpPr>
          <p:grpSp>
            <p:nvGrpSpPr>
              <p:cNvPr id="7" name="Group 6"/>
              <p:cNvGrpSpPr/>
              <p:nvPr/>
            </p:nvGrpSpPr>
            <p:grpSpPr>
              <a:xfrm>
                <a:off x="1600470" y="2133600"/>
                <a:ext cx="2258537" cy="307777"/>
                <a:chOff x="1600470" y="2133600"/>
                <a:chExt cx="2258537" cy="307777"/>
              </a:xfrm>
            </p:grpSpPr>
            <p:sp>
              <p:nvSpPr>
                <p:cNvPr id="4" name="Rectangle 3"/>
                <p:cNvSpPr/>
                <p:nvPr/>
              </p:nvSpPr>
              <p:spPr>
                <a:xfrm>
                  <a:off x="1600470" y="2133600"/>
                  <a:ext cx="1128835"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بهای تمام شده</a:t>
                  </a:r>
                  <a:endParaRPr lang="en-US" sz="1400" cap="none" spc="0" dirty="0">
                    <a:ln w="12700">
                      <a:noFill/>
                      <a:prstDash val="solid"/>
                    </a:ln>
                    <a:solidFill>
                      <a:sysClr val="windowText" lastClr="000000"/>
                    </a:solidFill>
                    <a:cs typeface="B Homa" pitchFamily="2" charset="-78"/>
                  </a:endParaRPr>
                </a:p>
              </p:txBody>
            </p:sp>
            <p:sp>
              <p:nvSpPr>
                <p:cNvPr id="5" name="Rectangle 4"/>
                <p:cNvSpPr/>
                <p:nvPr/>
              </p:nvSpPr>
              <p:spPr>
                <a:xfrm>
                  <a:off x="2936960" y="2133600"/>
                  <a:ext cx="922047"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ارزش اسقاط</a:t>
                  </a:r>
                  <a:endParaRPr lang="en-US" sz="1400" cap="none" spc="0" dirty="0">
                    <a:ln w="12700">
                      <a:noFill/>
                      <a:prstDash val="solid"/>
                    </a:ln>
                    <a:solidFill>
                      <a:sysClr val="windowText" lastClr="000000"/>
                    </a:solidFill>
                    <a:cs typeface="B Homa" pitchFamily="2" charset="-78"/>
                  </a:endParaRPr>
                </a:p>
              </p:txBody>
            </p:sp>
            <p:sp>
              <p:nvSpPr>
                <p:cNvPr id="6" name="Minus 5"/>
                <p:cNvSpPr/>
                <p:nvPr/>
              </p:nvSpPr>
              <p:spPr>
                <a:xfrm>
                  <a:off x="2768665" y="2286000"/>
                  <a:ext cx="90095" cy="45719"/>
                </a:xfrm>
                <a:prstGeom prst="mathMin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p:cNvCxnSpPr/>
              <p:nvPr/>
            </p:nvCxnSpPr>
            <p:spPr>
              <a:xfrm>
                <a:off x="1600470" y="2441377"/>
                <a:ext cx="22585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340415" y="2514600"/>
                <a:ext cx="777777"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عمر مفید</a:t>
                </a:r>
                <a:endParaRPr lang="en-US" sz="1400" cap="none" spc="0" dirty="0">
                  <a:ln w="12700">
                    <a:noFill/>
                    <a:prstDash val="solid"/>
                  </a:ln>
                  <a:solidFill>
                    <a:sysClr val="windowText" lastClr="000000"/>
                  </a:solidFill>
                  <a:cs typeface="B Homa" pitchFamily="2" charset="-78"/>
                </a:endParaRPr>
              </a:p>
            </p:txBody>
          </p:sp>
        </p:grpSp>
        <p:sp>
          <p:nvSpPr>
            <p:cNvPr id="12" name="Equal 11"/>
            <p:cNvSpPr/>
            <p:nvPr/>
          </p:nvSpPr>
          <p:spPr>
            <a:xfrm>
              <a:off x="3962400" y="2362200"/>
              <a:ext cx="190500" cy="15240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4267200" y="2287488"/>
              <a:ext cx="1636987"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هزینه استهلاک یک سال</a:t>
              </a:r>
              <a:endParaRPr lang="en-US" sz="1400" cap="none" spc="0" dirty="0">
                <a:ln w="12700">
                  <a:noFill/>
                  <a:prstDash val="solid"/>
                </a:ln>
                <a:solidFill>
                  <a:sysClr val="windowText" lastClr="000000"/>
                </a:solidFill>
                <a:cs typeface="B Homa" pitchFamily="2" charset="-78"/>
              </a:endParaRPr>
            </a:p>
          </p:txBody>
        </p:sp>
      </p:grpSp>
      <p:sp>
        <p:nvSpPr>
          <p:cNvPr id="17" name="Rounded Rectangle 16"/>
          <p:cNvSpPr/>
          <p:nvPr/>
        </p:nvSpPr>
        <p:spPr>
          <a:xfrm>
            <a:off x="754038" y="3124200"/>
            <a:ext cx="8192069" cy="594815"/>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rgbClr val="FF0000"/>
                </a:solidFill>
                <a:cs typeface="B Homa" pitchFamily="2" charset="-78"/>
              </a:rPr>
              <a:t>نکته</a:t>
            </a:r>
            <a:r>
              <a:rPr lang="fa-IR" sz="1400" dirty="0">
                <a:solidFill>
                  <a:schemeClr val="tx1"/>
                </a:solidFill>
                <a:cs typeface="B Homa" pitchFamily="2" charset="-78"/>
              </a:rPr>
              <a:t>:</a:t>
            </a:r>
          </a:p>
          <a:p>
            <a:pPr algn="r" rtl="1"/>
            <a:r>
              <a:rPr lang="fa-IR" sz="1400" dirty="0">
                <a:solidFill>
                  <a:schemeClr val="tx1"/>
                </a:solidFill>
                <a:cs typeface="B Homa" pitchFamily="2" charset="-78"/>
              </a:rPr>
              <a:t>استهلاک همیشه در پایان سال و یا قبل تهیه گزارشات محاسبه و ثبت می شود.</a:t>
            </a:r>
          </a:p>
        </p:txBody>
      </p:sp>
      <p:sp>
        <p:nvSpPr>
          <p:cNvPr id="29" name="Rounded Rectangle 28"/>
          <p:cNvSpPr/>
          <p:nvPr/>
        </p:nvSpPr>
        <p:spPr>
          <a:xfrm>
            <a:off x="5676331" y="4419600"/>
            <a:ext cx="3239069" cy="1143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chemeClr val="tx1"/>
                </a:solidFill>
                <a:cs typeface="B Homa" pitchFamily="2" charset="-78"/>
              </a:rPr>
              <a:t>80/12/29) هزینه استهلاک ****</a:t>
            </a:r>
          </a:p>
          <a:p>
            <a:pPr algn="r" rtl="1"/>
            <a:r>
              <a:rPr lang="fa-IR" sz="1400" dirty="0">
                <a:solidFill>
                  <a:schemeClr val="tx1"/>
                </a:solidFill>
                <a:cs typeface="B Homa" pitchFamily="2" charset="-78"/>
              </a:rPr>
              <a:t>                           استهلاک انباشه *****</a:t>
            </a:r>
          </a:p>
          <a:p>
            <a:pPr algn="r" rtl="1"/>
            <a:r>
              <a:rPr lang="fa-IR" sz="1400" dirty="0">
                <a:solidFill>
                  <a:schemeClr val="tx1"/>
                </a:solidFill>
                <a:cs typeface="B Homa" pitchFamily="2" charset="-78"/>
              </a:rPr>
              <a:t>ثبت هزینه استهلاک </a:t>
            </a:r>
          </a:p>
        </p:txBody>
      </p:sp>
      <p:sp>
        <p:nvSpPr>
          <p:cNvPr id="30" name="Rounded Rectangle 29"/>
          <p:cNvSpPr/>
          <p:nvPr/>
        </p:nvSpPr>
        <p:spPr>
          <a:xfrm>
            <a:off x="5468063" y="3888475"/>
            <a:ext cx="3478043" cy="378725"/>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chemeClr val="tx1"/>
                </a:solidFill>
                <a:cs typeface="B Homa" pitchFamily="2" charset="-78"/>
              </a:rPr>
              <a:t>ثبت استهلاک در دفاتر:</a:t>
            </a:r>
          </a:p>
        </p:txBody>
      </p:sp>
      <p:sp>
        <p:nvSpPr>
          <p:cNvPr id="19" name="Rounded Rectangle 18"/>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3- 5</a:t>
            </a:r>
            <a:endParaRPr lang="en-US" sz="1200" dirty="0">
              <a:cs typeface="B Homa" pitchFamily="2" charset="-78"/>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133</a:t>
            </a:fld>
            <a:endParaRPr lang="en-US"/>
          </a:p>
        </p:txBody>
      </p:sp>
    </p:spTree>
    <p:extLst>
      <p:ext uri="{BB962C8B-B14F-4D97-AF65-F5344CB8AC3E}">
        <p14:creationId xmlns:p14="http://schemas.microsoft.com/office/powerpoint/2010/main" val="912343150"/>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641576"/>
            <a:ext cx="8192069" cy="10668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chemeClr val="tx1"/>
                </a:solidFill>
                <a:cs typeface="B Homa" pitchFamily="2" charset="-78"/>
              </a:rPr>
              <a:t>مثال: بهای تمام شده دارایی ثابتی 20,000,000 ريال می باشد عمر مفید آن 10 سال و ارزش اسقاط آن 2,000,000 ريال برآورد شده است. این دارایی ثابت در ابتدای سال 80 خریداری شدده است.</a:t>
            </a:r>
          </a:p>
          <a:p>
            <a:pPr algn="r" rtl="1"/>
            <a:r>
              <a:rPr lang="fa-IR" sz="1400" dirty="0">
                <a:solidFill>
                  <a:schemeClr val="tx1"/>
                </a:solidFill>
                <a:cs typeface="B Homa" pitchFamily="2" charset="-78"/>
              </a:rPr>
              <a:t>مطلوب است: محاسبه و ثبت هزینه استهلاک سال 80 و 81</a:t>
            </a:r>
          </a:p>
        </p:txBody>
      </p:sp>
      <p:grpSp>
        <p:nvGrpSpPr>
          <p:cNvPr id="3" name="Group 2"/>
          <p:cNvGrpSpPr/>
          <p:nvPr/>
        </p:nvGrpSpPr>
        <p:grpSpPr>
          <a:xfrm>
            <a:off x="1443110" y="1936976"/>
            <a:ext cx="5636527" cy="1059976"/>
            <a:chOff x="840473" y="1988024"/>
            <a:chExt cx="5636527" cy="1447800"/>
          </a:xfrm>
        </p:grpSpPr>
        <p:sp>
          <p:nvSpPr>
            <p:cNvPr id="4" name="Rounded Rectangle 3"/>
            <p:cNvSpPr/>
            <p:nvPr/>
          </p:nvSpPr>
          <p:spPr>
            <a:xfrm>
              <a:off x="840473" y="1988024"/>
              <a:ext cx="5636527" cy="14478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endParaRPr lang="fa-IR" sz="1600" dirty="0">
                <a:cs typeface="B Homa" pitchFamily="2" charset="-78"/>
              </a:endParaRPr>
            </a:p>
          </p:txBody>
        </p:sp>
        <p:grpSp>
          <p:nvGrpSpPr>
            <p:cNvPr id="5" name="Group 4"/>
            <p:cNvGrpSpPr/>
            <p:nvPr/>
          </p:nvGrpSpPr>
          <p:grpSpPr>
            <a:xfrm>
              <a:off x="1600470" y="2133600"/>
              <a:ext cx="2258537" cy="801387"/>
              <a:chOff x="1600470" y="2133600"/>
              <a:chExt cx="2258537" cy="801387"/>
            </a:xfrm>
          </p:grpSpPr>
          <p:grpSp>
            <p:nvGrpSpPr>
              <p:cNvPr id="8" name="Group 7"/>
              <p:cNvGrpSpPr/>
              <p:nvPr/>
            </p:nvGrpSpPr>
            <p:grpSpPr>
              <a:xfrm>
                <a:off x="1723904" y="2133600"/>
                <a:ext cx="2076595" cy="420387"/>
                <a:chOff x="1723904" y="2133600"/>
                <a:chExt cx="2076595" cy="420387"/>
              </a:xfrm>
            </p:grpSpPr>
            <p:sp>
              <p:nvSpPr>
                <p:cNvPr id="11" name="Rectangle 10"/>
                <p:cNvSpPr/>
                <p:nvPr/>
              </p:nvSpPr>
              <p:spPr>
                <a:xfrm>
                  <a:off x="1723904" y="2133600"/>
                  <a:ext cx="881973" cy="42038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20,000,000</a:t>
                  </a:r>
                  <a:endParaRPr lang="en-US" sz="1400" cap="none" spc="0" dirty="0">
                    <a:ln w="12700">
                      <a:noFill/>
                      <a:prstDash val="solid"/>
                    </a:ln>
                    <a:solidFill>
                      <a:sysClr val="windowText" lastClr="000000"/>
                    </a:solidFill>
                    <a:cs typeface="B Homa" pitchFamily="2" charset="-78"/>
                  </a:endParaRPr>
                </a:p>
              </p:txBody>
            </p:sp>
            <p:sp>
              <p:nvSpPr>
                <p:cNvPr id="12" name="Rectangle 11"/>
                <p:cNvSpPr/>
                <p:nvPr/>
              </p:nvSpPr>
              <p:spPr>
                <a:xfrm>
                  <a:off x="2995470" y="2133600"/>
                  <a:ext cx="805029" cy="42038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2,000,000</a:t>
                  </a:r>
                  <a:endParaRPr lang="en-US" sz="1400" cap="none" spc="0" dirty="0">
                    <a:ln w="12700">
                      <a:noFill/>
                      <a:prstDash val="solid"/>
                    </a:ln>
                    <a:solidFill>
                      <a:sysClr val="windowText" lastClr="000000"/>
                    </a:solidFill>
                    <a:cs typeface="B Homa" pitchFamily="2" charset="-78"/>
                  </a:endParaRPr>
                </a:p>
              </p:txBody>
            </p:sp>
            <p:sp>
              <p:nvSpPr>
                <p:cNvPr id="13" name="Minus 12"/>
                <p:cNvSpPr/>
                <p:nvPr/>
              </p:nvSpPr>
              <p:spPr>
                <a:xfrm>
                  <a:off x="2768665" y="2286000"/>
                  <a:ext cx="90095" cy="45719"/>
                </a:xfrm>
                <a:prstGeom prst="mathMin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p:cNvCxnSpPr/>
              <p:nvPr/>
            </p:nvCxnSpPr>
            <p:spPr>
              <a:xfrm>
                <a:off x="1600470" y="2441377"/>
                <a:ext cx="22585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571247" y="2514600"/>
                <a:ext cx="316113" cy="42038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10</a:t>
                </a:r>
                <a:endParaRPr lang="en-US" sz="1400" cap="none" spc="0" dirty="0">
                  <a:ln w="12700">
                    <a:noFill/>
                    <a:prstDash val="solid"/>
                  </a:ln>
                  <a:solidFill>
                    <a:sysClr val="windowText" lastClr="000000"/>
                  </a:solidFill>
                  <a:cs typeface="B Homa" pitchFamily="2" charset="-78"/>
                </a:endParaRPr>
              </a:p>
            </p:txBody>
          </p:sp>
        </p:grpSp>
        <p:sp>
          <p:nvSpPr>
            <p:cNvPr id="6" name="Equal 5"/>
            <p:cNvSpPr/>
            <p:nvPr/>
          </p:nvSpPr>
          <p:spPr>
            <a:xfrm>
              <a:off x="3962400" y="2362200"/>
              <a:ext cx="190500" cy="15240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4209904" y="2228206"/>
              <a:ext cx="824265" cy="420386"/>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1,800,000</a:t>
              </a:r>
              <a:endParaRPr lang="en-US" sz="1400" cap="none" spc="0" dirty="0">
                <a:ln w="12700">
                  <a:noFill/>
                  <a:prstDash val="solid"/>
                </a:ln>
                <a:solidFill>
                  <a:sysClr val="windowText" lastClr="000000"/>
                </a:solidFill>
                <a:cs typeface="B Homa" pitchFamily="2" charset="-78"/>
              </a:endParaRPr>
            </a:p>
          </p:txBody>
        </p:sp>
      </p:grpSp>
      <p:sp>
        <p:nvSpPr>
          <p:cNvPr id="14" name="Rounded Rectangle 13"/>
          <p:cNvSpPr/>
          <p:nvPr/>
        </p:nvSpPr>
        <p:spPr>
          <a:xfrm>
            <a:off x="716506" y="4434385"/>
            <a:ext cx="8192069" cy="1280615"/>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rgbClr val="FF0000"/>
                </a:solidFill>
                <a:cs typeface="B Homa" pitchFamily="2" charset="-78"/>
              </a:rPr>
              <a:t>نکته</a:t>
            </a:r>
            <a:r>
              <a:rPr lang="fa-IR" sz="1400" dirty="0">
                <a:solidFill>
                  <a:schemeClr val="tx1"/>
                </a:solidFill>
                <a:cs typeface="B Homa" pitchFamily="2" charset="-78"/>
              </a:rPr>
              <a:t>:</a:t>
            </a:r>
          </a:p>
          <a:p>
            <a:pPr algn="r" rtl="1"/>
            <a:r>
              <a:rPr lang="fa-IR" sz="1400" dirty="0">
                <a:solidFill>
                  <a:schemeClr val="tx1"/>
                </a:solidFill>
                <a:cs typeface="B Homa" pitchFamily="2" charset="-78"/>
              </a:rPr>
              <a:t>در این روش هزینه استهلاک سال اول برابر است با هزینه استهلاک سالهای بعد. به این ترتیب که به صورت مساوی هر سال بخشی از بهای تمام شده به عنوان هزینه استهلاک در دفاتر ثبت میشود. در نتیجه برای سال 81 و سالهای دیگر همین ثبت در پایان سال تکرار می شود.</a:t>
            </a:r>
          </a:p>
        </p:txBody>
      </p:sp>
      <p:sp>
        <p:nvSpPr>
          <p:cNvPr id="15" name="Rectangle 14"/>
          <p:cNvSpPr/>
          <p:nvPr/>
        </p:nvSpPr>
        <p:spPr>
          <a:xfrm>
            <a:off x="5416429" y="2130188"/>
            <a:ext cx="1628972" cy="307777"/>
          </a:xfrm>
          <a:prstGeom prst="rect">
            <a:avLst/>
          </a:prstGeom>
          <a:noFill/>
        </p:spPr>
        <p:txBody>
          <a:bodyPr wrap="none" lIns="91440" tIns="45720" rIns="91440" bIns="45720">
            <a:spAutoFit/>
          </a:bodyPr>
          <a:lstStyle/>
          <a:p>
            <a:pPr algn="ctr"/>
            <a:r>
              <a:rPr lang="fa-IR" sz="1400" cap="none" spc="0" dirty="0">
                <a:ln w="12700">
                  <a:noFill/>
                  <a:prstDash val="solid"/>
                </a:ln>
                <a:solidFill>
                  <a:sysClr val="windowText" lastClr="000000"/>
                </a:solidFill>
                <a:cs typeface="B Homa" pitchFamily="2" charset="-78"/>
              </a:rPr>
              <a:t>هزینه استهلاک سال 80</a:t>
            </a:r>
            <a:endParaRPr lang="en-US" sz="1400" cap="none" spc="0" dirty="0">
              <a:ln w="12700">
                <a:noFill/>
                <a:prstDash val="solid"/>
              </a:ln>
              <a:solidFill>
                <a:sysClr val="windowText" lastClr="000000"/>
              </a:solidFill>
              <a:cs typeface="B Homa" pitchFamily="2" charset="-78"/>
            </a:endParaRPr>
          </a:p>
        </p:txBody>
      </p:sp>
      <p:sp>
        <p:nvSpPr>
          <p:cNvPr id="16" name="Rounded Rectangle 15"/>
          <p:cNvSpPr/>
          <p:nvPr/>
        </p:nvSpPr>
        <p:spPr>
          <a:xfrm>
            <a:off x="5460102" y="3150096"/>
            <a:ext cx="3239069" cy="1143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chemeClr val="tx1"/>
                </a:solidFill>
                <a:cs typeface="B Homa" pitchFamily="2" charset="-78"/>
              </a:rPr>
              <a:t>80/12/29) هزینه استهلاک 1,800,000</a:t>
            </a:r>
          </a:p>
          <a:p>
            <a:pPr algn="r" rtl="1"/>
            <a:r>
              <a:rPr lang="fa-IR" sz="1400" dirty="0">
                <a:solidFill>
                  <a:schemeClr val="tx1"/>
                </a:solidFill>
                <a:cs typeface="B Homa" pitchFamily="2" charset="-78"/>
              </a:rPr>
              <a:t>                           استهلاک انباشه 1,800,000</a:t>
            </a:r>
          </a:p>
          <a:p>
            <a:pPr algn="r" rtl="1"/>
            <a:r>
              <a:rPr lang="fa-IR" sz="1400" dirty="0">
                <a:solidFill>
                  <a:schemeClr val="tx1"/>
                </a:solidFill>
                <a:cs typeface="B Homa" pitchFamily="2" charset="-78"/>
              </a:rPr>
              <a:t>ثبت هزینه استهلاک سال80</a:t>
            </a:r>
          </a:p>
        </p:txBody>
      </p:sp>
      <p:sp>
        <p:nvSpPr>
          <p:cNvPr id="18" name="Rounded Rectangle 17"/>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4- 5</a:t>
            </a:r>
            <a:endParaRPr lang="en-US" sz="1200" dirty="0">
              <a:cs typeface="B Homa" pitchFamily="2" charset="-78"/>
            </a:endParaRPr>
          </a:p>
        </p:txBody>
      </p:sp>
      <p:sp>
        <p:nvSpPr>
          <p:cNvPr id="19" name="Slide Number Placeholder 18"/>
          <p:cNvSpPr>
            <a:spLocks noGrp="1"/>
          </p:cNvSpPr>
          <p:nvPr>
            <p:ph type="sldNum" sz="quarter" idx="12"/>
          </p:nvPr>
        </p:nvSpPr>
        <p:spPr/>
        <p:txBody>
          <a:bodyPr/>
          <a:lstStyle/>
          <a:p>
            <a:fld id="{B6F15528-21DE-4FAA-801E-634DDDAF4B2B}" type="slidenum">
              <a:rPr lang="en-US" smtClean="0"/>
              <a:pPr/>
              <a:t>134</a:t>
            </a:fld>
            <a:endParaRPr lang="en-US"/>
          </a:p>
        </p:txBody>
      </p:sp>
    </p:spTree>
    <p:extLst>
      <p:ext uri="{BB962C8B-B14F-4D97-AF65-F5344CB8AC3E}">
        <p14:creationId xmlns:p14="http://schemas.microsoft.com/office/powerpoint/2010/main" val="1342385568"/>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658141"/>
            <a:ext cx="8192069" cy="8382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rgbClr val="FF0000"/>
                </a:solidFill>
                <a:cs typeface="B Homa" pitchFamily="2" charset="-78"/>
              </a:rPr>
              <a:t>هزینه استهلاک</a:t>
            </a:r>
            <a:r>
              <a:rPr lang="fa-IR" sz="1400" dirty="0">
                <a:solidFill>
                  <a:schemeClr val="tx1"/>
                </a:solidFill>
                <a:cs typeface="B Homa" pitchFamily="2" charset="-78"/>
              </a:rPr>
              <a:t>:</a:t>
            </a:r>
          </a:p>
          <a:p>
            <a:pPr algn="r" rtl="1"/>
            <a:r>
              <a:rPr lang="fa-IR" sz="1400" dirty="0">
                <a:solidFill>
                  <a:schemeClr val="tx1"/>
                </a:solidFill>
                <a:cs typeface="B Homa" pitchFamily="2" charset="-78"/>
              </a:rPr>
              <a:t>هزینه استهلاک مانند سیر حسابهای هزینه ای یک حساب موقت می باشد که در پایان دوره با حساب خلاصه سود و زیان بسته شده و در گزارش سودو زیان در قسمت هزینه های عملیاتی نشان داده می شود.</a:t>
            </a:r>
          </a:p>
        </p:txBody>
      </p:sp>
      <p:sp>
        <p:nvSpPr>
          <p:cNvPr id="3" name="Rounded Rectangle 2"/>
          <p:cNvSpPr/>
          <p:nvPr/>
        </p:nvSpPr>
        <p:spPr>
          <a:xfrm>
            <a:off x="736979" y="1724941"/>
            <a:ext cx="8192069" cy="21336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rgbClr val="FF0000"/>
                </a:solidFill>
                <a:cs typeface="B Homa" pitchFamily="2" charset="-78"/>
              </a:rPr>
              <a:t>استهلاک انباشته</a:t>
            </a:r>
            <a:r>
              <a:rPr lang="fa-IR" sz="1400" dirty="0">
                <a:solidFill>
                  <a:schemeClr val="tx1"/>
                </a:solidFill>
                <a:cs typeface="B Homa" pitchFamily="2" charset="-78"/>
              </a:rPr>
              <a:t>:</a:t>
            </a:r>
          </a:p>
          <a:p>
            <a:pPr algn="r" rtl="1"/>
            <a:r>
              <a:rPr lang="fa-IR" sz="1400" dirty="0">
                <a:solidFill>
                  <a:schemeClr val="tx1"/>
                </a:solidFill>
                <a:cs typeface="B Homa" pitchFamily="2" charset="-78"/>
              </a:rPr>
              <a:t>به مجموع هزینه های استهلاک در طی عمر مفید استهلاک انباشه گفته می شود.</a:t>
            </a:r>
          </a:p>
          <a:p>
            <a:pPr algn="r" rtl="1"/>
            <a:r>
              <a:rPr lang="fa-IR" sz="1400" dirty="0">
                <a:solidFill>
                  <a:schemeClr val="tx1"/>
                </a:solidFill>
                <a:cs typeface="B Homa" pitchFamily="2" charset="-78"/>
              </a:rPr>
              <a:t>طبق تعریف، استهلاک انباشه از نوع حسابهای دائم می باشد که به دوره مالی مالی بعدی منتقل شده و هزینه استهلاک دوره قبل را با دوره جدید را در خود نشان داده و جمع می کند و مجموع هزینه را نشان می دهد.</a:t>
            </a:r>
          </a:p>
          <a:p>
            <a:pPr algn="r" rtl="1"/>
            <a:r>
              <a:rPr lang="fa-IR" sz="1400" dirty="0">
                <a:solidFill>
                  <a:schemeClr val="tx1"/>
                </a:solidFill>
                <a:cs typeface="B Homa" pitchFamily="2" charset="-78"/>
              </a:rPr>
              <a:t>استهلاک انباشته دارای ماهیت بستانکار می باشد.</a:t>
            </a:r>
          </a:p>
          <a:p>
            <a:pPr algn="r" rtl="1"/>
            <a:r>
              <a:rPr lang="fa-IR" sz="1400" dirty="0">
                <a:solidFill>
                  <a:schemeClr val="tx1"/>
                </a:solidFill>
                <a:cs typeface="B Homa" pitchFamily="2" charset="-78"/>
              </a:rPr>
              <a:t>استهلاک انباشته از گروه دارایی های می باشد. البته به عنوان کاهنده در ترازنامه زیر دارایی ثابت مربوطه نشان داده شده و از دارایی ثابت کسر شده و حاصل را به عنوان ارزش دفتری در ترازنامه نشان می دهیم.</a:t>
            </a:r>
          </a:p>
        </p:txBody>
      </p:sp>
      <p:sp>
        <p:nvSpPr>
          <p:cNvPr id="4" name="Rounded Rectangle 3"/>
          <p:cNvSpPr/>
          <p:nvPr/>
        </p:nvSpPr>
        <p:spPr>
          <a:xfrm>
            <a:off x="741528" y="4010941"/>
            <a:ext cx="8192069" cy="8382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rgbClr val="FF0000"/>
                </a:solidFill>
                <a:cs typeface="B Homa" pitchFamily="2" charset="-78"/>
              </a:rPr>
              <a:t>ارزش دفتری:</a:t>
            </a:r>
            <a:endParaRPr lang="fa-IR" sz="1400" dirty="0">
              <a:solidFill>
                <a:schemeClr val="tx1"/>
              </a:solidFill>
              <a:cs typeface="B Homa" pitchFamily="2" charset="-78"/>
            </a:endParaRPr>
          </a:p>
          <a:p>
            <a:pPr algn="r" rtl="1"/>
            <a:r>
              <a:rPr lang="fa-IR" sz="1400" dirty="0">
                <a:solidFill>
                  <a:schemeClr val="tx1"/>
                </a:solidFill>
                <a:cs typeface="B Homa" pitchFamily="2" charset="-78"/>
              </a:rPr>
              <a:t>اررزش دفتری از رابطه زیر بدست می آید:</a:t>
            </a:r>
          </a:p>
          <a:p>
            <a:pPr algn="ctr" rtl="1"/>
            <a:r>
              <a:rPr lang="fa-IR" sz="1400" dirty="0">
                <a:solidFill>
                  <a:schemeClr val="tx1"/>
                </a:solidFill>
                <a:cs typeface="B Homa" pitchFamily="2" charset="-78"/>
              </a:rPr>
              <a:t>ارزش دفتری = استهلاک انباشته – بهای تمام شده</a:t>
            </a:r>
            <a:endParaRPr lang="fa-IR" sz="1400" dirty="0">
              <a:solidFill>
                <a:srgbClr val="FF0000"/>
              </a:solidFill>
              <a:cs typeface="B Homa" pitchFamily="2" charset="-78"/>
            </a:endParaRPr>
          </a:p>
        </p:txBody>
      </p:sp>
      <p:sp>
        <p:nvSpPr>
          <p:cNvPr id="5" name="Rounded Rectangle 4"/>
          <p:cNvSpPr/>
          <p:nvPr/>
        </p:nvSpPr>
        <p:spPr>
          <a:xfrm>
            <a:off x="715370" y="5039072"/>
            <a:ext cx="8192069" cy="8382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rgbClr val="FF0000"/>
                </a:solidFill>
                <a:cs typeface="B Homa" pitchFamily="2" charset="-78"/>
              </a:rPr>
              <a:t>نکته:</a:t>
            </a:r>
            <a:endParaRPr lang="fa-IR" sz="1400" dirty="0">
              <a:solidFill>
                <a:schemeClr val="tx1"/>
              </a:solidFill>
              <a:cs typeface="B Homa" pitchFamily="2" charset="-78"/>
            </a:endParaRPr>
          </a:p>
          <a:p>
            <a:pPr algn="r" rtl="1"/>
            <a:r>
              <a:rPr lang="fa-IR" sz="1400" dirty="0">
                <a:solidFill>
                  <a:schemeClr val="tx1"/>
                </a:solidFill>
                <a:cs typeface="B Homa" pitchFamily="2" charset="-78"/>
              </a:rPr>
              <a:t>به استهلاک انباشته ذخیره استهلاک نیز گفته می شود.</a:t>
            </a:r>
            <a:endParaRPr lang="fa-IR" sz="1400" dirty="0">
              <a:solidFill>
                <a:srgbClr val="FF0000"/>
              </a:solidFill>
              <a:cs typeface="B Homa" pitchFamily="2" charset="-78"/>
            </a:endParaRPr>
          </a:p>
        </p:txBody>
      </p:sp>
      <p:sp>
        <p:nvSpPr>
          <p:cNvPr id="7" name="Rounded Rectangle 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5- 5</a:t>
            </a:r>
            <a:endParaRPr lang="en-US" sz="1200" dirty="0">
              <a:cs typeface="B Homa" pitchFamily="2" charset="-78"/>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135</a:t>
            </a:fld>
            <a:endParaRPr lang="en-US"/>
          </a:p>
        </p:txBody>
      </p:sp>
    </p:spTree>
    <p:extLst>
      <p:ext uri="{BB962C8B-B14F-4D97-AF65-F5344CB8AC3E}">
        <p14:creationId xmlns:p14="http://schemas.microsoft.com/office/powerpoint/2010/main" val="33060628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838200"/>
            <a:ext cx="8077200" cy="40386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rgbClr val="FF0000"/>
                </a:solidFill>
                <a:cs typeface="B Homa" pitchFamily="2" charset="-78"/>
              </a:rPr>
              <a:t>حسابهای مخلوط :</a:t>
            </a:r>
          </a:p>
          <a:p>
            <a:pPr algn="r" rtl="1"/>
            <a:r>
              <a:rPr lang="fa-IR" sz="1600" dirty="0">
                <a:cs typeface="B Homa" pitchFamily="2" charset="-78"/>
              </a:rPr>
              <a:t>این حسابها ، همانطوری که از نامشان پیداست ، مخلوطی از حسابهای دائمی و موقتی می باشند . بدین ترتیب ، در پایان دوره مالی ، با استفاده از تعدیلات ، آن قسمت از مانده حساب را که جزء حسابهای موقتی است ( باید به صورت سود و زیان انتقال یابد ، یعنی در محاسبه سود یا زیان ویژه دوره مالی موثر است و به حساب خلاصه سود و زیان بسته می شود ) ، از آن جدا می نمایند و مابقی را که جزء حسابهای دائمی است ، به ترازنامه پایان دوره انتقال می دهند . از جمله این حسابها عبارتند از :</a:t>
            </a:r>
          </a:p>
          <a:p>
            <a:pPr algn="r" rtl="1"/>
            <a:r>
              <a:rPr lang="fa-IR" sz="1600" dirty="0">
                <a:cs typeface="B Homa" pitchFamily="2" charset="-78"/>
              </a:rPr>
              <a:t>1. پیش پرداختها</a:t>
            </a:r>
          </a:p>
          <a:p>
            <a:pPr algn="r" rtl="1"/>
            <a:r>
              <a:rPr lang="fa-IR" sz="1600" dirty="0">
                <a:cs typeface="B Homa" pitchFamily="2" charset="-78"/>
              </a:rPr>
              <a:t>2. پیش دریافتها</a:t>
            </a:r>
          </a:p>
          <a:p>
            <a:pPr algn="r" rtl="1"/>
            <a:r>
              <a:rPr lang="fa-IR" sz="1600" dirty="0">
                <a:cs typeface="B Homa" pitchFamily="2" charset="-78"/>
              </a:rPr>
              <a:t>3. موجودی کالا</a:t>
            </a:r>
          </a:p>
          <a:p>
            <a:pPr algn="r" rtl="1"/>
            <a:r>
              <a:rPr lang="fa-IR" sz="1600" dirty="0">
                <a:cs typeface="B Homa" pitchFamily="2" charset="-78"/>
              </a:rPr>
              <a:t>4. ملزومات</a:t>
            </a:r>
          </a:p>
        </p:txBody>
      </p:sp>
      <p:sp>
        <p:nvSpPr>
          <p:cNvPr id="3" name="8-Point Star 2"/>
          <p:cNvSpPr/>
          <p:nvPr/>
        </p:nvSpPr>
        <p:spPr>
          <a:xfrm>
            <a:off x="6248401" y="30774"/>
            <a:ext cx="24384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حسابهای مختلط</a:t>
            </a:r>
            <a:endParaRPr lang="en-US" dirty="0">
              <a:cs typeface="B Hom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136</a:t>
            </a:fld>
            <a:endParaRPr lang="en-US"/>
          </a:p>
        </p:txBody>
      </p:sp>
    </p:spTree>
    <p:extLst>
      <p:ext uri="{BB962C8B-B14F-4D97-AF65-F5344CB8AC3E}">
        <p14:creationId xmlns:p14="http://schemas.microsoft.com/office/powerpoint/2010/main" val="26092352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43608" y="990600"/>
            <a:ext cx="7871792" cy="1371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fa-IR" sz="2400" dirty="0">
                <a:solidFill>
                  <a:srgbClr val="FF0000"/>
                </a:solidFill>
                <a:cs typeface="B Homa" pitchFamily="2" charset="-78"/>
              </a:rPr>
              <a:t>تعریف سرمایه:</a:t>
            </a:r>
          </a:p>
          <a:p>
            <a:pPr algn="r" rtl="1"/>
            <a:r>
              <a:rPr lang="fa-IR" sz="2400" dirty="0">
                <a:cs typeface="B Homa" pitchFamily="2" charset="-78"/>
              </a:rPr>
              <a:t>آورده های و یا ستانده های نقد و غیر نقد صاحب و یا صاحبان مؤسسه را سرمایه گویند.</a:t>
            </a:r>
            <a:endParaRPr lang="en-US" sz="2400" dirty="0">
              <a:cs typeface="B Homa" pitchFamily="2" charset="-78"/>
            </a:endParaRPr>
          </a:p>
        </p:txBody>
      </p:sp>
      <p:sp>
        <p:nvSpPr>
          <p:cNvPr id="3" name="Rounded Rectangle 2"/>
          <p:cNvSpPr/>
          <p:nvPr/>
        </p:nvSpPr>
        <p:spPr>
          <a:xfrm>
            <a:off x="4357255" y="2819400"/>
            <a:ext cx="43434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solidFill>
                  <a:srgbClr val="FF0000"/>
                </a:solidFill>
                <a:cs typeface="B Homa" pitchFamily="2" charset="-78"/>
              </a:rPr>
              <a:t>منظور از آورده </a:t>
            </a:r>
            <a:r>
              <a:rPr lang="fa-IR" dirty="0">
                <a:solidFill>
                  <a:schemeClr val="tx1"/>
                </a:solidFill>
                <a:cs typeface="B Homa" pitchFamily="2" charset="-78"/>
              </a:rPr>
              <a:t>وجوه نقد و غیر نقدی می باشد که صاحب و یا صاحبان مؤسسه در اختیار مؤسسه قرار می دهند.</a:t>
            </a:r>
            <a:endParaRPr lang="en-US" dirty="0">
              <a:solidFill>
                <a:schemeClr val="tx1"/>
              </a:solidFill>
              <a:cs typeface="B Homa" pitchFamily="2" charset="-78"/>
            </a:endParaRPr>
          </a:p>
        </p:txBody>
      </p:sp>
      <p:sp>
        <p:nvSpPr>
          <p:cNvPr id="4" name="Rounded Rectangle 3"/>
          <p:cNvSpPr/>
          <p:nvPr/>
        </p:nvSpPr>
        <p:spPr>
          <a:xfrm>
            <a:off x="342900" y="4114800"/>
            <a:ext cx="43434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solidFill>
                  <a:srgbClr val="FF0000"/>
                </a:solidFill>
                <a:cs typeface="B Homa" pitchFamily="2" charset="-78"/>
              </a:rPr>
              <a:t>منظور از ستانده </a:t>
            </a:r>
            <a:r>
              <a:rPr lang="fa-IR" dirty="0">
                <a:solidFill>
                  <a:schemeClr val="tx1"/>
                </a:solidFill>
                <a:cs typeface="B Homa" pitchFamily="2" charset="-78"/>
              </a:rPr>
              <a:t>وجوه نقد و غیر نقدی می باشد که صاحب و یا صاحبان مؤسسه از مؤسسه برای مصارف شخصی برداشت می نمایند.</a:t>
            </a:r>
            <a:endParaRPr lang="en-US" dirty="0">
              <a:solidFill>
                <a:schemeClr val="tx1"/>
              </a:solidFill>
              <a:cs typeface="B Homa" pitchFamily="2" charset="-78"/>
            </a:endParaRPr>
          </a:p>
        </p:txBody>
      </p:sp>
      <p:sp>
        <p:nvSpPr>
          <p:cNvPr id="8" name="Rounded Rectangle 7"/>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5- 5</a:t>
            </a:r>
            <a:endParaRPr lang="en-US" sz="1200" dirty="0">
              <a:cs typeface="B Hom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2875232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p:cNvSpPr/>
          <p:nvPr/>
        </p:nvSpPr>
        <p:spPr>
          <a:xfrm>
            <a:off x="6130636" y="0"/>
            <a:ext cx="3020291" cy="2209800"/>
          </a:xfrm>
          <a:prstGeom prst="irregularSeal1">
            <a:avLst/>
          </a:prstGeom>
        </p:spPr>
        <p:style>
          <a:lnRef idx="0">
            <a:schemeClr val="accent4"/>
          </a:lnRef>
          <a:fillRef idx="3">
            <a:schemeClr val="accent4"/>
          </a:fillRef>
          <a:effectRef idx="3">
            <a:schemeClr val="accent4"/>
          </a:effectRef>
          <a:fontRef idx="minor">
            <a:schemeClr val="lt1"/>
          </a:fontRef>
        </p:style>
        <p:txBody>
          <a:bodyPr rtlCol="0" anchor="ctr"/>
          <a:lstStyle/>
          <a:p>
            <a:pPr algn="ctr" rtl="1"/>
            <a:r>
              <a:rPr lang="fa-IR" sz="2400" dirty="0">
                <a:solidFill>
                  <a:srgbClr val="FFFF00"/>
                </a:solidFill>
                <a:cs typeface="B Homa" pitchFamily="2" charset="-78"/>
              </a:rPr>
              <a:t>معادله اصلی حسابداری</a:t>
            </a:r>
            <a:endParaRPr lang="en-US" sz="2400" dirty="0">
              <a:solidFill>
                <a:srgbClr val="FFFF00"/>
              </a:solidFill>
              <a:cs typeface="B Homa" pitchFamily="2" charset="-78"/>
            </a:endParaRPr>
          </a:p>
        </p:txBody>
      </p:sp>
      <p:sp>
        <p:nvSpPr>
          <p:cNvPr id="6" name="Rounded Rectangle 5"/>
          <p:cNvSpPr/>
          <p:nvPr/>
        </p:nvSpPr>
        <p:spPr>
          <a:xfrm>
            <a:off x="381000" y="619771"/>
            <a:ext cx="50292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sz="3600" dirty="0">
                <a:cs typeface="B Homa" pitchFamily="2" charset="-78"/>
              </a:rPr>
              <a:t>دارایی = بدهی + سرمایه</a:t>
            </a:r>
            <a:endParaRPr lang="en-US" sz="3600" dirty="0">
              <a:cs typeface="B Homa" pitchFamily="2" charset="-78"/>
            </a:endParaRPr>
          </a:p>
        </p:txBody>
      </p:sp>
      <p:sp>
        <p:nvSpPr>
          <p:cNvPr id="7" name="Rectangle 6"/>
          <p:cNvSpPr/>
          <p:nvPr/>
        </p:nvSpPr>
        <p:spPr>
          <a:xfrm>
            <a:off x="2895600" y="1393577"/>
            <a:ext cx="396262" cy="523220"/>
          </a:xfrm>
          <a:prstGeom prst="rect">
            <a:avLst/>
          </a:prstGeom>
        </p:spPr>
        <p:txBody>
          <a:bodyPr wrap="none">
            <a:spAutoFit/>
          </a:bodyPr>
          <a:lstStyle/>
          <a:p>
            <a:r>
              <a:rPr lang="fa-IR" sz="2800" dirty="0">
                <a:cs typeface="B Homa" pitchFamily="2" charset="-78"/>
              </a:rPr>
              <a:t>یا</a:t>
            </a:r>
            <a:endParaRPr lang="en-US" sz="2800" dirty="0"/>
          </a:p>
        </p:txBody>
      </p:sp>
      <p:sp>
        <p:nvSpPr>
          <p:cNvPr id="9" name="Rectangle 8"/>
          <p:cNvSpPr/>
          <p:nvPr/>
        </p:nvSpPr>
        <p:spPr>
          <a:xfrm>
            <a:off x="2895600" y="2670244"/>
            <a:ext cx="396262" cy="523220"/>
          </a:xfrm>
          <a:prstGeom prst="rect">
            <a:avLst/>
          </a:prstGeom>
        </p:spPr>
        <p:txBody>
          <a:bodyPr wrap="none">
            <a:spAutoFit/>
          </a:bodyPr>
          <a:lstStyle/>
          <a:p>
            <a:r>
              <a:rPr lang="fa-IR" sz="2800" dirty="0">
                <a:cs typeface="B Homa" pitchFamily="2" charset="-78"/>
              </a:rPr>
              <a:t>یا</a:t>
            </a:r>
            <a:endParaRPr lang="en-US" sz="2800" dirty="0"/>
          </a:p>
        </p:txBody>
      </p:sp>
      <p:sp>
        <p:nvSpPr>
          <p:cNvPr id="11" name="Vertical Scroll 10"/>
          <p:cNvSpPr/>
          <p:nvPr/>
        </p:nvSpPr>
        <p:spPr>
          <a:xfrm>
            <a:off x="6421581" y="2189018"/>
            <a:ext cx="2438400" cy="3505200"/>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800" dirty="0">
                <a:cs typeface="B Homa" pitchFamily="2" charset="-78"/>
              </a:rPr>
              <a:t>هر سه معادله برابر می باشند فقط جای آنها تغییر کرده است.</a:t>
            </a:r>
            <a:endParaRPr lang="en-US" sz="2800" dirty="0">
              <a:cs typeface="B Homa" pitchFamily="2" charset="-78"/>
            </a:endParaRPr>
          </a:p>
        </p:txBody>
      </p:sp>
      <p:sp>
        <p:nvSpPr>
          <p:cNvPr id="12" name="Rounded Rectangle 11"/>
          <p:cNvSpPr/>
          <p:nvPr/>
        </p:nvSpPr>
        <p:spPr>
          <a:xfrm>
            <a:off x="381000" y="1887462"/>
            <a:ext cx="50292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sz="3600" dirty="0">
                <a:cs typeface="B Homa" pitchFamily="2" charset="-78"/>
              </a:rPr>
              <a:t>سرمایه = بدهی - دارایی</a:t>
            </a:r>
            <a:endParaRPr lang="en-US" sz="3600" dirty="0">
              <a:cs typeface="B Homa" pitchFamily="2" charset="-78"/>
            </a:endParaRPr>
          </a:p>
        </p:txBody>
      </p:sp>
      <p:sp>
        <p:nvSpPr>
          <p:cNvPr id="13" name="Rounded Rectangle 12"/>
          <p:cNvSpPr/>
          <p:nvPr/>
        </p:nvSpPr>
        <p:spPr>
          <a:xfrm>
            <a:off x="360218" y="3171056"/>
            <a:ext cx="50292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sz="3600" dirty="0">
                <a:cs typeface="B Homa" pitchFamily="2" charset="-78"/>
              </a:rPr>
              <a:t>بدهی = سرمایه - دارایی</a:t>
            </a:r>
            <a:endParaRPr lang="en-US" sz="3600" dirty="0">
              <a:cs typeface="B Homa" pitchFamily="2" charset="-78"/>
            </a:endParaRPr>
          </a:p>
        </p:txBody>
      </p:sp>
      <p:sp>
        <p:nvSpPr>
          <p:cNvPr id="14" name="Rounded Rectangle 13"/>
          <p:cNvSpPr/>
          <p:nvPr/>
        </p:nvSpPr>
        <p:spPr>
          <a:xfrm>
            <a:off x="288186" y="4017818"/>
            <a:ext cx="5597236" cy="1676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fa-IR" dirty="0">
                <a:solidFill>
                  <a:srgbClr val="002060"/>
                </a:solidFill>
                <a:cs typeface="B Homa" pitchFamily="2" charset="-78"/>
              </a:rPr>
              <a:t>منظور از معادله اصلی حسابداری این می باشد که:</a:t>
            </a:r>
          </a:p>
          <a:p>
            <a:pPr algn="ctr" rtl="1"/>
            <a:r>
              <a:rPr lang="fa-IR" dirty="0">
                <a:solidFill>
                  <a:srgbClr val="002060"/>
                </a:solidFill>
                <a:cs typeface="B Homa" pitchFamily="2" charset="-78"/>
              </a:rPr>
              <a:t>کلیه دارایی هایی که در اختیار مؤسسه می باشند یا آورده صاحب مؤسسه (سرمایه) یا در تعهد مؤسسه  (بدهی) می باشد.در نتیجه جمع بدهی و سرمایه برابر خواهد بود با دارایی.</a:t>
            </a:r>
            <a:endParaRPr lang="en-US" dirty="0">
              <a:solidFill>
                <a:srgbClr val="002060"/>
              </a:solidFill>
              <a:cs typeface="B Homa" pitchFamily="2" charset="-78"/>
            </a:endParaRPr>
          </a:p>
        </p:txBody>
      </p:sp>
      <p:sp>
        <p:nvSpPr>
          <p:cNvPr id="17" name="Rounded Rectangle 16"/>
          <p:cNvSpPr/>
          <p:nvPr/>
        </p:nvSpPr>
        <p:spPr>
          <a:xfrm>
            <a:off x="146198" y="6435855"/>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1- 3</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2309139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9400" y="126423"/>
            <a:ext cx="6096000" cy="101657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dirty="0">
                <a:cs typeface="B Homa" pitchFamily="2" charset="-78"/>
              </a:rPr>
              <a:t>مثال: </a:t>
            </a:r>
          </a:p>
          <a:p>
            <a:pPr algn="ctr"/>
            <a:r>
              <a:rPr lang="fa-IR" dirty="0">
                <a:cs typeface="B Homa" pitchFamily="2" charset="-78"/>
              </a:rPr>
              <a:t>اثر هر رویداد مالی را بر روی معاله حسابداری بررسی کنید؟</a:t>
            </a:r>
            <a:endParaRPr lang="en-US" dirty="0">
              <a:cs typeface="B Homa" pitchFamily="2" charset="-78"/>
            </a:endParaRPr>
          </a:p>
        </p:txBody>
      </p:sp>
      <p:sp>
        <p:nvSpPr>
          <p:cNvPr id="3" name="Rounded Rectangle 2"/>
          <p:cNvSpPr/>
          <p:nvPr/>
        </p:nvSpPr>
        <p:spPr>
          <a:xfrm>
            <a:off x="1219200" y="1295400"/>
            <a:ext cx="77724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fa-IR" dirty="0">
                <a:cs typeface="B Homa" pitchFamily="2" charset="-78"/>
              </a:rPr>
              <a:t>1. واریز مبلغ 20,000,000 ريال به بانک بابت سرمایه گذاری اولیه.</a:t>
            </a:r>
            <a:endParaRPr lang="en-US" dirty="0">
              <a:cs typeface="B Homa" pitchFamily="2" charset="-78"/>
            </a:endParaRPr>
          </a:p>
        </p:txBody>
      </p:sp>
      <p:sp>
        <p:nvSpPr>
          <p:cNvPr id="5" name="Rounded Rectangle 4"/>
          <p:cNvSpPr/>
          <p:nvPr/>
        </p:nvSpPr>
        <p:spPr>
          <a:xfrm>
            <a:off x="1205345" y="1828800"/>
            <a:ext cx="77724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dirty="0">
                <a:cs typeface="B Homa" pitchFamily="2" charset="-78"/>
              </a:rPr>
              <a:t>2</a:t>
            </a:r>
            <a:r>
              <a:rPr lang="fa-IR">
                <a:cs typeface="B Homa" pitchFamily="2" charset="-78"/>
              </a:rPr>
              <a:t>. خرید </a:t>
            </a:r>
            <a:r>
              <a:rPr lang="fa-IR" dirty="0">
                <a:cs typeface="B Homa" pitchFamily="2" charset="-78"/>
              </a:rPr>
              <a:t>اثاثه به صورت نسیه به ارزش 5,000,000 ريال.</a:t>
            </a:r>
            <a:endParaRPr lang="en-US" dirty="0">
              <a:cs typeface="B Homa" pitchFamily="2" charset="-78"/>
            </a:endParaRPr>
          </a:p>
        </p:txBody>
      </p:sp>
      <p:sp>
        <p:nvSpPr>
          <p:cNvPr id="6" name="Rounded Rectangle 5"/>
          <p:cNvSpPr/>
          <p:nvPr/>
        </p:nvSpPr>
        <p:spPr>
          <a:xfrm>
            <a:off x="1205345" y="2382980"/>
            <a:ext cx="77724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fa-IR" dirty="0">
                <a:cs typeface="B Homa" pitchFamily="2" charset="-78"/>
              </a:rPr>
              <a:t>3</a:t>
            </a:r>
            <a:r>
              <a:rPr lang="fa-IR">
                <a:cs typeface="B Homa" pitchFamily="2" charset="-78"/>
              </a:rPr>
              <a:t>. خرید </a:t>
            </a:r>
            <a:r>
              <a:rPr lang="fa-IR" dirty="0">
                <a:cs typeface="B Homa" pitchFamily="2" charset="-78"/>
              </a:rPr>
              <a:t>ملزمات به ارزش 1,000,000 ريال به طور نقد.</a:t>
            </a:r>
            <a:endParaRPr lang="en-US" dirty="0">
              <a:cs typeface="B Homa" pitchFamily="2" charset="-78"/>
            </a:endParaRPr>
          </a:p>
        </p:txBody>
      </p:sp>
      <p:sp>
        <p:nvSpPr>
          <p:cNvPr id="7" name="Rounded Rectangle 6"/>
          <p:cNvSpPr/>
          <p:nvPr/>
        </p:nvSpPr>
        <p:spPr>
          <a:xfrm>
            <a:off x="1205346" y="2951020"/>
            <a:ext cx="77724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dirty="0">
                <a:cs typeface="B Homa" pitchFamily="2" charset="-78"/>
              </a:rPr>
              <a:t>4</a:t>
            </a:r>
            <a:r>
              <a:rPr lang="fa-IR">
                <a:cs typeface="B Homa" pitchFamily="2" charset="-78"/>
              </a:rPr>
              <a:t>. خرید </a:t>
            </a:r>
            <a:r>
              <a:rPr lang="fa-IR" dirty="0">
                <a:cs typeface="B Homa" pitchFamily="2" charset="-78"/>
              </a:rPr>
              <a:t>ساختمان به ارزش 10,000,000 ريال که نیمی به صورت نقد و مابقی آن به صورت نسیه.</a:t>
            </a:r>
            <a:endParaRPr lang="en-US" dirty="0">
              <a:cs typeface="B Homa" pitchFamily="2" charset="-78"/>
            </a:endParaRPr>
          </a:p>
        </p:txBody>
      </p:sp>
      <p:sp>
        <p:nvSpPr>
          <p:cNvPr id="8" name="Rounded Rectangle 7"/>
          <p:cNvSpPr/>
          <p:nvPr/>
        </p:nvSpPr>
        <p:spPr>
          <a:xfrm>
            <a:off x="1191491" y="3484420"/>
            <a:ext cx="77724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fa-IR" dirty="0">
                <a:cs typeface="B Homa" pitchFamily="2" charset="-78"/>
              </a:rPr>
              <a:t>5. فروش مقداری از اثاثه به ارزش 2,000,000 ريال به صورت نقد.</a:t>
            </a:r>
            <a:endParaRPr lang="en-US" dirty="0">
              <a:cs typeface="B Homa" pitchFamily="2" charset="-78"/>
            </a:endParaRPr>
          </a:p>
        </p:txBody>
      </p:sp>
      <p:sp>
        <p:nvSpPr>
          <p:cNvPr id="9" name="Rounded Rectangle 8"/>
          <p:cNvSpPr/>
          <p:nvPr/>
        </p:nvSpPr>
        <p:spPr>
          <a:xfrm>
            <a:off x="1191491" y="4038600"/>
            <a:ext cx="77724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dirty="0">
                <a:cs typeface="B Homa" pitchFamily="2" charset="-78"/>
              </a:rPr>
              <a:t>6. پرداخت بدهی به ارزش 3,000,000 ريال .</a:t>
            </a:r>
            <a:endParaRPr lang="en-US" dirty="0">
              <a:cs typeface="B Homa" pitchFamily="2" charset="-78"/>
            </a:endParaRPr>
          </a:p>
        </p:txBody>
      </p:sp>
      <p:sp>
        <p:nvSpPr>
          <p:cNvPr id="10" name="Rounded Rectangle 9"/>
          <p:cNvSpPr/>
          <p:nvPr/>
        </p:nvSpPr>
        <p:spPr>
          <a:xfrm>
            <a:off x="1156855" y="4572000"/>
            <a:ext cx="77724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fa-IR" dirty="0">
                <a:cs typeface="B Homa" pitchFamily="2" charset="-78"/>
              </a:rPr>
              <a:t>7. فروش نیمی از ساختمان به ارزش 5,000,000 ريال به صورت نقد.</a:t>
            </a:r>
            <a:endParaRPr lang="en-US" dirty="0">
              <a:cs typeface="B Homa" pitchFamily="2" charset="-78"/>
            </a:endParaRPr>
          </a:p>
        </p:txBody>
      </p:sp>
      <p:sp>
        <p:nvSpPr>
          <p:cNvPr id="11" name="Rounded Rectangle 10"/>
          <p:cNvSpPr/>
          <p:nvPr/>
        </p:nvSpPr>
        <p:spPr>
          <a:xfrm>
            <a:off x="1143000" y="5105400"/>
            <a:ext cx="77724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dirty="0">
                <a:cs typeface="B Homa" pitchFamily="2" charset="-78"/>
              </a:rPr>
              <a:t>8. دریافت مبلغ 4,000,000 ريال از مطالبات مؤسسه.</a:t>
            </a:r>
            <a:endParaRPr lang="en-US" dirty="0">
              <a:cs typeface="B Homa" pitchFamily="2" charset="-78"/>
            </a:endParaRPr>
          </a:p>
        </p:txBody>
      </p:sp>
      <p:sp>
        <p:nvSpPr>
          <p:cNvPr id="15" name="Rounded Rectangle 14"/>
          <p:cNvSpPr/>
          <p:nvPr/>
        </p:nvSpPr>
        <p:spPr>
          <a:xfrm>
            <a:off x="146198" y="6435855"/>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2- 3</a:t>
            </a:r>
            <a:endParaRPr lang="en-US" sz="1200" dirty="0">
              <a:cs typeface="B Hom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42397836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72825977"/>
              </p:ext>
            </p:extLst>
          </p:nvPr>
        </p:nvGraphicFramePr>
        <p:xfrm>
          <a:off x="3733800" y="609600"/>
          <a:ext cx="5181601" cy="348488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457201">
                  <a:extLst>
                    <a:ext uri="{9D8B030D-6E8A-4147-A177-3AD203B41FA5}">
                      <a16:colId xmlns:a16="http://schemas.microsoft.com/office/drawing/2014/main" val="20005"/>
                    </a:ext>
                  </a:extLst>
                </a:gridCol>
              </a:tblGrid>
              <a:tr h="487680">
                <a:tc>
                  <a:txBody>
                    <a:bodyPr/>
                    <a:lstStyle/>
                    <a:p>
                      <a:pPr algn="r" rtl="1"/>
                      <a:r>
                        <a:rPr lang="fa-IR" sz="1400" dirty="0">
                          <a:cs typeface="B Homa" pitchFamily="2" charset="-78"/>
                        </a:rPr>
                        <a:t>حسابهای دریافتنی</a:t>
                      </a:r>
                      <a:endParaRPr lang="en-US" sz="1400" dirty="0">
                        <a:cs typeface="B Homa" pitchFamily="2" charset="-78"/>
                      </a:endParaRPr>
                    </a:p>
                  </a:txBody>
                  <a:tcPr/>
                </a:tc>
                <a:tc>
                  <a:txBody>
                    <a:bodyPr/>
                    <a:lstStyle/>
                    <a:p>
                      <a:pPr algn="r" rtl="1"/>
                      <a:r>
                        <a:rPr lang="fa-IR" sz="1400" dirty="0">
                          <a:cs typeface="B Homa" pitchFamily="2" charset="-78"/>
                        </a:rPr>
                        <a:t>ساختمان</a:t>
                      </a:r>
                      <a:endParaRPr lang="en-US" sz="1400" dirty="0">
                        <a:cs typeface="B Homa" pitchFamily="2" charset="-78"/>
                      </a:endParaRPr>
                    </a:p>
                  </a:txBody>
                  <a:tcPr/>
                </a:tc>
                <a:tc>
                  <a:txBody>
                    <a:bodyPr/>
                    <a:lstStyle/>
                    <a:p>
                      <a:pPr algn="r" rtl="1"/>
                      <a:r>
                        <a:rPr lang="fa-IR" sz="1200" dirty="0">
                          <a:cs typeface="B Homa" pitchFamily="2" charset="-78"/>
                        </a:rPr>
                        <a:t>ملزومات</a:t>
                      </a:r>
                      <a:endParaRPr lang="en-US" sz="1400" dirty="0">
                        <a:cs typeface="B Homa" pitchFamily="2" charset="-78"/>
                      </a:endParaRPr>
                    </a:p>
                  </a:txBody>
                  <a:tcPr/>
                </a:tc>
                <a:tc>
                  <a:txBody>
                    <a:bodyPr/>
                    <a:lstStyle/>
                    <a:p>
                      <a:pPr algn="r" rtl="1"/>
                      <a:r>
                        <a:rPr lang="fa-IR" sz="1400" dirty="0">
                          <a:cs typeface="B Homa" pitchFamily="2" charset="-78"/>
                        </a:rPr>
                        <a:t>اثاثه</a:t>
                      </a:r>
                      <a:endParaRPr lang="en-US" sz="1400" dirty="0">
                        <a:cs typeface="B Homa" pitchFamily="2" charset="-78"/>
                      </a:endParaRPr>
                    </a:p>
                  </a:txBody>
                  <a:tcPr/>
                </a:tc>
                <a:tc>
                  <a:txBody>
                    <a:bodyPr/>
                    <a:lstStyle/>
                    <a:p>
                      <a:pPr algn="r" rtl="1"/>
                      <a:r>
                        <a:rPr lang="fa-IR" sz="1400" dirty="0">
                          <a:cs typeface="B Homa" pitchFamily="2" charset="-78"/>
                        </a:rPr>
                        <a:t>بانک</a:t>
                      </a:r>
                      <a:endParaRPr lang="en-US" sz="1400" dirty="0">
                        <a:cs typeface="B Homa" pitchFamily="2" charset="-78"/>
                      </a:endParaRPr>
                    </a:p>
                  </a:txBody>
                  <a:tcPr/>
                </a:tc>
                <a:tc>
                  <a:txBody>
                    <a:bodyPr/>
                    <a:lstStyle/>
                    <a:p>
                      <a:pPr algn="r" rtl="1"/>
                      <a:r>
                        <a:rPr lang="fa-IR" sz="1200" dirty="0">
                          <a:cs typeface="B Homa" pitchFamily="2" charset="-78"/>
                        </a:rPr>
                        <a:t>ردیف</a:t>
                      </a:r>
                      <a:endParaRPr lang="en-US" sz="1200" dirty="0">
                        <a:cs typeface="B Homa" pitchFamily="2" charset="-78"/>
                      </a:endParaRPr>
                    </a:p>
                  </a:txBody>
                  <a:tcPr/>
                </a:tc>
                <a:extLst>
                  <a:ext uri="{0D108BD9-81ED-4DB2-BD59-A6C34878D82A}">
                    <a16:rowId xmlns:a16="http://schemas.microsoft.com/office/drawing/2014/main" val="10000"/>
                  </a:ext>
                </a:extLst>
              </a:tr>
              <a:tr h="370840">
                <a:tc>
                  <a:txBody>
                    <a:bodyPr/>
                    <a:lstStyle/>
                    <a:p>
                      <a:pPr algn="r" rtl="1"/>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r>
                        <a:rPr lang="fa-IR" sz="1400" dirty="0">
                          <a:cs typeface="B Homa" pitchFamily="2" charset="-78"/>
                        </a:rPr>
                        <a:t>20,000,000</a:t>
                      </a:r>
                      <a:endParaRPr lang="en-US" sz="1400" dirty="0">
                        <a:cs typeface="B Homa" pitchFamily="2" charset="-78"/>
                      </a:endParaRPr>
                    </a:p>
                  </a:txBody>
                  <a:tcPr/>
                </a:tc>
                <a:tc>
                  <a:txBody>
                    <a:bodyPr/>
                    <a:lstStyle/>
                    <a:p>
                      <a:pPr algn="r" rtl="1"/>
                      <a:r>
                        <a:rPr lang="fa-IR" sz="1400" dirty="0">
                          <a:cs typeface="B Homa" pitchFamily="2" charset="-78"/>
                        </a:rPr>
                        <a:t>1</a:t>
                      </a:r>
                      <a:endParaRPr lang="en-US" sz="1400" dirty="0">
                        <a:cs typeface="B Homa" pitchFamily="2" charset="-78"/>
                      </a:endParaRPr>
                    </a:p>
                  </a:txBody>
                  <a:tcPr/>
                </a:tc>
                <a:extLst>
                  <a:ext uri="{0D108BD9-81ED-4DB2-BD59-A6C34878D82A}">
                    <a16:rowId xmlns:a16="http://schemas.microsoft.com/office/drawing/2014/main" val="10001"/>
                  </a:ext>
                </a:extLst>
              </a:tr>
              <a:tr h="370840">
                <a:tc>
                  <a:txBody>
                    <a:bodyPr/>
                    <a:lstStyle/>
                    <a:p>
                      <a:pPr algn="r" rtl="1"/>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r>
                        <a:rPr lang="fa-IR" sz="1400" dirty="0">
                          <a:cs typeface="B Homa" pitchFamily="2" charset="-78"/>
                        </a:rPr>
                        <a:t>5,000,000</a:t>
                      </a:r>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r>
                        <a:rPr lang="fa-IR" sz="1400" dirty="0">
                          <a:cs typeface="B Homa" pitchFamily="2" charset="-78"/>
                        </a:rPr>
                        <a:t>3</a:t>
                      </a:r>
                      <a:endParaRPr lang="en-US" sz="1400" dirty="0">
                        <a:cs typeface="B Homa" pitchFamily="2" charset="-78"/>
                      </a:endParaRPr>
                    </a:p>
                  </a:txBody>
                  <a:tcPr/>
                </a:tc>
                <a:extLst>
                  <a:ext uri="{0D108BD9-81ED-4DB2-BD59-A6C34878D82A}">
                    <a16:rowId xmlns:a16="http://schemas.microsoft.com/office/drawing/2014/main" val="10002"/>
                  </a:ext>
                </a:extLst>
              </a:tr>
              <a:tr h="370840">
                <a:tc>
                  <a:txBody>
                    <a:bodyPr/>
                    <a:lstStyle/>
                    <a:p>
                      <a:pPr algn="r" rtl="1"/>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r>
                        <a:rPr lang="fa-IR" sz="1400" dirty="0">
                          <a:cs typeface="B Homa" pitchFamily="2" charset="-78"/>
                        </a:rPr>
                        <a:t>1,000,000</a:t>
                      </a:r>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r>
                        <a:rPr lang="fa-IR" sz="1400" dirty="0">
                          <a:cs typeface="B Homa" pitchFamily="2" charset="-78"/>
                        </a:rPr>
                        <a:t>(1,000,000)</a:t>
                      </a:r>
                      <a:endParaRPr lang="en-US" sz="1400" dirty="0">
                        <a:cs typeface="B Homa" pitchFamily="2" charset="-78"/>
                      </a:endParaRPr>
                    </a:p>
                  </a:txBody>
                  <a:tcPr/>
                </a:tc>
                <a:tc>
                  <a:txBody>
                    <a:bodyPr/>
                    <a:lstStyle/>
                    <a:p>
                      <a:pPr algn="r" rtl="1"/>
                      <a:r>
                        <a:rPr lang="fa-IR" sz="1400" dirty="0">
                          <a:cs typeface="B Homa" pitchFamily="2" charset="-78"/>
                        </a:rPr>
                        <a:t>3</a:t>
                      </a:r>
                      <a:endParaRPr lang="en-US" sz="1400" dirty="0">
                        <a:cs typeface="B Homa" pitchFamily="2" charset="-78"/>
                      </a:endParaRPr>
                    </a:p>
                  </a:txBody>
                  <a:tcPr/>
                </a:tc>
                <a:extLst>
                  <a:ext uri="{0D108BD9-81ED-4DB2-BD59-A6C34878D82A}">
                    <a16:rowId xmlns:a16="http://schemas.microsoft.com/office/drawing/2014/main" val="10003"/>
                  </a:ext>
                </a:extLst>
              </a:tr>
              <a:tr h="370840">
                <a:tc>
                  <a:txBody>
                    <a:bodyPr/>
                    <a:lstStyle/>
                    <a:p>
                      <a:pPr algn="r" rtl="1"/>
                      <a:endParaRPr lang="en-US" sz="1400" dirty="0">
                        <a:cs typeface="B Homa" pitchFamily="2" charset="-78"/>
                      </a:endParaRPr>
                    </a:p>
                  </a:txBody>
                  <a:tcPr/>
                </a:tc>
                <a:tc>
                  <a:txBody>
                    <a:bodyPr/>
                    <a:lstStyle/>
                    <a:p>
                      <a:pPr algn="r" rtl="1"/>
                      <a:r>
                        <a:rPr lang="fa-IR" sz="1400" dirty="0">
                          <a:cs typeface="B Homa" pitchFamily="2" charset="-78"/>
                        </a:rPr>
                        <a:t>10,000,000</a:t>
                      </a:r>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r>
                        <a:rPr lang="fa-IR" sz="1400" dirty="0">
                          <a:cs typeface="B Homa" pitchFamily="2" charset="-78"/>
                        </a:rPr>
                        <a:t>(5,000,000)</a:t>
                      </a:r>
                      <a:endParaRPr lang="en-US" sz="1400" dirty="0">
                        <a:cs typeface="B Homa" pitchFamily="2" charset="-78"/>
                      </a:endParaRPr>
                    </a:p>
                  </a:txBody>
                  <a:tcPr/>
                </a:tc>
                <a:tc>
                  <a:txBody>
                    <a:bodyPr/>
                    <a:lstStyle/>
                    <a:p>
                      <a:pPr algn="r" rtl="1"/>
                      <a:r>
                        <a:rPr lang="fa-IR" sz="1400" dirty="0">
                          <a:cs typeface="B Homa" pitchFamily="2" charset="-78"/>
                        </a:rPr>
                        <a:t>4</a:t>
                      </a:r>
                      <a:endParaRPr lang="en-US" sz="1400" dirty="0">
                        <a:cs typeface="B Homa" pitchFamily="2" charset="-78"/>
                      </a:endParaRPr>
                    </a:p>
                  </a:txBody>
                  <a:tcPr/>
                </a:tc>
                <a:extLst>
                  <a:ext uri="{0D108BD9-81ED-4DB2-BD59-A6C34878D82A}">
                    <a16:rowId xmlns:a16="http://schemas.microsoft.com/office/drawing/2014/main" val="10004"/>
                  </a:ext>
                </a:extLst>
              </a:tr>
              <a:tr h="370840">
                <a:tc>
                  <a:txBody>
                    <a:bodyPr/>
                    <a:lstStyle/>
                    <a:p>
                      <a:pPr algn="r" rtl="1"/>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r>
                        <a:rPr lang="fa-IR" sz="1400" dirty="0">
                          <a:cs typeface="B Homa" pitchFamily="2" charset="-78"/>
                        </a:rPr>
                        <a:t>(2,000,000)</a:t>
                      </a:r>
                      <a:endParaRPr lang="en-US" sz="1400" dirty="0">
                        <a:cs typeface="B Homa" pitchFamily="2" charset="-78"/>
                      </a:endParaRPr>
                    </a:p>
                  </a:txBody>
                  <a:tcPr/>
                </a:tc>
                <a:tc>
                  <a:txBody>
                    <a:bodyPr/>
                    <a:lstStyle/>
                    <a:p>
                      <a:pPr algn="r" rtl="1"/>
                      <a:r>
                        <a:rPr lang="fa-IR" sz="1400" dirty="0">
                          <a:cs typeface="B Homa" pitchFamily="2" charset="-78"/>
                        </a:rPr>
                        <a:t>2,000,000</a:t>
                      </a:r>
                      <a:endParaRPr lang="en-US" sz="1400" dirty="0">
                        <a:cs typeface="B Homa" pitchFamily="2" charset="-78"/>
                      </a:endParaRPr>
                    </a:p>
                  </a:txBody>
                  <a:tcPr/>
                </a:tc>
                <a:tc>
                  <a:txBody>
                    <a:bodyPr/>
                    <a:lstStyle/>
                    <a:p>
                      <a:pPr algn="r" rtl="1"/>
                      <a:r>
                        <a:rPr lang="fa-IR" sz="1400" dirty="0">
                          <a:cs typeface="B Homa" pitchFamily="2" charset="-78"/>
                        </a:rPr>
                        <a:t>5</a:t>
                      </a:r>
                      <a:endParaRPr lang="en-US" sz="1400" dirty="0">
                        <a:cs typeface="B Homa" pitchFamily="2" charset="-78"/>
                      </a:endParaRPr>
                    </a:p>
                  </a:txBody>
                  <a:tcPr/>
                </a:tc>
                <a:extLst>
                  <a:ext uri="{0D108BD9-81ED-4DB2-BD59-A6C34878D82A}">
                    <a16:rowId xmlns:a16="http://schemas.microsoft.com/office/drawing/2014/main" val="10005"/>
                  </a:ext>
                </a:extLst>
              </a:tr>
              <a:tr h="370840">
                <a:tc>
                  <a:txBody>
                    <a:bodyPr/>
                    <a:lstStyle/>
                    <a:p>
                      <a:pPr algn="r" rtl="1"/>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r>
                        <a:rPr lang="fa-IR" sz="1400" dirty="0">
                          <a:cs typeface="B Homa" pitchFamily="2" charset="-78"/>
                        </a:rPr>
                        <a:t>(3000,000)</a:t>
                      </a:r>
                      <a:endParaRPr lang="en-US" sz="1400" dirty="0">
                        <a:cs typeface="B Homa" pitchFamily="2" charset="-78"/>
                      </a:endParaRPr>
                    </a:p>
                  </a:txBody>
                  <a:tcPr/>
                </a:tc>
                <a:tc>
                  <a:txBody>
                    <a:bodyPr/>
                    <a:lstStyle/>
                    <a:p>
                      <a:pPr algn="r" rtl="1"/>
                      <a:r>
                        <a:rPr lang="fa-IR" sz="1400" dirty="0">
                          <a:cs typeface="B Homa" pitchFamily="2" charset="-78"/>
                        </a:rPr>
                        <a:t>6</a:t>
                      </a:r>
                      <a:endParaRPr lang="en-US" sz="1400" dirty="0">
                        <a:cs typeface="B Homa" pitchFamily="2" charset="-78"/>
                      </a:endParaRPr>
                    </a:p>
                  </a:txBody>
                  <a:tcPr/>
                </a:tc>
                <a:extLst>
                  <a:ext uri="{0D108BD9-81ED-4DB2-BD59-A6C34878D82A}">
                    <a16:rowId xmlns:a16="http://schemas.microsoft.com/office/drawing/2014/main" val="10006"/>
                  </a:ext>
                </a:extLst>
              </a:tr>
              <a:tr h="370840">
                <a:tc>
                  <a:txBody>
                    <a:bodyPr/>
                    <a:lstStyle/>
                    <a:p>
                      <a:pPr algn="r" rtl="1"/>
                      <a:r>
                        <a:rPr lang="fa-IR" sz="1400" dirty="0">
                          <a:cs typeface="B Homa" pitchFamily="2" charset="-78"/>
                        </a:rPr>
                        <a:t>5,000,000</a:t>
                      </a:r>
                      <a:endParaRPr lang="en-US" sz="1400" dirty="0">
                        <a:cs typeface="B Homa" pitchFamily="2" charset="-78"/>
                      </a:endParaRPr>
                    </a:p>
                  </a:txBody>
                  <a:tcPr/>
                </a:tc>
                <a:tc>
                  <a:txBody>
                    <a:bodyPr/>
                    <a:lstStyle/>
                    <a:p>
                      <a:pPr algn="r" rtl="1"/>
                      <a:r>
                        <a:rPr lang="fa-IR" sz="1400" dirty="0">
                          <a:cs typeface="B Homa" pitchFamily="2" charset="-78"/>
                        </a:rPr>
                        <a:t>(5,000,000)</a:t>
                      </a:r>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r>
                        <a:rPr lang="fa-IR" sz="1400" dirty="0">
                          <a:cs typeface="B Homa" pitchFamily="2" charset="-78"/>
                        </a:rPr>
                        <a:t>7</a:t>
                      </a:r>
                      <a:endParaRPr lang="en-US" sz="1400" dirty="0">
                        <a:cs typeface="B Homa" pitchFamily="2" charset="-78"/>
                      </a:endParaRPr>
                    </a:p>
                  </a:txBody>
                  <a:tcPr/>
                </a:tc>
                <a:extLst>
                  <a:ext uri="{0D108BD9-81ED-4DB2-BD59-A6C34878D82A}">
                    <a16:rowId xmlns:a16="http://schemas.microsoft.com/office/drawing/2014/main" val="10007"/>
                  </a:ext>
                </a:extLst>
              </a:tr>
              <a:tr h="370840">
                <a:tc>
                  <a:txBody>
                    <a:bodyPr/>
                    <a:lstStyle/>
                    <a:p>
                      <a:pPr algn="r" rtl="1"/>
                      <a:r>
                        <a:rPr lang="fa-IR" sz="1400" dirty="0">
                          <a:cs typeface="B Homa" pitchFamily="2" charset="-78"/>
                        </a:rPr>
                        <a:t>(4,000,000)</a:t>
                      </a:r>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endParaRPr lang="en-US" sz="1400" dirty="0">
                        <a:cs typeface="B Homa" pitchFamily="2" charset="-78"/>
                      </a:endParaRPr>
                    </a:p>
                  </a:txBody>
                  <a:tcPr/>
                </a:tc>
                <a:tc>
                  <a:txBody>
                    <a:bodyPr/>
                    <a:lstStyle/>
                    <a:p>
                      <a:pPr algn="r" rtl="1"/>
                      <a:r>
                        <a:rPr lang="fa-IR" sz="1400" dirty="0">
                          <a:cs typeface="B Homa" pitchFamily="2" charset="-78"/>
                        </a:rPr>
                        <a:t>4,000,000</a:t>
                      </a:r>
                      <a:endParaRPr lang="en-US" sz="1400" dirty="0">
                        <a:cs typeface="B Homa" pitchFamily="2" charset="-78"/>
                      </a:endParaRPr>
                    </a:p>
                  </a:txBody>
                  <a:tcPr/>
                </a:tc>
                <a:tc>
                  <a:txBody>
                    <a:bodyPr/>
                    <a:lstStyle/>
                    <a:p>
                      <a:pPr algn="r" rtl="1"/>
                      <a:r>
                        <a:rPr lang="fa-IR" sz="1400" dirty="0">
                          <a:cs typeface="B Homa" pitchFamily="2" charset="-78"/>
                        </a:rPr>
                        <a:t>8</a:t>
                      </a:r>
                      <a:endParaRPr lang="en-US" sz="1400" dirty="0">
                        <a:cs typeface="B Homa" pitchFamily="2" charset="-78"/>
                      </a:endParaRPr>
                    </a:p>
                  </a:txBody>
                  <a:tcPr/>
                </a:tc>
                <a:extLst>
                  <a:ext uri="{0D108BD9-81ED-4DB2-BD59-A6C34878D82A}">
                    <a16:rowId xmlns:a16="http://schemas.microsoft.com/office/drawing/2014/main" val="100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12113672"/>
              </p:ext>
            </p:extLst>
          </p:nvPr>
        </p:nvGraphicFramePr>
        <p:xfrm>
          <a:off x="457200" y="629920"/>
          <a:ext cx="2133600" cy="348488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370840">
                <a:tc>
                  <a:txBody>
                    <a:bodyPr/>
                    <a:lstStyle/>
                    <a:p>
                      <a:r>
                        <a:rPr lang="fa-IR" sz="1400" dirty="0">
                          <a:cs typeface="B Homa" pitchFamily="2" charset="-78"/>
                        </a:rPr>
                        <a:t>سرمایه</a:t>
                      </a:r>
                      <a:endParaRPr lang="en-US" sz="1400" dirty="0">
                        <a:cs typeface="B Homa" pitchFamily="2" charset="-78"/>
                      </a:endParaRPr>
                    </a:p>
                  </a:txBody>
                  <a:tcPr/>
                </a:tc>
                <a:tc>
                  <a:txBody>
                    <a:bodyPr/>
                    <a:lstStyle/>
                    <a:p>
                      <a:r>
                        <a:rPr lang="fa-IR" sz="1400" dirty="0">
                          <a:cs typeface="B Homa" pitchFamily="2" charset="-78"/>
                        </a:rPr>
                        <a:t>حسابهای</a:t>
                      </a:r>
                      <a:r>
                        <a:rPr lang="fa-IR" sz="1400" baseline="0" dirty="0">
                          <a:cs typeface="B Homa" pitchFamily="2" charset="-78"/>
                        </a:rPr>
                        <a:t> پرداختنی</a:t>
                      </a:r>
                      <a:endParaRPr lang="en-US" sz="1400" dirty="0">
                        <a:cs typeface="B Homa" pitchFamily="2" charset="-78"/>
                      </a:endParaRPr>
                    </a:p>
                  </a:txBody>
                  <a:tcPr/>
                </a:tc>
                <a:extLst>
                  <a:ext uri="{0D108BD9-81ED-4DB2-BD59-A6C34878D82A}">
                    <a16:rowId xmlns:a16="http://schemas.microsoft.com/office/drawing/2014/main" val="10000"/>
                  </a:ext>
                </a:extLst>
              </a:tr>
              <a:tr h="370840">
                <a:tc>
                  <a:txBody>
                    <a:bodyPr/>
                    <a:lstStyle/>
                    <a:p>
                      <a:r>
                        <a:rPr lang="fa-IR" sz="1400" dirty="0">
                          <a:cs typeface="B Homa" pitchFamily="2" charset="-78"/>
                        </a:rPr>
                        <a:t>20,000,000</a:t>
                      </a:r>
                      <a:endParaRPr lang="en-US" sz="1400" dirty="0">
                        <a:cs typeface="B Homa" pitchFamily="2" charset="-78"/>
                      </a:endParaRPr>
                    </a:p>
                  </a:txBody>
                  <a:tcPr/>
                </a:tc>
                <a:tc>
                  <a:txBody>
                    <a:bodyPr/>
                    <a:lstStyle/>
                    <a:p>
                      <a:endParaRPr lang="en-US" sz="1400" dirty="0">
                        <a:cs typeface="B Homa" pitchFamily="2" charset="-78"/>
                      </a:endParaRPr>
                    </a:p>
                  </a:txBody>
                  <a:tcPr/>
                </a:tc>
                <a:extLst>
                  <a:ext uri="{0D108BD9-81ED-4DB2-BD59-A6C34878D82A}">
                    <a16:rowId xmlns:a16="http://schemas.microsoft.com/office/drawing/2014/main" val="10001"/>
                  </a:ext>
                </a:extLst>
              </a:tr>
              <a:tr h="370840">
                <a:tc>
                  <a:txBody>
                    <a:bodyPr/>
                    <a:lstStyle/>
                    <a:p>
                      <a:pPr marL="0" algn="r" defTabSz="914400" rtl="1" eaLnBrk="1" latinLnBrk="0" hangingPunct="1"/>
                      <a:r>
                        <a:rPr lang="fa-IR" sz="1400" kern="1200" dirty="0">
                          <a:solidFill>
                            <a:schemeClr val="dk1"/>
                          </a:solidFill>
                          <a:latin typeface="+mn-lt"/>
                          <a:ea typeface="+mn-ea"/>
                          <a:cs typeface="B Homa" pitchFamily="2" charset="-78"/>
                        </a:rPr>
                        <a:t>0</a:t>
                      </a:r>
                      <a:endParaRPr lang="en-US" sz="1400" kern="1200" dirty="0">
                        <a:solidFill>
                          <a:schemeClr val="dk1"/>
                        </a:solidFill>
                        <a:latin typeface="+mn-lt"/>
                        <a:ea typeface="+mn-ea"/>
                        <a:cs typeface="B Homa" pitchFamily="2" charset="-78"/>
                      </a:endParaRPr>
                    </a:p>
                  </a:txBody>
                  <a:tcPr/>
                </a:tc>
                <a:tc>
                  <a:txBody>
                    <a:bodyPr/>
                    <a:lstStyle/>
                    <a:p>
                      <a:r>
                        <a:rPr lang="fa-IR" sz="1400" dirty="0">
                          <a:cs typeface="B Homa" pitchFamily="2" charset="-78"/>
                        </a:rPr>
                        <a:t>5,000,000</a:t>
                      </a:r>
                      <a:endParaRPr lang="en-US" sz="1400" dirty="0">
                        <a:cs typeface="B Homa" pitchFamily="2" charset="-78"/>
                      </a:endParaRPr>
                    </a:p>
                  </a:txBody>
                  <a:tcPr/>
                </a:tc>
                <a:extLst>
                  <a:ext uri="{0D108BD9-81ED-4DB2-BD59-A6C34878D82A}">
                    <a16:rowId xmlns:a16="http://schemas.microsoft.com/office/drawing/2014/main" val="10002"/>
                  </a:ext>
                </a:extLst>
              </a:tr>
              <a:tr h="370840">
                <a:tc>
                  <a:txBody>
                    <a:bodyPr/>
                    <a:lstStyle/>
                    <a:p>
                      <a:r>
                        <a:rPr lang="fa-IR" sz="1400" dirty="0">
                          <a:cs typeface="B Homa" pitchFamily="2" charset="-78"/>
                        </a:rPr>
                        <a:t>0</a:t>
                      </a:r>
                      <a:endParaRPr lang="en-US" sz="1400" dirty="0">
                        <a:cs typeface="B Homa" pitchFamily="2" charset="-78"/>
                      </a:endParaRPr>
                    </a:p>
                  </a:txBody>
                  <a:tcPr/>
                </a:tc>
                <a:tc>
                  <a:txBody>
                    <a:bodyPr/>
                    <a:lstStyle/>
                    <a:p>
                      <a:r>
                        <a:rPr lang="fa-IR" sz="1400" dirty="0">
                          <a:cs typeface="B Homa" pitchFamily="2" charset="-78"/>
                        </a:rPr>
                        <a:t>0</a:t>
                      </a:r>
                      <a:endParaRPr lang="en-US" sz="1400" dirty="0">
                        <a:cs typeface="B Homa" pitchFamily="2" charset="-78"/>
                      </a:endParaRPr>
                    </a:p>
                  </a:txBody>
                  <a:tcPr/>
                </a:tc>
                <a:extLst>
                  <a:ext uri="{0D108BD9-81ED-4DB2-BD59-A6C34878D82A}">
                    <a16:rowId xmlns:a16="http://schemas.microsoft.com/office/drawing/2014/main" val="10003"/>
                  </a:ext>
                </a:extLst>
              </a:tr>
              <a:tr h="370840">
                <a:tc>
                  <a:txBody>
                    <a:bodyPr/>
                    <a:lstStyle/>
                    <a:p>
                      <a:endParaRPr lang="en-US" sz="1400" dirty="0">
                        <a:cs typeface="B Homa" pitchFamily="2" charset="-78"/>
                      </a:endParaRPr>
                    </a:p>
                  </a:txBody>
                  <a:tcPr/>
                </a:tc>
                <a:tc>
                  <a:txBody>
                    <a:bodyPr/>
                    <a:lstStyle/>
                    <a:p>
                      <a:r>
                        <a:rPr lang="fa-IR" sz="1400" dirty="0">
                          <a:cs typeface="B Homa" pitchFamily="2" charset="-78"/>
                        </a:rPr>
                        <a:t>5,000,000</a:t>
                      </a:r>
                      <a:endParaRPr lang="en-US" sz="1400" dirty="0">
                        <a:cs typeface="B Homa" pitchFamily="2" charset="-78"/>
                      </a:endParaRPr>
                    </a:p>
                  </a:txBody>
                  <a:tcPr/>
                </a:tc>
                <a:extLst>
                  <a:ext uri="{0D108BD9-81ED-4DB2-BD59-A6C34878D82A}">
                    <a16:rowId xmlns:a16="http://schemas.microsoft.com/office/drawing/2014/main" val="10004"/>
                  </a:ext>
                </a:extLst>
              </a:tr>
              <a:tr h="370840">
                <a:tc>
                  <a:txBody>
                    <a:bodyPr/>
                    <a:lstStyle/>
                    <a:p>
                      <a:r>
                        <a:rPr lang="fa-IR" sz="1400" dirty="0">
                          <a:cs typeface="B Homa" pitchFamily="2" charset="-78"/>
                        </a:rPr>
                        <a:t>0</a:t>
                      </a:r>
                      <a:endParaRPr lang="en-US" sz="1400" dirty="0">
                        <a:cs typeface="B Homa" pitchFamily="2" charset="-78"/>
                      </a:endParaRPr>
                    </a:p>
                  </a:txBody>
                  <a:tcPr/>
                </a:tc>
                <a:tc>
                  <a:txBody>
                    <a:bodyPr/>
                    <a:lstStyle/>
                    <a:p>
                      <a:r>
                        <a:rPr lang="fa-IR" sz="1400" dirty="0">
                          <a:cs typeface="B Homa" pitchFamily="2" charset="-78"/>
                        </a:rPr>
                        <a:t>0</a:t>
                      </a:r>
                      <a:endParaRPr lang="en-US" sz="1400" dirty="0">
                        <a:cs typeface="B Homa" pitchFamily="2" charset="-78"/>
                      </a:endParaRPr>
                    </a:p>
                  </a:txBody>
                  <a:tcPr/>
                </a:tc>
                <a:extLst>
                  <a:ext uri="{0D108BD9-81ED-4DB2-BD59-A6C34878D82A}">
                    <a16:rowId xmlns:a16="http://schemas.microsoft.com/office/drawing/2014/main" val="10005"/>
                  </a:ext>
                </a:extLst>
              </a:tr>
              <a:tr h="370840">
                <a:tc>
                  <a:txBody>
                    <a:bodyPr/>
                    <a:lstStyle/>
                    <a:p>
                      <a:endParaRPr lang="en-US" sz="1400" dirty="0">
                        <a:cs typeface="B Homa" pitchFamily="2" charset="-78"/>
                      </a:endParaRPr>
                    </a:p>
                  </a:txBody>
                  <a:tcPr/>
                </a:tc>
                <a:tc>
                  <a:txBody>
                    <a:bodyPr/>
                    <a:lstStyle/>
                    <a:p>
                      <a:r>
                        <a:rPr lang="fa-IR" sz="1400" dirty="0">
                          <a:cs typeface="B Homa" pitchFamily="2" charset="-78"/>
                        </a:rPr>
                        <a:t>(3,000,000)</a:t>
                      </a:r>
                      <a:endParaRPr lang="en-US" sz="1400" dirty="0">
                        <a:cs typeface="B Homa" pitchFamily="2" charset="-78"/>
                      </a:endParaRPr>
                    </a:p>
                  </a:txBody>
                  <a:tcPr/>
                </a:tc>
                <a:extLst>
                  <a:ext uri="{0D108BD9-81ED-4DB2-BD59-A6C34878D82A}">
                    <a16:rowId xmlns:a16="http://schemas.microsoft.com/office/drawing/2014/main" val="10006"/>
                  </a:ext>
                </a:extLst>
              </a:tr>
              <a:tr h="370840">
                <a:tc>
                  <a:txBody>
                    <a:bodyPr/>
                    <a:lstStyle/>
                    <a:p>
                      <a:r>
                        <a:rPr lang="fa-IR" sz="1400" dirty="0">
                          <a:cs typeface="B Homa" pitchFamily="2" charset="-78"/>
                        </a:rPr>
                        <a:t>0</a:t>
                      </a:r>
                      <a:endParaRPr lang="en-US" sz="1400" dirty="0">
                        <a:cs typeface="B Homa" pitchFamily="2" charset="-78"/>
                      </a:endParaRPr>
                    </a:p>
                  </a:txBody>
                  <a:tcPr/>
                </a:tc>
                <a:tc>
                  <a:txBody>
                    <a:bodyPr/>
                    <a:lstStyle/>
                    <a:p>
                      <a:r>
                        <a:rPr lang="fa-IR" sz="1400" dirty="0">
                          <a:cs typeface="B Homa" pitchFamily="2" charset="-78"/>
                        </a:rPr>
                        <a:t>0</a:t>
                      </a:r>
                      <a:endParaRPr lang="en-US" sz="1400" dirty="0">
                        <a:cs typeface="B Homa" pitchFamily="2" charset="-78"/>
                      </a:endParaRPr>
                    </a:p>
                  </a:txBody>
                  <a:tcPr/>
                </a:tc>
                <a:extLst>
                  <a:ext uri="{0D108BD9-81ED-4DB2-BD59-A6C34878D82A}">
                    <a16:rowId xmlns:a16="http://schemas.microsoft.com/office/drawing/2014/main" val="10007"/>
                  </a:ext>
                </a:extLst>
              </a:tr>
              <a:tr h="370840">
                <a:tc>
                  <a:txBody>
                    <a:bodyPr/>
                    <a:lstStyle/>
                    <a:p>
                      <a:r>
                        <a:rPr lang="fa-IR" sz="1400" dirty="0">
                          <a:cs typeface="B Homa" pitchFamily="2" charset="-78"/>
                        </a:rPr>
                        <a:t>0</a:t>
                      </a:r>
                      <a:endParaRPr lang="en-US" sz="1400" dirty="0">
                        <a:cs typeface="B Homa" pitchFamily="2" charset="-78"/>
                      </a:endParaRPr>
                    </a:p>
                  </a:txBody>
                  <a:tcPr/>
                </a:tc>
                <a:tc>
                  <a:txBody>
                    <a:bodyPr/>
                    <a:lstStyle/>
                    <a:p>
                      <a:r>
                        <a:rPr lang="fa-IR" sz="1400" dirty="0">
                          <a:cs typeface="B Homa" pitchFamily="2" charset="-78"/>
                        </a:rPr>
                        <a:t>0</a:t>
                      </a:r>
                      <a:endParaRPr lang="en-US" sz="1400" dirty="0">
                        <a:cs typeface="B Homa" pitchFamily="2" charset="-78"/>
                      </a:endParaRPr>
                    </a:p>
                  </a:txBody>
                  <a:tcPr/>
                </a:tc>
                <a:extLst>
                  <a:ext uri="{0D108BD9-81ED-4DB2-BD59-A6C34878D82A}">
                    <a16:rowId xmlns:a16="http://schemas.microsoft.com/office/drawing/2014/main" val="10008"/>
                  </a:ext>
                </a:extLst>
              </a:tr>
            </a:tbl>
          </a:graphicData>
        </a:graphic>
      </p:graphicFrame>
      <p:sp>
        <p:nvSpPr>
          <p:cNvPr id="7" name="Rounded Rectangle 6"/>
          <p:cNvSpPr/>
          <p:nvPr/>
        </p:nvSpPr>
        <p:spPr>
          <a:xfrm>
            <a:off x="4419600" y="34636"/>
            <a:ext cx="38100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sz="2000" dirty="0">
                <a:cs typeface="B Homa" pitchFamily="2" charset="-78"/>
              </a:rPr>
              <a:t>دارایی</a:t>
            </a:r>
            <a:endParaRPr lang="en-US" sz="2000" dirty="0">
              <a:cs typeface="B Homa" pitchFamily="2" charset="-78"/>
            </a:endParaRPr>
          </a:p>
        </p:txBody>
      </p:sp>
      <p:sp>
        <p:nvSpPr>
          <p:cNvPr id="8" name="Rounded Rectangle 7"/>
          <p:cNvSpPr/>
          <p:nvPr/>
        </p:nvSpPr>
        <p:spPr>
          <a:xfrm>
            <a:off x="304800" y="34636"/>
            <a:ext cx="24384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sz="2000" dirty="0">
                <a:cs typeface="B Homa" pitchFamily="2" charset="-78"/>
              </a:rPr>
              <a:t>بدهی و سرمایه</a:t>
            </a:r>
            <a:endParaRPr lang="en-US" sz="2000" dirty="0">
              <a:cs typeface="B Homa" pitchFamily="2" charset="-78"/>
            </a:endParaRPr>
          </a:p>
        </p:txBody>
      </p:sp>
      <p:sp>
        <p:nvSpPr>
          <p:cNvPr id="9" name="Rounded Rectangle 8"/>
          <p:cNvSpPr/>
          <p:nvPr/>
        </p:nvSpPr>
        <p:spPr>
          <a:xfrm>
            <a:off x="3027218" y="93518"/>
            <a:ext cx="762000" cy="4156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a:cs typeface="+mj-cs"/>
              </a:rPr>
              <a:t>=</a:t>
            </a:r>
            <a:endParaRPr lang="en-US" sz="2400" dirty="0">
              <a:cs typeface="+mj-cs"/>
            </a:endParaRPr>
          </a:p>
        </p:txBody>
      </p:sp>
      <p:graphicFrame>
        <p:nvGraphicFramePr>
          <p:cNvPr id="10" name="Table 9"/>
          <p:cNvGraphicFramePr>
            <a:graphicFrameLocks noGrp="1"/>
          </p:cNvGraphicFramePr>
          <p:nvPr>
            <p:extLst>
              <p:ext uri="{D42A27DB-BD31-4B8C-83A1-F6EECF244321}">
                <p14:modId xmlns:p14="http://schemas.microsoft.com/office/powerpoint/2010/main" val="1908086977"/>
              </p:ext>
            </p:extLst>
          </p:nvPr>
        </p:nvGraphicFramePr>
        <p:xfrm>
          <a:off x="3664526" y="4191000"/>
          <a:ext cx="5320147" cy="370840"/>
        </p:xfrm>
        <a:graphic>
          <a:graphicData uri="http://schemas.openxmlformats.org/drawingml/2006/table">
            <a:tbl>
              <a:tblPr firstRow="1" bandRow="1">
                <a:tableStyleId>{5C22544A-7EE6-4342-B048-85BDC9FD1C3A}</a:tableStyleId>
              </a:tblPr>
              <a:tblGrid>
                <a:gridCol w="1059874">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006848">
                  <a:extLst>
                    <a:ext uri="{9D8B030D-6E8A-4147-A177-3AD203B41FA5}">
                      <a16:colId xmlns:a16="http://schemas.microsoft.com/office/drawing/2014/main" val="20004"/>
                    </a:ext>
                  </a:extLst>
                </a:gridCol>
                <a:gridCol w="586425">
                  <a:extLst>
                    <a:ext uri="{9D8B030D-6E8A-4147-A177-3AD203B41FA5}">
                      <a16:colId xmlns:a16="http://schemas.microsoft.com/office/drawing/2014/main" val="20005"/>
                    </a:ext>
                  </a:extLst>
                </a:gridCol>
              </a:tblGrid>
              <a:tr h="370840">
                <a:tc>
                  <a:txBody>
                    <a:bodyPr/>
                    <a:lstStyle/>
                    <a:p>
                      <a:r>
                        <a:rPr lang="fa-IR" sz="1400" dirty="0">
                          <a:cs typeface="B Homa" pitchFamily="2" charset="-78"/>
                        </a:rPr>
                        <a:t>1,000,000</a:t>
                      </a:r>
                      <a:endParaRPr lang="en-US" sz="1400" dirty="0">
                        <a:cs typeface="B Homa" pitchFamily="2" charset="-78"/>
                      </a:endParaRPr>
                    </a:p>
                  </a:txBody>
                  <a:tcPr/>
                </a:tc>
                <a:tc>
                  <a:txBody>
                    <a:bodyPr/>
                    <a:lstStyle/>
                    <a:p>
                      <a:r>
                        <a:rPr lang="fa-IR" sz="1400" dirty="0">
                          <a:cs typeface="B Homa" pitchFamily="2" charset="-78"/>
                        </a:rPr>
                        <a:t>5,000,000</a:t>
                      </a:r>
                      <a:endParaRPr lang="en-US" sz="1400" dirty="0">
                        <a:cs typeface="B Homa" pitchFamily="2" charset="-78"/>
                      </a:endParaRPr>
                    </a:p>
                  </a:txBody>
                  <a:tcPr/>
                </a:tc>
                <a:tc>
                  <a:txBody>
                    <a:bodyPr/>
                    <a:lstStyle/>
                    <a:p>
                      <a:r>
                        <a:rPr lang="fa-IR" sz="1400" dirty="0">
                          <a:cs typeface="B Homa" pitchFamily="2" charset="-78"/>
                        </a:rPr>
                        <a:t>1,000,000</a:t>
                      </a:r>
                      <a:endParaRPr lang="en-US" sz="1400" dirty="0">
                        <a:cs typeface="B Homa" pitchFamily="2" charset="-78"/>
                      </a:endParaRPr>
                    </a:p>
                  </a:txBody>
                  <a:tcPr/>
                </a:tc>
                <a:tc>
                  <a:txBody>
                    <a:bodyPr/>
                    <a:lstStyle/>
                    <a:p>
                      <a:r>
                        <a:rPr lang="fa-IR" sz="1400" dirty="0">
                          <a:cs typeface="B Homa" pitchFamily="2" charset="-78"/>
                        </a:rPr>
                        <a:t>3,000,000</a:t>
                      </a:r>
                      <a:endParaRPr lang="en-US" sz="1400" dirty="0">
                        <a:cs typeface="B Homa" pitchFamily="2" charset="-78"/>
                      </a:endParaRPr>
                    </a:p>
                  </a:txBody>
                  <a:tcPr/>
                </a:tc>
                <a:tc>
                  <a:txBody>
                    <a:bodyPr/>
                    <a:lstStyle/>
                    <a:p>
                      <a:r>
                        <a:rPr lang="fa-IR" sz="1400" dirty="0">
                          <a:cs typeface="B Homa" pitchFamily="2" charset="-78"/>
                        </a:rPr>
                        <a:t>17,000,000</a:t>
                      </a:r>
                      <a:endParaRPr lang="en-US" sz="1400" dirty="0">
                        <a:cs typeface="B Homa" pitchFamily="2" charset="-78"/>
                      </a:endParaRPr>
                    </a:p>
                  </a:txBody>
                  <a:tcPr/>
                </a:tc>
                <a:tc>
                  <a:txBody>
                    <a:bodyPr/>
                    <a:lstStyle/>
                    <a:p>
                      <a:r>
                        <a:rPr lang="fa-IR" sz="1400" dirty="0">
                          <a:cs typeface="B Homa" pitchFamily="2" charset="-78"/>
                        </a:rPr>
                        <a:t>جمع</a:t>
                      </a:r>
                      <a:endParaRPr lang="en-US" sz="1400" dirty="0">
                        <a:cs typeface="B Homa" pitchFamily="2" charset="-78"/>
                      </a:endParaRPr>
                    </a:p>
                  </a:txBody>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6539578"/>
              </p:ext>
            </p:extLst>
          </p:nvPr>
        </p:nvGraphicFramePr>
        <p:xfrm>
          <a:off x="438150" y="4191000"/>
          <a:ext cx="2171700" cy="37084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370840">
                <a:tc>
                  <a:txBody>
                    <a:bodyPr/>
                    <a:lstStyle/>
                    <a:p>
                      <a:r>
                        <a:rPr lang="fa-IR" sz="1600" dirty="0">
                          <a:cs typeface="B Homa" pitchFamily="2" charset="-78"/>
                        </a:rPr>
                        <a:t>20,000,000</a:t>
                      </a:r>
                      <a:endParaRPr lang="en-US" sz="1600" dirty="0">
                        <a:cs typeface="B Homa" pitchFamily="2" charset="-78"/>
                      </a:endParaRPr>
                    </a:p>
                  </a:txBody>
                  <a:tcPr/>
                </a:tc>
                <a:tc>
                  <a:txBody>
                    <a:bodyPr/>
                    <a:lstStyle/>
                    <a:p>
                      <a:r>
                        <a:rPr lang="fa-IR" sz="1600" dirty="0">
                          <a:cs typeface="B Homa" pitchFamily="2" charset="-78"/>
                        </a:rPr>
                        <a:t>7,000,000</a:t>
                      </a:r>
                      <a:endParaRPr lang="en-US" sz="1600" dirty="0">
                        <a:cs typeface="B Homa" pitchFamily="2" charset="-78"/>
                      </a:endParaRPr>
                    </a:p>
                  </a:txBody>
                  <a:tcPr/>
                </a:tc>
                <a:extLst>
                  <a:ext uri="{0D108BD9-81ED-4DB2-BD59-A6C34878D82A}">
                    <a16:rowId xmlns:a16="http://schemas.microsoft.com/office/drawing/2014/main" val="10000"/>
                  </a:ext>
                </a:extLst>
              </a:tr>
            </a:tbl>
          </a:graphicData>
        </a:graphic>
      </p:graphicFrame>
      <p:sp>
        <p:nvSpPr>
          <p:cNvPr id="12" name="Rounded Rectangle 11"/>
          <p:cNvSpPr/>
          <p:nvPr/>
        </p:nvSpPr>
        <p:spPr>
          <a:xfrm>
            <a:off x="1752600" y="4724400"/>
            <a:ext cx="7162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dirty="0">
                <a:cs typeface="B Homa" pitchFamily="2" charset="-78"/>
              </a:rPr>
              <a:t>هر گاه دارایی </a:t>
            </a:r>
            <a:r>
              <a:rPr lang="fa-IR" dirty="0">
                <a:solidFill>
                  <a:srgbClr val="FF0000"/>
                </a:solidFill>
                <a:cs typeface="B Homa" pitchFamily="2" charset="-78"/>
              </a:rPr>
              <a:t>افزایش</a:t>
            </a:r>
            <a:r>
              <a:rPr lang="fa-IR" dirty="0">
                <a:cs typeface="B Homa" pitchFamily="2" charset="-78"/>
              </a:rPr>
              <a:t> یابد حتما بدهی و یا سرمایه نیز </a:t>
            </a:r>
            <a:r>
              <a:rPr lang="fa-IR" dirty="0">
                <a:solidFill>
                  <a:srgbClr val="FF0000"/>
                </a:solidFill>
                <a:cs typeface="B Homa" pitchFamily="2" charset="-78"/>
              </a:rPr>
              <a:t>افزایش</a:t>
            </a:r>
            <a:r>
              <a:rPr lang="fa-IR" dirty="0">
                <a:cs typeface="B Homa" pitchFamily="2" charset="-78"/>
              </a:rPr>
              <a:t> می یابد.</a:t>
            </a:r>
            <a:endParaRPr lang="en-US" dirty="0">
              <a:cs typeface="B Homa" pitchFamily="2" charset="-78"/>
            </a:endParaRPr>
          </a:p>
        </p:txBody>
      </p:sp>
      <p:sp>
        <p:nvSpPr>
          <p:cNvPr id="14" name="Rounded Rectangle 13"/>
          <p:cNvSpPr/>
          <p:nvPr/>
        </p:nvSpPr>
        <p:spPr>
          <a:xfrm>
            <a:off x="1752600" y="5351318"/>
            <a:ext cx="7162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dirty="0">
                <a:cs typeface="B Homa" pitchFamily="2" charset="-78"/>
              </a:rPr>
              <a:t>هر گاه دارایی </a:t>
            </a:r>
            <a:r>
              <a:rPr lang="fa-IR" dirty="0">
                <a:solidFill>
                  <a:srgbClr val="FF0000"/>
                </a:solidFill>
                <a:cs typeface="B Homa" pitchFamily="2" charset="-78"/>
              </a:rPr>
              <a:t>کاهش</a:t>
            </a:r>
            <a:r>
              <a:rPr lang="fa-IR" dirty="0">
                <a:cs typeface="B Homa" pitchFamily="2" charset="-78"/>
              </a:rPr>
              <a:t> یابد حتما بدهی و یا سرمایه نیز </a:t>
            </a:r>
            <a:r>
              <a:rPr lang="fa-IR" dirty="0">
                <a:solidFill>
                  <a:srgbClr val="FF0000"/>
                </a:solidFill>
                <a:cs typeface="B Homa" pitchFamily="2" charset="-78"/>
              </a:rPr>
              <a:t>کاهش</a:t>
            </a:r>
            <a:r>
              <a:rPr lang="fa-IR" dirty="0">
                <a:cs typeface="B Homa" pitchFamily="2" charset="-78"/>
              </a:rPr>
              <a:t> می یابد.</a:t>
            </a:r>
            <a:endParaRPr lang="en-US" dirty="0">
              <a:cs typeface="B Homa" pitchFamily="2" charset="-78"/>
            </a:endParaRPr>
          </a:p>
        </p:txBody>
      </p:sp>
      <p:sp>
        <p:nvSpPr>
          <p:cNvPr id="15" name="Rounded Rectangle 14"/>
          <p:cNvSpPr/>
          <p:nvPr/>
        </p:nvSpPr>
        <p:spPr>
          <a:xfrm>
            <a:off x="1752600" y="5929746"/>
            <a:ext cx="7162800" cy="69965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dirty="0">
                <a:cs typeface="B Homa" pitchFamily="2" charset="-78"/>
              </a:rPr>
              <a:t>هر گاه یک دارایی </a:t>
            </a:r>
            <a:r>
              <a:rPr lang="fa-IR" dirty="0">
                <a:solidFill>
                  <a:srgbClr val="FF0000"/>
                </a:solidFill>
                <a:cs typeface="B Homa" pitchFamily="2" charset="-78"/>
              </a:rPr>
              <a:t>افزایش </a:t>
            </a:r>
            <a:r>
              <a:rPr lang="fa-IR" dirty="0">
                <a:cs typeface="B Homa" pitchFamily="2" charset="-78"/>
              </a:rPr>
              <a:t>یابد و به همان میزان دارایی دیگر </a:t>
            </a:r>
            <a:r>
              <a:rPr lang="fa-IR" dirty="0">
                <a:solidFill>
                  <a:srgbClr val="FF0000"/>
                </a:solidFill>
                <a:cs typeface="B Homa" pitchFamily="2" charset="-78"/>
              </a:rPr>
              <a:t>کاهش</a:t>
            </a:r>
            <a:r>
              <a:rPr lang="fa-IR" dirty="0">
                <a:cs typeface="B Homa" pitchFamily="2" charset="-78"/>
              </a:rPr>
              <a:t> یابد،تغیری در معادله اصلی حسابداری ندارد فقط بین دارایی ها جابجایی رخ می دهد.</a:t>
            </a:r>
            <a:endParaRPr lang="en-US" dirty="0">
              <a:cs typeface="B Homa" pitchFamily="2" charset="-78"/>
            </a:endParaRPr>
          </a:p>
        </p:txBody>
      </p:sp>
      <p:sp>
        <p:nvSpPr>
          <p:cNvPr id="16" name="Rounded Rectangle 15"/>
          <p:cNvSpPr/>
          <p:nvPr/>
        </p:nvSpPr>
        <p:spPr>
          <a:xfrm>
            <a:off x="2743200" y="1239982"/>
            <a:ext cx="762000" cy="2078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a:cs typeface="+mj-cs"/>
              </a:rPr>
              <a:t>=</a:t>
            </a:r>
            <a:endParaRPr lang="en-US" sz="2400" dirty="0">
              <a:cs typeface="+mj-cs"/>
            </a:endParaRPr>
          </a:p>
        </p:txBody>
      </p:sp>
      <p:sp>
        <p:nvSpPr>
          <p:cNvPr id="17" name="Rounded Rectangle 16"/>
          <p:cNvSpPr/>
          <p:nvPr/>
        </p:nvSpPr>
        <p:spPr>
          <a:xfrm>
            <a:off x="2743200" y="1607127"/>
            <a:ext cx="762000" cy="2078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a:cs typeface="+mj-cs"/>
              </a:rPr>
              <a:t>=</a:t>
            </a:r>
            <a:endParaRPr lang="en-US" sz="2400" dirty="0">
              <a:cs typeface="+mj-cs"/>
            </a:endParaRPr>
          </a:p>
        </p:txBody>
      </p:sp>
      <p:sp>
        <p:nvSpPr>
          <p:cNvPr id="18" name="Rounded Rectangle 17"/>
          <p:cNvSpPr/>
          <p:nvPr/>
        </p:nvSpPr>
        <p:spPr>
          <a:xfrm>
            <a:off x="2743200" y="1981200"/>
            <a:ext cx="762000" cy="2078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a:cs typeface="+mj-cs"/>
              </a:rPr>
              <a:t>=</a:t>
            </a:r>
            <a:endParaRPr lang="en-US" sz="2400" dirty="0">
              <a:cs typeface="+mj-cs"/>
            </a:endParaRPr>
          </a:p>
        </p:txBody>
      </p:sp>
      <p:sp>
        <p:nvSpPr>
          <p:cNvPr id="19" name="Rounded Rectangle 18"/>
          <p:cNvSpPr/>
          <p:nvPr/>
        </p:nvSpPr>
        <p:spPr>
          <a:xfrm>
            <a:off x="2743200" y="2362200"/>
            <a:ext cx="762000" cy="2078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a:cs typeface="+mj-cs"/>
              </a:rPr>
              <a:t>=</a:t>
            </a:r>
            <a:endParaRPr lang="en-US" sz="2400" dirty="0">
              <a:cs typeface="+mj-cs"/>
            </a:endParaRPr>
          </a:p>
        </p:txBody>
      </p:sp>
      <p:sp>
        <p:nvSpPr>
          <p:cNvPr id="20" name="Rounded Rectangle 19"/>
          <p:cNvSpPr/>
          <p:nvPr/>
        </p:nvSpPr>
        <p:spPr>
          <a:xfrm>
            <a:off x="2743200" y="2743200"/>
            <a:ext cx="762000" cy="2078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a:cs typeface="+mj-cs"/>
              </a:rPr>
              <a:t>=</a:t>
            </a:r>
            <a:endParaRPr lang="en-US" sz="2400" dirty="0">
              <a:cs typeface="+mj-cs"/>
            </a:endParaRPr>
          </a:p>
        </p:txBody>
      </p:sp>
      <p:sp>
        <p:nvSpPr>
          <p:cNvPr id="21" name="Rounded Rectangle 20"/>
          <p:cNvSpPr/>
          <p:nvPr/>
        </p:nvSpPr>
        <p:spPr>
          <a:xfrm>
            <a:off x="2743200" y="3124200"/>
            <a:ext cx="762000" cy="2078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a:cs typeface="+mj-cs"/>
              </a:rPr>
              <a:t>=</a:t>
            </a:r>
            <a:endParaRPr lang="en-US" sz="2400" dirty="0">
              <a:cs typeface="+mj-cs"/>
            </a:endParaRPr>
          </a:p>
        </p:txBody>
      </p:sp>
      <p:sp>
        <p:nvSpPr>
          <p:cNvPr id="22" name="Rounded Rectangle 21"/>
          <p:cNvSpPr/>
          <p:nvPr/>
        </p:nvSpPr>
        <p:spPr>
          <a:xfrm>
            <a:off x="2743200" y="3505200"/>
            <a:ext cx="762000" cy="2078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a:cs typeface="+mj-cs"/>
              </a:rPr>
              <a:t>=</a:t>
            </a:r>
            <a:endParaRPr lang="en-US" sz="2400" dirty="0">
              <a:cs typeface="+mj-cs"/>
            </a:endParaRPr>
          </a:p>
        </p:txBody>
      </p:sp>
      <p:sp>
        <p:nvSpPr>
          <p:cNvPr id="23" name="Rounded Rectangle 22"/>
          <p:cNvSpPr/>
          <p:nvPr/>
        </p:nvSpPr>
        <p:spPr>
          <a:xfrm>
            <a:off x="2715491" y="3872345"/>
            <a:ext cx="762000" cy="2078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a:cs typeface="+mj-cs"/>
              </a:rPr>
              <a:t>=</a:t>
            </a:r>
            <a:endParaRPr lang="en-US" sz="2400" dirty="0">
              <a:cs typeface="+mj-cs"/>
            </a:endParaRPr>
          </a:p>
        </p:txBody>
      </p:sp>
      <p:sp>
        <p:nvSpPr>
          <p:cNvPr id="24" name="Rounded Rectangle 23"/>
          <p:cNvSpPr/>
          <p:nvPr/>
        </p:nvSpPr>
        <p:spPr>
          <a:xfrm>
            <a:off x="2743200" y="4191000"/>
            <a:ext cx="762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cs typeface="+mj-cs"/>
              </a:rPr>
              <a:t>=</a:t>
            </a:r>
            <a:endParaRPr lang="en-US" sz="2400" dirty="0">
              <a:cs typeface="+mj-cs"/>
            </a:endParaRPr>
          </a:p>
        </p:txBody>
      </p:sp>
      <p:sp>
        <p:nvSpPr>
          <p:cNvPr id="26" name="Rounded Rectangle 25"/>
          <p:cNvSpPr/>
          <p:nvPr/>
        </p:nvSpPr>
        <p:spPr>
          <a:xfrm>
            <a:off x="146198" y="6435855"/>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3- 3</a:t>
            </a:r>
            <a:endParaRPr lang="en-US" sz="1200" dirty="0">
              <a:cs typeface="B Homa" pitchFamily="2" charset="-78"/>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7080510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3124200" y="20782"/>
            <a:ext cx="2819400" cy="1378527"/>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2400" dirty="0">
                <a:cs typeface="B Homa" pitchFamily="2" charset="-78"/>
              </a:rPr>
              <a:t>حساب به شکل </a:t>
            </a:r>
            <a:r>
              <a:rPr lang="en-US" sz="2400" dirty="0">
                <a:cs typeface="B Homa" pitchFamily="2" charset="-78"/>
              </a:rPr>
              <a:t>T</a:t>
            </a:r>
          </a:p>
        </p:txBody>
      </p:sp>
      <p:grpSp>
        <p:nvGrpSpPr>
          <p:cNvPr id="9" name="Group 8"/>
          <p:cNvGrpSpPr/>
          <p:nvPr/>
        </p:nvGrpSpPr>
        <p:grpSpPr>
          <a:xfrm>
            <a:off x="533400" y="2667000"/>
            <a:ext cx="2590800" cy="1828800"/>
            <a:chOff x="1752600" y="2667000"/>
            <a:chExt cx="3429000" cy="2209800"/>
          </a:xfrm>
        </p:grpSpPr>
        <p:cxnSp>
          <p:nvCxnSpPr>
            <p:cNvPr id="5" name="Straight Connector 4"/>
            <p:cNvCxnSpPr/>
            <p:nvPr/>
          </p:nvCxnSpPr>
          <p:spPr>
            <a:xfrm>
              <a:off x="1752600" y="2667000"/>
              <a:ext cx="3429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762000" y="1828800"/>
            <a:ext cx="2133600" cy="6858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a-IR" dirty="0">
                <a:cs typeface="B Homa" pitchFamily="2" charset="-78"/>
              </a:rPr>
              <a:t>عنوان حساب</a:t>
            </a:r>
            <a:endParaRPr lang="en-US" dirty="0">
              <a:cs typeface="B Homa" pitchFamily="2" charset="-78"/>
            </a:endParaRPr>
          </a:p>
        </p:txBody>
      </p:sp>
      <p:sp>
        <p:nvSpPr>
          <p:cNvPr id="11" name="Oval 10"/>
          <p:cNvSpPr/>
          <p:nvPr/>
        </p:nvSpPr>
        <p:spPr>
          <a:xfrm>
            <a:off x="1960418" y="2736273"/>
            <a:ext cx="1163781" cy="1607127"/>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rtl="1"/>
            <a:r>
              <a:rPr lang="fa-IR" sz="1600" dirty="0">
                <a:cs typeface="B Homa" pitchFamily="2" charset="-78"/>
              </a:rPr>
              <a:t>طرف بدهکار</a:t>
            </a:r>
            <a:endParaRPr lang="en-US" sz="1600" dirty="0">
              <a:cs typeface="B Homa" pitchFamily="2" charset="-78"/>
            </a:endParaRPr>
          </a:p>
        </p:txBody>
      </p:sp>
      <p:sp>
        <p:nvSpPr>
          <p:cNvPr id="13" name="Oval 12"/>
          <p:cNvSpPr/>
          <p:nvPr/>
        </p:nvSpPr>
        <p:spPr>
          <a:xfrm>
            <a:off x="381000" y="2777836"/>
            <a:ext cx="1163781" cy="1607127"/>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rtl="1"/>
            <a:r>
              <a:rPr lang="fa-IR" sz="1600" dirty="0">
                <a:cs typeface="B Homa" pitchFamily="2" charset="-78"/>
              </a:rPr>
              <a:t>طرف بستانکار</a:t>
            </a:r>
            <a:endParaRPr lang="en-US" sz="1600" dirty="0">
              <a:cs typeface="B Homa" pitchFamily="2" charset="-78"/>
            </a:endParaRPr>
          </a:p>
        </p:txBody>
      </p:sp>
      <p:sp>
        <p:nvSpPr>
          <p:cNvPr id="14" name="Rounded Rectangle 13"/>
          <p:cNvSpPr/>
          <p:nvPr/>
        </p:nvSpPr>
        <p:spPr>
          <a:xfrm>
            <a:off x="3581400" y="1482436"/>
            <a:ext cx="5181600" cy="2590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2400" dirty="0">
                <a:cs typeface="B Homa" pitchFamily="2" charset="-78"/>
              </a:rPr>
              <a:t>از حساب به شکل </a:t>
            </a:r>
            <a:r>
              <a:rPr lang="en-US" sz="2400" dirty="0">
                <a:cs typeface="B Homa" pitchFamily="2" charset="-78"/>
              </a:rPr>
              <a:t>T</a:t>
            </a:r>
            <a:r>
              <a:rPr lang="fa-IR" sz="2400" dirty="0">
                <a:cs typeface="B Homa" pitchFamily="2" charset="-78"/>
              </a:rPr>
              <a:t> برای </a:t>
            </a:r>
            <a:r>
              <a:rPr lang="fa-IR" sz="2400" dirty="0">
                <a:solidFill>
                  <a:srgbClr val="FF0000"/>
                </a:solidFill>
                <a:cs typeface="B Homa" pitchFamily="2" charset="-78"/>
              </a:rPr>
              <a:t>طبقه بندی</a:t>
            </a:r>
            <a:r>
              <a:rPr lang="fa-IR" sz="2400" dirty="0">
                <a:cs typeface="B Homa" pitchFamily="2" charset="-78"/>
              </a:rPr>
              <a:t> حسابها استفاده می شود. بوسیله این حساب می توان تمام رویدادهای انجام شده هر عنوان حساب را تجمیع کرده و در نهایت به یک مانده نهایی رسید.</a:t>
            </a:r>
            <a:endParaRPr lang="en-US" sz="2400" dirty="0">
              <a:cs typeface="B Homa" pitchFamily="2" charset="-78"/>
            </a:endParaRPr>
          </a:p>
        </p:txBody>
      </p:sp>
      <p:sp>
        <p:nvSpPr>
          <p:cNvPr id="15" name="Rounded Rectangle 14"/>
          <p:cNvSpPr/>
          <p:nvPr/>
        </p:nvSpPr>
        <p:spPr>
          <a:xfrm>
            <a:off x="3581400" y="4301836"/>
            <a:ext cx="5181600" cy="13369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dirty="0">
                <a:cs typeface="B Homa" pitchFamily="2" charset="-78"/>
              </a:rPr>
              <a:t>این حساب شامل 3 قسمت:</a:t>
            </a:r>
          </a:p>
          <a:p>
            <a:pPr algn="ctr"/>
            <a:r>
              <a:rPr lang="fa-IR" sz="2000" dirty="0">
                <a:solidFill>
                  <a:srgbClr val="FF0000"/>
                </a:solidFill>
                <a:cs typeface="B Homa" pitchFamily="2" charset="-78"/>
              </a:rPr>
              <a:t>عنوان حساب</a:t>
            </a:r>
            <a:r>
              <a:rPr lang="fa-IR" sz="2000" dirty="0">
                <a:cs typeface="B Homa" pitchFamily="2" charset="-78"/>
              </a:rPr>
              <a:t> که نام حساب در آن نوشته می شود.</a:t>
            </a:r>
          </a:p>
          <a:p>
            <a:pPr algn="ctr"/>
            <a:r>
              <a:rPr lang="fa-IR" sz="2000" dirty="0">
                <a:cs typeface="B Homa" pitchFamily="2" charset="-78"/>
              </a:rPr>
              <a:t>به سمت راست این حساب </a:t>
            </a:r>
            <a:r>
              <a:rPr lang="fa-IR" sz="2000" dirty="0">
                <a:solidFill>
                  <a:srgbClr val="FF0000"/>
                </a:solidFill>
                <a:cs typeface="B Homa" pitchFamily="2" charset="-78"/>
              </a:rPr>
              <a:t>بدهکار</a:t>
            </a:r>
            <a:r>
              <a:rPr lang="fa-IR" sz="2000" dirty="0">
                <a:cs typeface="B Homa" pitchFamily="2" charset="-78"/>
              </a:rPr>
              <a:t> و</a:t>
            </a:r>
          </a:p>
          <a:p>
            <a:pPr algn="ctr"/>
            <a:r>
              <a:rPr lang="fa-IR" sz="2000" dirty="0">
                <a:cs typeface="B Homa" pitchFamily="2" charset="-78"/>
              </a:rPr>
              <a:t>به سمت چپ این حساب </a:t>
            </a:r>
            <a:r>
              <a:rPr lang="fa-IR" sz="2000" dirty="0">
                <a:solidFill>
                  <a:srgbClr val="FF0000"/>
                </a:solidFill>
                <a:cs typeface="B Homa" pitchFamily="2" charset="-78"/>
              </a:rPr>
              <a:t>بستانکار</a:t>
            </a:r>
            <a:r>
              <a:rPr lang="fa-IR" sz="2000" dirty="0">
                <a:cs typeface="B Homa" pitchFamily="2" charset="-78"/>
              </a:rPr>
              <a:t> گفته می شود.</a:t>
            </a:r>
            <a:endParaRPr lang="en-US" sz="2000" dirty="0">
              <a:cs typeface="B Homa" pitchFamily="2" charset="-78"/>
            </a:endParaRPr>
          </a:p>
        </p:txBody>
      </p:sp>
      <p:sp>
        <p:nvSpPr>
          <p:cNvPr id="16" name="Rounded Rectangle 15"/>
          <p:cNvSpPr/>
          <p:nvPr/>
        </p:nvSpPr>
        <p:spPr>
          <a:xfrm>
            <a:off x="3581400" y="5867400"/>
            <a:ext cx="5181600"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a:cs typeface="B Homa" pitchFamily="2" charset="-78"/>
              </a:rPr>
              <a:t>کار برد این حساب در آموزش می باشد و در بازار کار کاربردی ندارد.</a:t>
            </a:r>
            <a:endParaRPr lang="en-US" sz="2000" dirty="0">
              <a:cs typeface="B Homa" pitchFamily="2" charset="-78"/>
            </a:endParaRPr>
          </a:p>
        </p:txBody>
      </p:sp>
      <p:sp>
        <p:nvSpPr>
          <p:cNvPr id="17" name="Rounded Rectangle 1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9030600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864926" y="30774"/>
            <a:ext cx="1988127" cy="795522"/>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ماهیت داراییها</a:t>
            </a:r>
            <a:endParaRPr lang="en-US" dirty="0">
              <a:cs typeface="B Homa" pitchFamily="2" charset="-78"/>
            </a:endParaRPr>
          </a:p>
        </p:txBody>
      </p:sp>
      <p:sp>
        <p:nvSpPr>
          <p:cNvPr id="3" name="Rounded Rectangle 2"/>
          <p:cNvSpPr/>
          <p:nvPr/>
        </p:nvSpPr>
        <p:spPr>
          <a:xfrm>
            <a:off x="3616036" y="826296"/>
            <a:ext cx="5334000" cy="30599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sz="2400" dirty="0">
                <a:cs typeface="B Homa" pitchFamily="2" charset="-78"/>
              </a:rPr>
              <a:t>دارایی ها دارای ماهیت </a:t>
            </a:r>
            <a:r>
              <a:rPr lang="fa-IR" sz="2400" dirty="0">
                <a:solidFill>
                  <a:srgbClr val="FF0000"/>
                </a:solidFill>
                <a:cs typeface="B Homa" pitchFamily="2" charset="-78"/>
              </a:rPr>
              <a:t>بدهکار</a:t>
            </a:r>
            <a:r>
              <a:rPr lang="fa-IR" sz="2400" dirty="0">
                <a:cs typeface="B Homa" pitchFamily="2" charset="-78"/>
              </a:rPr>
              <a:t> می باشد، بدین معنی که در زمان </a:t>
            </a:r>
            <a:r>
              <a:rPr lang="fa-IR" sz="2400" dirty="0">
                <a:solidFill>
                  <a:srgbClr val="0070C0"/>
                </a:solidFill>
                <a:cs typeface="B Homa" pitchFamily="2" charset="-78"/>
              </a:rPr>
              <a:t>افزایش</a:t>
            </a:r>
            <a:r>
              <a:rPr lang="fa-IR" sz="2400" dirty="0">
                <a:cs typeface="B Homa" pitchFamily="2" charset="-78"/>
              </a:rPr>
              <a:t> دارایی ها در سمت </a:t>
            </a:r>
            <a:r>
              <a:rPr lang="fa-IR" sz="2400" dirty="0">
                <a:solidFill>
                  <a:srgbClr val="0070C0"/>
                </a:solidFill>
                <a:cs typeface="B Homa" pitchFamily="2" charset="-78"/>
              </a:rPr>
              <a:t>بدهکار</a:t>
            </a:r>
            <a:r>
              <a:rPr lang="fa-IR" sz="2400" dirty="0">
                <a:cs typeface="B Homa" pitchFamily="2" charset="-78"/>
              </a:rPr>
              <a:t> (راست) و در زمان </a:t>
            </a:r>
            <a:r>
              <a:rPr lang="fa-IR" sz="2400" dirty="0">
                <a:solidFill>
                  <a:schemeClr val="accent6">
                    <a:lumMod val="75000"/>
                  </a:schemeClr>
                </a:solidFill>
                <a:cs typeface="B Homa" pitchFamily="2" charset="-78"/>
              </a:rPr>
              <a:t>کاهش</a:t>
            </a:r>
            <a:r>
              <a:rPr lang="fa-IR" sz="2400" dirty="0">
                <a:cs typeface="B Homa" pitchFamily="2" charset="-78"/>
              </a:rPr>
              <a:t> در سمت </a:t>
            </a:r>
            <a:r>
              <a:rPr lang="fa-IR" sz="2400" dirty="0">
                <a:solidFill>
                  <a:schemeClr val="accent6">
                    <a:lumMod val="75000"/>
                  </a:schemeClr>
                </a:solidFill>
                <a:cs typeface="B Homa" pitchFamily="2" charset="-78"/>
              </a:rPr>
              <a:t>بستانکار</a:t>
            </a:r>
            <a:r>
              <a:rPr lang="fa-IR" sz="2400" dirty="0">
                <a:cs typeface="B Homa" pitchFamily="2" charset="-78"/>
              </a:rPr>
              <a:t> (چپ) حساب به شکل </a:t>
            </a:r>
            <a:r>
              <a:rPr lang="en-US" sz="2400" dirty="0">
                <a:cs typeface="B Homa" pitchFamily="2" charset="-78"/>
              </a:rPr>
              <a:t>T</a:t>
            </a:r>
            <a:r>
              <a:rPr lang="fa-IR" sz="2400" dirty="0">
                <a:cs typeface="B Homa" pitchFamily="2" charset="-78"/>
              </a:rPr>
              <a:t> ثبت می شود و در نهایت دارای مانده بدهکار و یا صفر می باشد.</a:t>
            </a:r>
            <a:endParaRPr lang="en-US" sz="2400" dirty="0">
              <a:cs typeface="B Homa" pitchFamily="2" charset="-78"/>
            </a:endParaRPr>
          </a:p>
        </p:txBody>
      </p:sp>
      <p:grpSp>
        <p:nvGrpSpPr>
          <p:cNvPr id="12" name="Group 11"/>
          <p:cNvGrpSpPr/>
          <p:nvPr/>
        </p:nvGrpSpPr>
        <p:grpSpPr>
          <a:xfrm>
            <a:off x="533400" y="1211445"/>
            <a:ext cx="2667000" cy="2313709"/>
            <a:chOff x="533400" y="2182091"/>
            <a:chExt cx="2667000" cy="2636874"/>
          </a:xfrm>
        </p:grpSpPr>
        <p:grpSp>
          <p:nvGrpSpPr>
            <p:cNvPr id="4" name="Group 3"/>
            <p:cNvGrpSpPr/>
            <p:nvPr/>
          </p:nvGrpSpPr>
          <p:grpSpPr>
            <a:xfrm>
              <a:off x="533400" y="2667000"/>
              <a:ext cx="2590800" cy="1828800"/>
              <a:chOff x="1752600" y="2667000"/>
              <a:chExt cx="3429000" cy="2209800"/>
            </a:xfrm>
          </p:grpSpPr>
          <p:cxnSp>
            <p:nvCxnSpPr>
              <p:cNvPr id="5" name="Straight Connector 4"/>
              <p:cNvCxnSpPr/>
              <p:nvPr/>
            </p:nvCxnSpPr>
            <p:spPr>
              <a:xfrm>
                <a:off x="1752600" y="2667000"/>
                <a:ext cx="3429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1190644" y="2182091"/>
              <a:ext cx="1276310"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کلیه دارایی ها</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8" name="Rectangle 7"/>
            <p:cNvSpPr/>
            <p:nvPr/>
          </p:nvSpPr>
          <p:spPr>
            <a:xfrm>
              <a:off x="2155984" y="3083866"/>
              <a:ext cx="784189" cy="646331"/>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افزایش</a:t>
              </a:r>
            </a:p>
            <a:p>
              <a:pPr algn="ctr"/>
              <a:r>
                <a:rPr lang="fa-IR" b="1"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بدهکار</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9" name="Rectangle 8"/>
            <p:cNvSpPr/>
            <p:nvPr/>
          </p:nvSpPr>
          <p:spPr>
            <a:xfrm>
              <a:off x="752325" y="3083865"/>
              <a:ext cx="848309" cy="646331"/>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کاهش</a:t>
              </a:r>
            </a:p>
            <a:p>
              <a:pPr algn="ctr"/>
              <a:r>
                <a:rPr lang="fa-IR" b="1"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بستانکار</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cxnSp>
          <p:nvCxnSpPr>
            <p:cNvPr id="10" name="Straight Connector 9"/>
            <p:cNvCxnSpPr/>
            <p:nvPr/>
          </p:nvCxnSpPr>
          <p:spPr>
            <a:xfrm>
              <a:off x="609600" y="4038600"/>
              <a:ext cx="25908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977282" y="4172634"/>
              <a:ext cx="1202572" cy="646331"/>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مانده ب</a:t>
              </a:r>
              <a:r>
                <a:rPr lang="fa-IR" b="1"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دهکار</a:t>
              </a:r>
            </a:p>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یا صفر</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14" name="Rounded Rectangle 13"/>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1- 4</a:t>
            </a:r>
            <a:endParaRPr lang="en-US" sz="1200" dirty="0">
              <a:cs typeface="B Homa" pitchFamily="2" charset="-78"/>
            </a:endParaRPr>
          </a:p>
        </p:txBody>
      </p:sp>
      <p:sp>
        <p:nvSpPr>
          <p:cNvPr id="15" name="Slide Number Placeholder 14"/>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4742738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5167" y="434185"/>
            <a:ext cx="1981633" cy="461665"/>
          </a:xfrm>
          <a:prstGeom prst="rect">
            <a:avLst/>
          </a:prstGeom>
        </p:spPr>
        <p:txBody>
          <a:bodyPr wrap="none">
            <a:spAutoFit/>
          </a:bodyPr>
          <a:lstStyle/>
          <a:p>
            <a:pPr algn="r" rtl="1"/>
            <a:r>
              <a:rPr lang="fa-IR" sz="2400" dirty="0">
                <a:solidFill>
                  <a:schemeClr val="accent4">
                    <a:lumMod val="50000"/>
                  </a:schemeClr>
                </a:solidFill>
                <a:cs typeface="B Homa" pitchFamily="2" charset="-78"/>
              </a:rPr>
              <a:t>تعریف حسابداری</a:t>
            </a:r>
            <a:endParaRPr lang="en-US" sz="2400" dirty="0">
              <a:solidFill>
                <a:schemeClr val="accent4">
                  <a:lumMod val="50000"/>
                </a:schemeClr>
              </a:solidFill>
              <a:cs typeface="B Homa" pitchFamily="2" charset="-78"/>
            </a:endParaRPr>
          </a:p>
        </p:txBody>
      </p:sp>
      <p:sp>
        <p:nvSpPr>
          <p:cNvPr id="5" name="Rectangle 4"/>
          <p:cNvSpPr/>
          <p:nvPr/>
        </p:nvSpPr>
        <p:spPr>
          <a:xfrm>
            <a:off x="990600" y="1131516"/>
            <a:ext cx="7696200" cy="369332"/>
          </a:xfrm>
          <a:prstGeom prst="rect">
            <a:avLst/>
          </a:prstGeom>
        </p:spPr>
        <p:txBody>
          <a:bodyPr wrap="square">
            <a:spAutoFit/>
          </a:bodyPr>
          <a:lstStyle/>
          <a:p>
            <a:pPr algn="r" rtl="1"/>
            <a:r>
              <a:rPr lang="fa-IR" dirty="0">
                <a:solidFill>
                  <a:schemeClr val="tx2">
                    <a:lumMod val="75000"/>
                  </a:schemeClr>
                </a:solidFill>
                <a:cs typeface="B Homa" pitchFamily="2" charset="-78"/>
              </a:rPr>
              <a:t>حسابداری دانشی است که اطلاعات و رویدادهای دارای اثر مالی (اسناد و مدارک اولیه مثبته) را:</a:t>
            </a:r>
            <a:endParaRPr lang="en-US" dirty="0">
              <a:solidFill>
                <a:schemeClr val="tx2">
                  <a:lumMod val="75000"/>
                </a:schemeClr>
              </a:solidFill>
              <a:cs typeface="B Homa" pitchFamily="2" charset="-78"/>
            </a:endParaRPr>
          </a:p>
        </p:txBody>
      </p:sp>
      <p:sp>
        <p:nvSpPr>
          <p:cNvPr id="7" name="Rounded Rectangle 6"/>
          <p:cNvSpPr/>
          <p:nvPr/>
        </p:nvSpPr>
        <p:spPr>
          <a:xfrm>
            <a:off x="6439303" y="1759527"/>
            <a:ext cx="2240569"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r" rtl="1"/>
            <a:r>
              <a:rPr lang="fa-IR" dirty="0">
                <a:cs typeface="B Homa" pitchFamily="2" charset="-78"/>
              </a:rPr>
              <a:t>جمع آوری</a:t>
            </a:r>
            <a:endParaRPr lang="en-US" dirty="0">
              <a:cs typeface="B Homa" pitchFamily="2" charset="-78"/>
            </a:endParaRPr>
          </a:p>
        </p:txBody>
      </p:sp>
      <p:sp>
        <p:nvSpPr>
          <p:cNvPr id="8" name="Rounded Rectangle 7"/>
          <p:cNvSpPr/>
          <p:nvPr/>
        </p:nvSpPr>
        <p:spPr>
          <a:xfrm>
            <a:off x="6058304" y="2362200"/>
            <a:ext cx="2190952"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r" rtl="1"/>
            <a:r>
              <a:rPr lang="fa-IR" dirty="0">
                <a:cs typeface="B Homa" pitchFamily="2" charset="-78"/>
              </a:rPr>
              <a:t>اندازه گیری</a:t>
            </a:r>
            <a:endParaRPr lang="en-US" dirty="0">
              <a:cs typeface="B Homa" pitchFamily="2" charset="-78"/>
            </a:endParaRPr>
          </a:p>
        </p:txBody>
      </p:sp>
      <p:sp>
        <p:nvSpPr>
          <p:cNvPr id="9" name="Rounded Rectangle 8"/>
          <p:cNvSpPr/>
          <p:nvPr/>
        </p:nvSpPr>
        <p:spPr>
          <a:xfrm>
            <a:off x="5638800" y="2971800"/>
            <a:ext cx="2190952"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r" rtl="1"/>
            <a:r>
              <a:rPr lang="fa-IR" dirty="0">
                <a:cs typeface="B Homa" pitchFamily="2" charset="-78"/>
              </a:rPr>
              <a:t>تجزیه و تحلیل</a:t>
            </a:r>
            <a:endParaRPr lang="en-US" dirty="0">
              <a:cs typeface="B Homa" pitchFamily="2" charset="-78"/>
            </a:endParaRPr>
          </a:p>
        </p:txBody>
      </p:sp>
      <p:sp>
        <p:nvSpPr>
          <p:cNvPr id="10" name="Rounded Rectangle 9"/>
          <p:cNvSpPr/>
          <p:nvPr/>
        </p:nvSpPr>
        <p:spPr>
          <a:xfrm>
            <a:off x="5181196" y="3581400"/>
            <a:ext cx="2210204"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r" rtl="1"/>
            <a:r>
              <a:rPr lang="fa-IR" dirty="0">
                <a:cs typeface="B Homa" pitchFamily="2" charset="-78"/>
              </a:rPr>
              <a:t>ثبت و طبقه بندی</a:t>
            </a:r>
            <a:endParaRPr lang="en-US" dirty="0">
              <a:cs typeface="B Homa" pitchFamily="2" charset="-78"/>
            </a:endParaRPr>
          </a:p>
        </p:txBody>
      </p:sp>
      <p:sp>
        <p:nvSpPr>
          <p:cNvPr id="11" name="Rounded Rectangle 10"/>
          <p:cNvSpPr/>
          <p:nvPr/>
        </p:nvSpPr>
        <p:spPr>
          <a:xfrm>
            <a:off x="4533496" y="4191000"/>
            <a:ext cx="2324504"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r" rtl="1"/>
            <a:r>
              <a:rPr lang="fa-IR" dirty="0">
                <a:cs typeface="B Homa" pitchFamily="2" charset="-78"/>
              </a:rPr>
              <a:t>تجمیع و تلخیص</a:t>
            </a:r>
            <a:endParaRPr lang="en-US" dirty="0">
              <a:cs typeface="B Homa" pitchFamily="2" charset="-78"/>
            </a:endParaRPr>
          </a:p>
        </p:txBody>
      </p:sp>
      <p:sp>
        <p:nvSpPr>
          <p:cNvPr id="12" name="Rounded Rectangle 11"/>
          <p:cNvSpPr/>
          <p:nvPr/>
        </p:nvSpPr>
        <p:spPr>
          <a:xfrm>
            <a:off x="3390496" y="4800600"/>
            <a:ext cx="2781704"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r" rtl="1"/>
            <a:r>
              <a:rPr lang="fa-IR" dirty="0">
                <a:cs typeface="B Homa" pitchFamily="2" charset="-78"/>
              </a:rPr>
              <a:t>در نهایت گزارش می نماید.</a:t>
            </a:r>
            <a:endParaRPr lang="en-US" dirty="0">
              <a:cs typeface="B Homa" pitchFamily="2" charset="-78"/>
            </a:endParaRPr>
          </a:p>
        </p:txBody>
      </p:sp>
      <p:sp>
        <p:nvSpPr>
          <p:cNvPr id="6" name="Rounded Rectangle 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2266157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Point Star 3"/>
          <p:cNvSpPr/>
          <p:nvPr/>
        </p:nvSpPr>
        <p:spPr>
          <a:xfrm>
            <a:off x="6954982" y="152400"/>
            <a:ext cx="1988127" cy="820423"/>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ماهیت بدهی و سرمایه</a:t>
            </a:r>
            <a:endParaRPr lang="en-US" dirty="0">
              <a:cs typeface="B Homa" pitchFamily="2" charset="-78"/>
            </a:endParaRPr>
          </a:p>
        </p:txBody>
      </p:sp>
      <p:sp>
        <p:nvSpPr>
          <p:cNvPr id="5" name="Rounded Rectangle 4"/>
          <p:cNvSpPr/>
          <p:nvPr/>
        </p:nvSpPr>
        <p:spPr>
          <a:xfrm>
            <a:off x="3505200" y="1059140"/>
            <a:ext cx="5472545" cy="29032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sz="2400" dirty="0">
                <a:cs typeface="B Homa" pitchFamily="2" charset="-78"/>
              </a:rPr>
              <a:t>بدهی و سرمایه دارای ماهیت </a:t>
            </a:r>
            <a:r>
              <a:rPr lang="fa-IR" sz="2400" dirty="0">
                <a:solidFill>
                  <a:srgbClr val="FF0000"/>
                </a:solidFill>
                <a:cs typeface="B Homa" pitchFamily="2" charset="-78"/>
              </a:rPr>
              <a:t>بستانکار</a:t>
            </a:r>
            <a:r>
              <a:rPr lang="fa-IR" sz="2400" dirty="0">
                <a:cs typeface="B Homa" pitchFamily="2" charset="-78"/>
              </a:rPr>
              <a:t> می باشد، بدین معنی که در زمان </a:t>
            </a:r>
            <a:r>
              <a:rPr lang="fa-IR" sz="2400" dirty="0">
                <a:solidFill>
                  <a:srgbClr val="0070C0"/>
                </a:solidFill>
                <a:cs typeface="B Homa" pitchFamily="2" charset="-78"/>
              </a:rPr>
              <a:t>افزایش</a:t>
            </a:r>
            <a:r>
              <a:rPr lang="fa-IR" sz="2400" dirty="0">
                <a:cs typeface="B Homa" pitchFamily="2" charset="-78"/>
              </a:rPr>
              <a:t> بدهی و سرمایه در سمت </a:t>
            </a:r>
            <a:r>
              <a:rPr lang="fa-IR" sz="2400" dirty="0">
                <a:solidFill>
                  <a:srgbClr val="0070C0"/>
                </a:solidFill>
                <a:cs typeface="B Homa" pitchFamily="2" charset="-78"/>
              </a:rPr>
              <a:t>بستانکار</a:t>
            </a:r>
            <a:r>
              <a:rPr lang="fa-IR" sz="2400" dirty="0">
                <a:cs typeface="B Homa" pitchFamily="2" charset="-78"/>
              </a:rPr>
              <a:t> (چپ) و در زمان </a:t>
            </a:r>
            <a:r>
              <a:rPr lang="fa-IR" sz="2400" dirty="0">
                <a:solidFill>
                  <a:schemeClr val="accent6">
                    <a:lumMod val="75000"/>
                  </a:schemeClr>
                </a:solidFill>
                <a:cs typeface="B Homa" pitchFamily="2" charset="-78"/>
              </a:rPr>
              <a:t>کاهش</a:t>
            </a:r>
            <a:r>
              <a:rPr lang="fa-IR" sz="2400" dirty="0">
                <a:cs typeface="B Homa" pitchFamily="2" charset="-78"/>
              </a:rPr>
              <a:t> در سمت </a:t>
            </a:r>
            <a:r>
              <a:rPr lang="fa-IR" sz="2400" dirty="0">
                <a:solidFill>
                  <a:schemeClr val="accent6">
                    <a:lumMod val="75000"/>
                  </a:schemeClr>
                </a:solidFill>
                <a:cs typeface="B Homa" pitchFamily="2" charset="-78"/>
              </a:rPr>
              <a:t>بدهکار</a:t>
            </a:r>
            <a:r>
              <a:rPr lang="fa-IR" sz="2400" dirty="0">
                <a:cs typeface="B Homa" pitchFamily="2" charset="-78"/>
              </a:rPr>
              <a:t> (راست) حساب به شکل </a:t>
            </a:r>
            <a:r>
              <a:rPr lang="en-US" sz="2400" dirty="0">
                <a:cs typeface="B Homa" pitchFamily="2" charset="-78"/>
              </a:rPr>
              <a:t>T</a:t>
            </a:r>
            <a:r>
              <a:rPr lang="fa-IR" sz="2400" dirty="0">
                <a:cs typeface="B Homa" pitchFamily="2" charset="-78"/>
              </a:rPr>
              <a:t> ثبت می شود و در نهایت دارای مانده بستانکار و یا صفر می باشد.</a:t>
            </a:r>
            <a:endParaRPr lang="en-US" sz="2400" dirty="0">
              <a:cs typeface="B Homa" pitchFamily="2" charset="-78"/>
            </a:endParaRPr>
          </a:p>
        </p:txBody>
      </p:sp>
      <p:grpSp>
        <p:nvGrpSpPr>
          <p:cNvPr id="6" name="Group 5"/>
          <p:cNvGrpSpPr/>
          <p:nvPr/>
        </p:nvGrpSpPr>
        <p:grpSpPr>
          <a:xfrm>
            <a:off x="441150" y="972823"/>
            <a:ext cx="2743200" cy="2463463"/>
            <a:chOff x="457200" y="2297668"/>
            <a:chExt cx="2743200" cy="2463463"/>
          </a:xfrm>
        </p:grpSpPr>
        <p:grpSp>
          <p:nvGrpSpPr>
            <p:cNvPr id="7" name="Group 6"/>
            <p:cNvGrpSpPr/>
            <p:nvPr/>
          </p:nvGrpSpPr>
          <p:grpSpPr>
            <a:xfrm>
              <a:off x="533400" y="2667000"/>
              <a:ext cx="2590800" cy="1828800"/>
              <a:chOff x="1752600" y="2667000"/>
              <a:chExt cx="3429000" cy="2209800"/>
            </a:xfrm>
          </p:grpSpPr>
          <p:cxnSp>
            <p:nvCxnSpPr>
              <p:cNvPr id="13" name="Straight Connector 12"/>
              <p:cNvCxnSpPr/>
              <p:nvPr/>
            </p:nvCxnSpPr>
            <p:spPr>
              <a:xfrm>
                <a:off x="1752600" y="2667000"/>
                <a:ext cx="3429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a:off x="609600" y="4038600"/>
              <a:ext cx="25908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39775" y="2297668"/>
              <a:ext cx="1778051"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کلیه بدهی و سرمایه</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10" name="Rectangle 9"/>
            <p:cNvSpPr/>
            <p:nvPr/>
          </p:nvSpPr>
          <p:spPr>
            <a:xfrm>
              <a:off x="2190449" y="3083866"/>
              <a:ext cx="715260" cy="646331"/>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کاهش</a:t>
              </a:r>
            </a:p>
            <a:p>
              <a:pPr algn="ctr"/>
              <a:r>
                <a:rPr lang="fa-IR" b="1"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بدهکار</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11" name="Rectangle 10"/>
            <p:cNvSpPr/>
            <p:nvPr/>
          </p:nvSpPr>
          <p:spPr>
            <a:xfrm>
              <a:off x="752325" y="3083865"/>
              <a:ext cx="848309" cy="646331"/>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افزایش</a:t>
              </a:r>
            </a:p>
            <a:p>
              <a:pPr algn="ctr"/>
              <a:r>
                <a:rPr lang="fa-IR" b="1"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بستانکار</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12" name="Rectangle 11"/>
            <p:cNvSpPr/>
            <p:nvPr/>
          </p:nvSpPr>
          <p:spPr>
            <a:xfrm>
              <a:off x="457200" y="4114800"/>
              <a:ext cx="1350050" cy="646331"/>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مانده بستانکار</a:t>
              </a:r>
              <a:endParaRPr lang="fa-IR" b="1"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یا صفر</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16" name="Rounded Rectangle 15"/>
          <p:cNvSpPr/>
          <p:nvPr/>
        </p:nvSpPr>
        <p:spPr>
          <a:xfrm>
            <a:off x="2286000" y="4800600"/>
            <a:ext cx="6275969"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solidFill>
                  <a:srgbClr val="FF0000"/>
                </a:solidFill>
                <a:cs typeface="B Homa" pitchFamily="2" charset="-78"/>
              </a:rPr>
              <a:t>حسابداری دوبل یا دو طرفه:</a:t>
            </a:r>
          </a:p>
          <a:p>
            <a:pPr algn="ctr" rtl="1"/>
            <a:r>
              <a:rPr lang="fa-IR" dirty="0">
                <a:cs typeface="B Homa" pitchFamily="2" charset="-78"/>
              </a:rPr>
              <a:t>منظور این می باشد که هر رویداد مالی حداقل بر دو حساب ( دو طرف حساب) تأثیر می گذارد.</a:t>
            </a:r>
            <a:endParaRPr lang="en-US" dirty="0">
              <a:cs typeface="B Homa" pitchFamily="2" charset="-78"/>
            </a:endParaRPr>
          </a:p>
        </p:txBody>
      </p:sp>
      <p:sp>
        <p:nvSpPr>
          <p:cNvPr id="17" name="Rounded Rectangle 1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2- 4</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3893416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819400" y="126423"/>
            <a:ext cx="6096000" cy="101657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fa-IR" dirty="0">
                <a:cs typeface="B Homa" pitchFamily="2" charset="-78"/>
              </a:rPr>
              <a:t>مثال: </a:t>
            </a:r>
          </a:p>
          <a:p>
            <a:pPr algn="ctr" rtl="1"/>
            <a:r>
              <a:rPr lang="fa-IR" dirty="0">
                <a:cs typeface="B Homa" pitchFamily="2" charset="-78"/>
              </a:rPr>
              <a:t>رویدادهای مالی زیر را در حساب به شکل </a:t>
            </a:r>
            <a:r>
              <a:rPr lang="en-US" dirty="0">
                <a:cs typeface="B Homa" pitchFamily="2" charset="-78"/>
              </a:rPr>
              <a:t>T</a:t>
            </a:r>
            <a:r>
              <a:rPr lang="fa-IR" dirty="0">
                <a:cs typeface="B Homa" pitchFamily="2" charset="-78"/>
              </a:rPr>
              <a:t> ثبت کنید.</a:t>
            </a:r>
            <a:endParaRPr lang="en-US" dirty="0">
              <a:cs typeface="B Homa" pitchFamily="2" charset="-78"/>
            </a:endParaRPr>
          </a:p>
        </p:txBody>
      </p:sp>
      <p:sp>
        <p:nvSpPr>
          <p:cNvPr id="23" name="Rounded Rectangle 22"/>
          <p:cNvSpPr/>
          <p:nvPr/>
        </p:nvSpPr>
        <p:spPr>
          <a:xfrm>
            <a:off x="1219200" y="1295400"/>
            <a:ext cx="77724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fa-IR" dirty="0">
                <a:cs typeface="B Homa" pitchFamily="2" charset="-78"/>
              </a:rPr>
              <a:t>1. واریز مبلغ 20,000,000 ريال به بانک بابت سرمایه گذاری اولیه.</a:t>
            </a:r>
            <a:endParaRPr lang="en-US" dirty="0">
              <a:cs typeface="B Homa" pitchFamily="2" charset="-78"/>
            </a:endParaRPr>
          </a:p>
        </p:txBody>
      </p:sp>
      <p:sp>
        <p:nvSpPr>
          <p:cNvPr id="24" name="Rounded Rectangle 23"/>
          <p:cNvSpPr/>
          <p:nvPr/>
        </p:nvSpPr>
        <p:spPr>
          <a:xfrm>
            <a:off x="1205345" y="1828800"/>
            <a:ext cx="77724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dirty="0">
                <a:cs typeface="B Homa" pitchFamily="2" charset="-78"/>
              </a:rPr>
              <a:t>2</a:t>
            </a:r>
            <a:r>
              <a:rPr lang="fa-IR">
                <a:cs typeface="B Homa" pitchFamily="2" charset="-78"/>
              </a:rPr>
              <a:t>. خرید </a:t>
            </a:r>
            <a:r>
              <a:rPr lang="fa-IR" dirty="0">
                <a:cs typeface="B Homa" pitchFamily="2" charset="-78"/>
              </a:rPr>
              <a:t>اثاثه به صورت نسیه به ارزش 5,000,000 ريال.</a:t>
            </a:r>
            <a:endParaRPr lang="en-US" dirty="0">
              <a:cs typeface="B Homa" pitchFamily="2" charset="-78"/>
            </a:endParaRPr>
          </a:p>
        </p:txBody>
      </p:sp>
      <p:sp>
        <p:nvSpPr>
          <p:cNvPr id="25" name="Rounded Rectangle 24"/>
          <p:cNvSpPr/>
          <p:nvPr/>
        </p:nvSpPr>
        <p:spPr>
          <a:xfrm>
            <a:off x="1205345" y="2382980"/>
            <a:ext cx="77724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fa-IR" dirty="0">
                <a:cs typeface="B Homa" pitchFamily="2" charset="-78"/>
              </a:rPr>
              <a:t>3</a:t>
            </a:r>
            <a:r>
              <a:rPr lang="fa-IR">
                <a:cs typeface="B Homa" pitchFamily="2" charset="-78"/>
              </a:rPr>
              <a:t>. خرید </a:t>
            </a:r>
            <a:r>
              <a:rPr lang="fa-IR" dirty="0">
                <a:cs typeface="B Homa" pitchFamily="2" charset="-78"/>
              </a:rPr>
              <a:t>ملزمات به ارزش 1,000,000 ريال به طور نقد.</a:t>
            </a:r>
            <a:endParaRPr lang="en-US" dirty="0">
              <a:cs typeface="B Homa" pitchFamily="2" charset="-78"/>
            </a:endParaRPr>
          </a:p>
        </p:txBody>
      </p:sp>
      <p:sp>
        <p:nvSpPr>
          <p:cNvPr id="26" name="Rounded Rectangle 25"/>
          <p:cNvSpPr/>
          <p:nvPr/>
        </p:nvSpPr>
        <p:spPr>
          <a:xfrm>
            <a:off x="1205346" y="2951020"/>
            <a:ext cx="77724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dirty="0">
                <a:cs typeface="B Homa" pitchFamily="2" charset="-78"/>
              </a:rPr>
              <a:t>4</a:t>
            </a:r>
            <a:r>
              <a:rPr lang="fa-IR">
                <a:cs typeface="B Homa" pitchFamily="2" charset="-78"/>
              </a:rPr>
              <a:t>. خرید </a:t>
            </a:r>
            <a:r>
              <a:rPr lang="fa-IR" dirty="0">
                <a:cs typeface="B Homa" pitchFamily="2" charset="-78"/>
              </a:rPr>
              <a:t>ساختمان به ارزش 10,000,000 ريال که نیمی به صورت نقد و مابقی آن به صورت نسیه.</a:t>
            </a:r>
            <a:endParaRPr lang="en-US" dirty="0">
              <a:cs typeface="B Homa" pitchFamily="2" charset="-78"/>
            </a:endParaRPr>
          </a:p>
        </p:txBody>
      </p:sp>
      <p:sp>
        <p:nvSpPr>
          <p:cNvPr id="27" name="Rounded Rectangle 26"/>
          <p:cNvSpPr/>
          <p:nvPr/>
        </p:nvSpPr>
        <p:spPr>
          <a:xfrm>
            <a:off x="1191491" y="3484420"/>
            <a:ext cx="77724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fa-IR" dirty="0">
                <a:cs typeface="B Homa" pitchFamily="2" charset="-78"/>
              </a:rPr>
              <a:t>5. فروش مقداری از اثاثه به ارزش 2,000,000 ريال به صورت نقد.</a:t>
            </a:r>
            <a:endParaRPr lang="en-US" dirty="0">
              <a:cs typeface="B Homa" pitchFamily="2" charset="-78"/>
            </a:endParaRPr>
          </a:p>
        </p:txBody>
      </p:sp>
      <p:sp>
        <p:nvSpPr>
          <p:cNvPr id="28" name="Rounded Rectangle 27"/>
          <p:cNvSpPr/>
          <p:nvPr/>
        </p:nvSpPr>
        <p:spPr>
          <a:xfrm>
            <a:off x="1191491" y="4038600"/>
            <a:ext cx="77724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dirty="0">
                <a:cs typeface="B Homa" pitchFamily="2" charset="-78"/>
              </a:rPr>
              <a:t>6. پرداخت بدهی به ارزش 3,000,000 ريال .</a:t>
            </a:r>
            <a:endParaRPr lang="en-US" dirty="0">
              <a:cs typeface="B Homa" pitchFamily="2" charset="-78"/>
            </a:endParaRPr>
          </a:p>
        </p:txBody>
      </p:sp>
      <p:sp>
        <p:nvSpPr>
          <p:cNvPr id="29" name="Rounded Rectangle 28"/>
          <p:cNvSpPr/>
          <p:nvPr/>
        </p:nvSpPr>
        <p:spPr>
          <a:xfrm>
            <a:off x="1156855" y="4572000"/>
            <a:ext cx="77724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fa-IR" dirty="0">
                <a:cs typeface="B Homa" pitchFamily="2" charset="-78"/>
              </a:rPr>
              <a:t>7. فروش نیمی از ساختمان به ارزش 5,000,000 ريال به صورت نقد.</a:t>
            </a:r>
            <a:endParaRPr lang="en-US" dirty="0">
              <a:cs typeface="B Homa" pitchFamily="2" charset="-78"/>
            </a:endParaRPr>
          </a:p>
        </p:txBody>
      </p:sp>
      <p:sp>
        <p:nvSpPr>
          <p:cNvPr id="30" name="Rounded Rectangle 29"/>
          <p:cNvSpPr/>
          <p:nvPr/>
        </p:nvSpPr>
        <p:spPr>
          <a:xfrm>
            <a:off x="1143000" y="5105400"/>
            <a:ext cx="77724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dirty="0">
                <a:cs typeface="B Homa" pitchFamily="2" charset="-78"/>
              </a:rPr>
              <a:t>8. دریافت مبلغ 4,000,000 ريال از مطالبات مؤسسه.</a:t>
            </a:r>
            <a:endParaRPr lang="en-US" dirty="0">
              <a:cs typeface="B Homa" pitchFamily="2" charset="-78"/>
            </a:endParaRPr>
          </a:p>
        </p:txBody>
      </p:sp>
      <p:sp>
        <p:nvSpPr>
          <p:cNvPr id="12" name="Rounded Rectangle 11"/>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3- 4</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9132636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515255"/>
            <a:ext cx="1943571" cy="2121657"/>
            <a:chOff x="533400" y="2182091"/>
            <a:chExt cx="2590800" cy="2313709"/>
          </a:xfrm>
        </p:grpSpPr>
        <p:grpSp>
          <p:nvGrpSpPr>
            <p:cNvPr id="3" name="Group 2"/>
            <p:cNvGrpSpPr/>
            <p:nvPr/>
          </p:nvGrpSpPr>
          <p:grpSpPr>
            <a:xfrm>
              <a:off x="533400" y="2667000"/>
              <a:ext cx="2590800" cy="1828800"/>
              <a:chOff x="1752600" y="2667000"/>
              <a:chExt cx="3429000" cy="2209800"/>
            </a:xfrm>
          </p:grpSpPr>
          <p:cxnSp>
            <p:nvCxnSpPr>
              <p:cNvPr id="9" name="Straight Connector 8"/>
              <p:cNvCxnSpPr/>
              <p:nvPr/>
            </p:nvCxnSpPr>
            <p:spPr>
              <a:xfrm>
                <a:off x="1752600" y="2667000"/>
                <a:ext cx="3429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1490158" y="2182091"/>
              <a:ext cx="677284" cy="394353"/>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بانک</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5" name="Rectangle 4"/>
            <p:cNvSpPr/>
            <p:nvPr/>
          </p:nvSpPr>
          <p:spPr>
            <a:xfrm>
              <a:off x="1899483" y="2756398"/>
              <a:ext cx="1175679" cy="33563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20,000,000</a:t>
              </a:r>
              <a:endParaRPr lang="en-US" sz="1400" b="1" dirty="0">
                <a:ln w="12700">
                  <a:noFill/>
                  <a:prstDash val="solid"/>
                </a:ln>
                <a:cs typeface="B Homa" pitchFamily="2" charset="-78"/>
              </a:endParaRPr>
            </a:p>
          </p:txBody>
        </p:sp>
      </p:grpSp>
      <p:grpSp>
        <p:nvGrpSpPr>
          <p:cNvPr id="11" name="Group 10"/>
          <p:cNvGrpSpPr/>
          <p:nvPr/>
        </p:nvGrpSpPr>
        <p:grpSpPr>
          <a:xfrm>
            <a:off x="152400" y="4007654"/>
            <a:ext cx="1943571" cy="2121657"/>
            <a:chOff x="533400" y="2182091"/>
            <a:chExt cx="2590800" cy="2313709"/>
          </a:xfrm>
        </p:grpSpPr>
        <p:grpSp>
          <p:nvGrpSpPr>
            <p:cNvPr id="12" name="Group 11"/>
            <p:cNvGrpSpPr/>
            <p:nvPr/>
          </p:nvGrpSpPr>
          <p:grpSpPr>
            <a:xfrm>
              <a:off x="533400" y="2667000"/>
              <a:ext cx="2590800" cy="1828800"/>
              <a:chOff x="1752600" y="2667000"/>
              <a:chExt cx="3429000" cy="2209800"/>
            </a:xfrm>
          </p:grpSpPr>
          <p:cxnSp>
            <p:nvCxnSpPr>
              <p:cNvPr id="18" name="Straight Connector 17"/>
              <p:cNvCxnSpPr/>
              <p:nvPr/>
            </p:nvCxnSpPr>
            <p:spPr>
              <a:xfrm>
                <a:off x="1752600" y="2667000"/>
                <a:ext cx="3429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1371269" y="2182091"/>
              <a:ext cx="915062" cy="394353"/>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سرمایه</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20" name="Rectangle 19"/>
          <p:cNvSpPr/>
          <p:nvPr/>
        </p:nvSpPr>
        <p:spPr>
          <a:xfrm>
            <a:off x="216100" y="4572000"/>
            <a:ext cx="881973"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20,000,000</a:t>
            </a:r>
            <a:endParaRPr lang="en-US" sz="1400" b="1" dirty="0">
              <a:ln w="12700">
                <a:noFill/>
                <a:prstDash val="solid"/>
              </a:ln>
              <a:cs typeface="B Homa" pitchFamily="2" charset="-78"/>
            </a:endParaRPr>
          </a:p>
        </p:txBody>
      </p:sp>
      <p:grpSp>
        <p:nvGrpSpPr>
          <p:cNvPr id="21" name="Group 20"/>
          <p:cNvGrpSpPr/>
          <p:nvPr/>
        </p:nvGrpSpPr>
        <p:grpSpPr>
          <a:xfrm>
            <a:off x="2190265" y="265603"/>
            <a:ext cx="1943571" cy="2121657"/>
            <a:chOff x="533400" y="2182091"/>
            <a:chExt cx="2590800" cy="2313709"/>
          </a:xfrm>
        </p:grpSpPr>
        <p:grpSp>
          <p:nvGrpSpPr>
            <p:cNvPr id="22" name="Group 21"/>
            <p:cNvGrpSpPr/>
            <p:nvPr/>
          </p:nvGrpSpPr>
          <p:grpSpPr>
            <a:xfrm>
              <a:off x="533400" y="2667000"/>
              <a:ext cx="2590800" cy="1828800"/>
              <a:chOff x="1752600" y="2667000"/>
              <a:chExt cx="3429000" cy="2209800"/>
            </a:xfrm>
          </p:grpSpPr>
          <p:cxnSp>
            <p:nvCxnSpPr>
              <p:cNvPr id="26" name="Straight Connector 25"/>
              <p:cNvCxnSpPr/>
              <p:nvPr/>
            </p:nvCxnSpPr>
            <p:spPr>
              <a:xfrm>
                <a:off x="1752600" y="2667000"/>
                <a:ext cx="3429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1489199" y="2182091"/>
              <a:ext cx="679201" cy="394353"/>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اثاثه</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24" name="Rectangle 23"/>
            <p:cNvSpPr/>
            <p:nvPr/>
          </p:nvSpPr>
          <p:spPr>
            <a:xfrm>
              <a:off x="1931537" y="2756398"/>
              <a:ext cx="1111574" cy="33563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5,000,000</a:t>
              </a:r>
              <a:endParaRPr lang="en-US" sz="1400" b="1" dirty="0">
                <a:ln w="12700">
                  <a:noFill/>
                  <a:prstDash val="solid"/>
                </a:ln>
                <a:cs typeface="B Homa" pitchFamily="2" charset="-78"/>
              </a:endParaRPr>
            </a:p>
          </p:txBody>
        </p:sp>
      </p:grpSp>
      <p:grpSp>
        <p:nvGrpSpPr>
          <p:cNvPr id="28" name="Group 27"/>
          <p:cNvGrpSpPr/>
          <p:nvPr/>
        </p:nvGrpSpPr>
        <p:grpSpPr>
          <a:xfrm>
            <a:off x="2209800" y="4007654"/>
            <a:ext cx="1943571" cy="2121657"/>
            <a:chOff x="533400" y="2182091"/>
            <a:chExt cx="2590800" cy="2313709"/>
          </a:xfrm>
        </p:grpSpPr>
        <p:grpSp>
          <p:nvGrpSpPr>
            <p:cNvPr id="29" name="Group 28"/>
            <p:cNvGrpSpPr/>
            <p:nvPr/>
          </p:nvGrpSpPr>
          <p:grpSpPr>
            <a:xfrm>
              <a:off x="533400" y="2667000"/>
              <a:ext cx="2590800" cy="1828800"/>
              <a:chOff x="1752600" y="2667000"/>
              <a:chExt cx="3429000" cy="2209800"/>
            </a:xfrm>
          </p:grpSpPr>
          <p:cxnSp>
            <p:nvCxnSpPr>
              <p:cNvPr id="33" name="Straight Connector 32"/>
              <p:cNvCxnSpPr/>
              <p:nvPr/>
            </p:nvCxnSpPr>
            <p:spPr>
              <a:xfrm>
                <a:off x="1752600" y="2667000"/>
                <a:ext cx="3429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872705" y="2182091"/>
              <a:ext cx="1912194" cy="394353"/>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حسابهای پرداختنی</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31" name="Rectangle 30"/>
            <p:cNvSpPr/>
            <p:nvPr/>
          </p:nvSpPr>
          <p:spPr>
            <a:xfrm>
              <a:off x="568152" y="2764349"/>
              <a:ext cx="1111574" cy="33563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5,000,000</a:t>
              </a:r>
              <a:endParaRPr lang="en-US" sz="1400" b="1" dirty="0">
                <a:ln w="12700">
                  <a:noFill/>
                  <a:prstDash val="solid"/>
                </a:ln>
                <a:cs typeface="B Homa" pitchFamily="2" charset="-78"/>
              </a:endParaRPr>
            </a:p>
          </p:txBody>
        </p:sp>
      </p:grpSp>
      <p:grpSp>
        <p:nvGrpSpPr>
          <p:cNvPr id="35" name="Group 34"/>
          <p:cNvGrpSpPr/>
          <p:nvPr/>
        </p:nvGrpSpPr>
        <p:grpSpPr>
          <a:xfrm>
            <a:off x="4191000" y="258676"/>
            <a:ext cx="1943571" cy="2121657"/>
            <a:chOff x="533400" y="2182091"/>
            <a:chExt cx="2590800" cy="2313709"/>
          </a:xfrm>
        </p:grpSpPr>
        <p:grpSp>
          <p:nvGrpSpPr>
            <p:cNvPr id="36" name="Group 35"/>
            <p:cNvGrpSpPr/>
            <p:nvPr/>
          </p:nvGrpSpPr>
          <p:grpSpPr>
            <a:xfrm>
              <a:off x="533400" y="2667000"/>
              <a:ext cx="2590800" cy="1828800"/>
              <a:chOff x="1752600" y="2667000"/>
              <a:chExt cx="3429000" cy="2209800"/>
            </a:xfrm>
          </p:grpSpPr>
          <p:cxnSp>
            <p:nvCxnSpPr>
              <p:cNvPr id="40" name="Straight Connector 39"/>
              <p:cNvCxnSpPr/>
              <p:nvPr/>
            </p:nvCxnSpPr>
            <p:spPr>
              <a:xfrm>
                <a:off x="1752600" y="2667000"/>
                <a:ext cx="3429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1288812" y="2182091"/>
              <a:ext cx="1079972" cy="394353"/>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ملزومات</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38" name="Rectangle 37"/>
            <p:cNvSpPr/>
            <p:nvPr/>
          </p:nvSpPr>
          <p:spPr>
            <a:xfrm>
              <a:off x="1966795" y="2756398"/>
              <a:ext cx="1041058" cy="33563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1,000,000</a:t>
              </a:r>
              <a:endParaRPr lang="en-US" sz="1400" b="1" dirty="0">
                <a:ln w="12700">
                  <a:noFill/>
                  <a:prstDash val="solid"/>
                </a:ln>
                <a:cs typeface="B Homa" pitchFamily="2" charset="-78"/>
              </a:endParaRPr>
            </a:p>
          </p:txBody>
        </p:sp>
      </p:grpSp>
      <p:sp>
        <p:nvSpPr>
          <p:cNvPr id="42" name="Rectangle 41"/>
          <p:cNvSpPr/>
          <p:nvPr/>
        </p:nvSpPr>
        <p:spPr>
          <a:xfrm>
            <a:off x="266594" y="1312123"/>
            <a:ext cx="780983"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1,000,000</a:t>
            </a:r>
            <a:endParaRPr lang="en-US" sz="1400" b="1" dirty="0">
              <a:ln w="12700">
                <a:noFill/>
                <a:prstDash val="solid"/>
              </a:ln>
              <a:cs typeface="B Homa" pitchFamily="2" charset="-78"/>
            </a:endParaRPr>
          </a:p>
        </p:txBody>
      </p:sp>
      <p:grpSp>
        <p:nvGrpSpPr>
          <p:cNvPr id="43" name="Group 42"/>
          <p:cNvGrpSpPr/>
          <p:nvPr/>
        </p:nvGrpSpPr>
        <p:grpSpPr>
          <a:xfrm>
            <a:off x="6253861" y="258676"/>
            <a:ext cx="1943571" cy="2121657"/>
            <a:chOff x="533400" y="2182091"/>
            <a:chExt cx="2590800" cy="2313709"/>
          </a:xfrm>
        </p:grpSpPr>
        <p:grpSp>
          <p:nvGrpSpPr>
            <p:cNvPr id="44" name="Group 43"/>
            <p:cNvGrpSpPr/>
            <p:nvPr/>
          </p:nvGrpSpPr>
          <p:grpSpPr>
            <a:xfrm>
              <a:off x="533400" y="2667000"/>
              <a:ext cx="2590800" cy="1828800"/>
              <a:chOff x="1752600" y="2667000"/>
              <a:chExt cx="3429000" cy="2209800"/>
            </a:xfrm>
          </p:grpSpPr>
          <p:cxnSp>
            <p:nvCxnSpPr>
              <p:cNvPr id="48" name="Straight Connector 47"/>
              <p:cNvCxnSpPr/>
              <p:nvPr/>
            </p:nvCxnSpPr>
            <p:spPr>
              <a:xfrm>
                <a:off x="1752600" y="2667000"/>
                <a:ext cx="3429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1217454" y="2182091"/>
              <a:ext cx="1222689" cy="402764"/>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ساختمان</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46" name="Rectangle 45"/>
            <p:cNvSpPr/>
            <p:nvPr/>
          </p:nvSpPr>
          <p:spPr>
            <a:xfrm>
              <a:off x="1915512" y="2756398"/>
              <a:ext cx="1143625" cy="33563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10,000,000</a:t>
              </a:r>
              <a:endParaRPr lang="en-US" sz="1400" b="1" dirty="0">
                <a:ln w="12700">
                  <a:noFill/>
                  <a:prstDash val="solid"/>
                </a:ln>
                <a:cs typeface="B Homa" pitchFamily="2" charset="-78"/>
              </a:endParaRPr>
            </a:p>
          </p:txBody>
        </p:sp>
      </p:grpSp>
      <p:sp>
        <p:nvSpPr>
          <p:cNvPr id="50" name="Rectangle 49"/>
          <p:cNvSpPr/>
          <p:nvPr/>
        </p:nvSpPr>
        <p:spPr>
          <a:xfrm>
            <a:off x="191691" y="1617059"/>
            <a:ext cx="833883" cy="307777"/>
          </a:xfrm>
          <a:prstGeom prst="rect">
            <a:avLst/>
          </a:prstGeom>
          <a:noFill/>
        </p:spPr>
        <p:txBody>
          <a:bodyPr wrap="none" lIns="91440" tIns="45720" rIns="91440" bIns="45720">
            <a:spAutoFit/>
          </a:bodyPr>
          <a:lstStyle/>
          <a:p>
            <a:pPr algn="ctr"/>
            <a:r>
              <a:rPr lang="fa-IR" sz="1400" b="1" cap="none" spc="0" dirty="0">
                <a:ln w="12700">
                  <a:noFill/>
                  <a:prstDash val="solid"/>
                </a:ln>
                <a:cs typeface="B Homa" pitchFamily="2" charset="-78"/>
              </a:rPr>
              <a:t>5,000,000</a:t>
            </a:r>
            <a:endParaRPr lang="en-US" sz="1400" b="1" cap="none" spc="0" dirty="0">
              <a:ln w="12700">
                <a:noFill/>
                <a:prstDash val="solid"/>
              </a:ln>
              <a:cs typeface="B Homa" pitchFamily="2" charset="-78"/>
            </a:endParaRPr>
          </a:p>
        </p:txBody>
      </p:sp>
      <p:sp>
        <p:nvSpPr>
          <p:cNvPr id="51" name="Rectangle 50"/>
          <p:cNvSpPr/>
          <p:nvPr/>
        </p:nvSpPr>
        <p:spPr>
          <a:xfrm>
            <a:off x="2247429" y="4879777"/>
            <a:ext cx="833883"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5,000,000</a:t>
            </a:r>
            <a:endParaRPr lang="en-US" sz="1400" b="1" dirty="0">
              <a:ln w="12700">
                <a:noFill/>
                <a:prstDash val="solid"/>
              </a:ln>
              <a:cs typeface="B Homa" pitchFamily="2" charset="-78"/>
            </a:endParaRPr>
          </a:p>
        </p:txBody>
      </p:sp>
      <p:sp>
        <p:nvSpPr>
          <p:cNvPr id="52" name="Oval 51"/>
          <p:cNvSpPr/>
          <p:nvPr/>
        </p:nvSpPr>
        <p:spPr>
          <a:xfrm>
            <a:off x="2018483" y="929328"/>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1</a:t>
            </a:r>
            <a:endParaRPr lang="en-US" sz="1050" dirty="0">
              <a:cs typeface="B Homa" pitchFamily="2" charset="-78"/>
            </a:endParaRPr>
          </a:p>
        </p:txBody>
      </p:sp>
      <p:sp>
        <p:nvSpPr>
          <p:cNvPr id="55" name="Oval 54"/>
          <p:cNvSpPr/>
          <p:nvPr/>
        </p:nvSpPr>
        <p:spPr>
          <a:xfrm>
            <a:off x="27236" y="4615061"/>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1</a:t>
            </a:r>
            <a:endParaRPr lang="en-US" sz="1050" dirty="0">
              <a:cs typeface="B Homa" pitchFamily="2" charset="-78"/>
            </a:endParaRPr>
          </a:p>
        </p:txBody>
      </p:sp>
      <p:sp>
        <p:nvSpPr>
          <p:cNvPr id="56" name="Oval 55"/>
          <p:cNvSpPr/>
          <p:nvPr/>
        </p:nvSpPr>
        <p:spPr>
          <a:xfrm>
            <a:off x="3957322" y="775477"/>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2</a:t>
            </a:r>
            <a:endParaRPr lang="en-US" sz="1050" dirty="0">
              <a:cs typeface="B Homa" pitchFamily="2" charset="-78"/>
            </a:endParaRPr>
          </a:p>
        </p:txBody>
      </p:sp>
      <p:sp>
        <p:nvSpPr>
          <p:cNvPr id="57" name="Oval 56"/>
          <p:cNvSpPr/>
          <p:nvPr/>
        </p:nvSpPr>
        <p:spPr>
          <a:xfrm>
            <a:off x="2111629" y="4542691"/>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2</a:t>
            </a:r>
            <a:endParaRPr lang="en-US" sz="1050" dirty="0">
              <a:cs typeface="B Homa" pitchFamily="2" charset="-78"/>
            </a:endParaRPr>
          </a:p>
        </p:txBody>
      </p:sp>
      <p:sp>
        <p:nvSpPr>
          <p:cNvPr id="58" name="Oval 57"/>
          <p:cNvSpPr/>
          <p:nvPr/>
        </p:nvSpPr>
        <p:spPr>
          <a:xfrm>
            <a:off x="6002165" y="792239"/>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3</a:t>
            </a:r>
            <a:endParaRPr lang="en-US" sz="1050" dirty="0">
              <a:cs typeface="B Homa" pitchFamily="2" charset="-78"/>
            </a:endParaRPr>
          </a:p>
        </p:txBody>
      </p:sp>
      <p:sp>
        <p:nvSpPr>
          <p:cNvPr id="59" name="Oval 58"/>
          <p:cNvSpPr/>
          <p:nvPr/>
        </p:nvSpPr>
        <p:spPr>
          <a:xfrm>
            <a:off x="142353" y="1156697"/>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3</a:t>
            </a:r>
            <a:endParaRPr lang="en-US" sz="1050" dirty="0">
              <a:cs typeface="B Homa" pitchFamily="2" charset="-78"/>
            </a:endParaRPr>
          </a:p>
        </p:txBody>
      </p:sp>
      <p:sp>
        <p:nvSpPr>
          <p:cNvPr id="60" name="Oval 59"/>
          <p:cNvSpPr/>
          <p:nvPr/>
        </p:nvSpPr>
        <p:spPr>
          <a:xfrm>
            <a:off x="8148623" y="771457"/>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4</a:t>
            </a:r>
            <a:endParaRPr lang="en-US" sz="1050" dirty="0">
              <a:cs typeface="B Homa" pitchFamily="2" charset="-78"/>
            </a:endParaRPr>
          </a:p>
        </p:txBody>
      </p:sp>
      <p:sp>
        <p:nvSpPr>
          <p:cNvPr id="61" name="Oval 60"/>
          <p:cNvSpPr/>
          <p:nvPr/>
        </p:nvSpPr>
        <p:spPr>
          <a:xfrm>
            <a:off x="0" y="1411326"/>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4</a:t>
            </a:r>
            <a:endParaRPr lang="en-US" sz="1050" dirty="0">
              <a:cs typeface="B Homa" pitchFamily="2" charset="-78"/>
            </a:endParaRPr>
          </a:p>
        </p:txBody>
      </p:sp>
      <p:sp>
        <p:nvSpPr>
          <p:cNvPr id="62" name="Oval 61"/>
          <p:cNvSpPr/>
          <p:nvPr/>
        </p:nvSpPr>
        <p:spPr>
          <a:xfrm>
            <a:off x="2111628" y="4849358"/>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4</a:t>
            </a:r>
            <a:endParaRPr lang="en-US" sz="1050" dirty="0">
              <a:cs typeface="B Homa" pitchFamily="2" charset="-78"/>
            </a:endParaRPr>
          </a:p>
        </p:txBody>
      </p:sp>
      <p:sp>
        <p:nvSpPr>
          <p:cNvPr id="63" name="Rectangle 62"/>
          <p:cNvSpPr/>
          <p:nvPr/>
        </p:nvSpPr>
        <p:spPr>
          <a:xfrm>
            <a:off x="2266964" y="1059630"/>
            <a:ext cx="833883"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a:t>
            </a:r>
            <a:endParaRPr lang="en-US" sz="1400" b="1" dirty="0">
              <a:ln w="12700">
                <a:noFill/>
                <a:prstDash val="solid"/>
              </a:ln>
              <a:cs typeface="B Homa" pitchFamily="2" charset="-78"/>
            </a:endParaRPr>
          </a:p>
        </p:txBody>
      </p:sp>
      <p:sp>
        <p:nvSpPr>
          <p:cNvPr id="64" name="Rectangle 63"/>
          <p:cNvSpPr/>
          <p:nvPr/>
        </p:nvSpPr>
        <p:spPr>
          <a:xfrm>
            <a:off x="1212819" y="1353201"/>
            <a:ext cx="833883"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a:t>
            </a:r>
            <a:endParaRPr lang="en-US" sz="1400" b="1" dirty="0">
              <a:ln w="12700">
                <a:noFill/>
                <a:prstDash val="solid"/>
              </a:ln>
              <a:cs typeface="B Homa" pitchFamily="2" charset="-78"/>
            </a:endParaRPr>
          </a:p>
        </p:txBody>
      </p:sp>
      <p:sp>
        <p:nvSpPr>
          <p:cNvPr id="65" name="Oval 64"/>
          <p:cNvSpPr/>
          <p:nvPr/>
        </p:nvSpPr>
        <p:spPr>
          <a:xfrm>
            <a:off x="2404330" y="901656"/>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5</a:t>
            </a:r>
            <a:endParaRPr lang="en-US" sz="1050" dirty="0">
              <a:cs typeface="B Homa" pitchFamily="2" charset="-78"/>
            </a:endParaRPr>
          </a:p>
        </p:txBody>
      </p:sp>
      <p:sp>
        <p:nvSpPr>
          <p:cNvPr id="66" name="Oval 65"/>
          <p:cNvSpPr/>
          <p:nvPr/>
        </p:nvSpPr>
        <p:spPr>
          <a:xfrm>
            <a:off x="1904654" y="1312123"/>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5</a:t>
            </a:r>
            <a:endParaRPr lang="en-US" sz="1050" dirty="0">
              <a:cs typeface="B Homa" pitchFamily="2" charset="-78"/>
            </a:endParaRPr>
          </a:p>
        </p:txBody>
      </p:sp>
      <p:sp>
        <p:nvSpPr>
          <p:cNvPr id="67" name="Rectangle 66"/>
          <p:cNvSpPr/>
          <p:nvPr/>
        </p:nvSpPr>
        <p:spPr>
          <a:xfrm>
            <a:off x="212726" y="1901742"/>
            <a:ext cx="845104" cy="307777"/>
          </a:xfrm>
          <a:prstGeom prst="rect">
            <a:avLst/>
          </a:prstGeom>
          <a:noFill/>
        </p:spPr>
        <p:txBody>
          <a:bodyPr wrap="none" lIns="91440" tIns="45720" rIns="91440" bIns="45720">
            <a:spAutoFit/>
          </a:bodyPr>
          <a:lstStyle/>
          <a:p>
            <a:pPr algn="ctr"/>
            <a:r>
              <a:rPr lang="fa-IR" sz="1400" b="1" cap="none" spc="0" dirty="0">
                <a:ln w="12700">
                  <a:noFill/>
                  <a:prstDash val="solid"/>
                </a:ln>
                <a:cs typeface="B Homa" pitchFamily="2" charset="-78"/>
              </a:rPr>
              <a:t>3,000,000</a:t>
            </a:r>
            <a:endParaRPr lang="en-US" sz="1400" b="1" cap="none" spc="0" dirty="0">
              <a:ln w="12700">
                <a:noFill/>
                <a:prstDash val="solid"/>
              </a:ln>
              <a:cs typeface="B Homa" pitchFamily="2" charset="-78"/>
            </a:endParaRPr>
          </a:p>
        </p:txBody>
      </p:sp>
      <p:sp>
        <p:nvSpPr>
          <p:cNvPr id="68" name="Rectangle 67"/>
          <p:cNvSpPr/>
          <p:nvPr/>
        </p:nvSpPr>
        <p:spPr>
          <a:xfrm>
            <a:off x="3219214" y="5040041"/>
            <a:ext cx="845104" cy="307777"/>
          </a:xfrm>
          <a:prstGeom prst="rect">
            <a:avLst/>
          </a:prstGeom>
          <a:noFill/>
        </p:spPr>
        <p:txBody>
          <a:bodyPr wrap="none" lIns="91440" tIns="45720" rIns="91440" bIns="45720">
            <a:spAutoFit/>
          </a:bodyPr>
          <a:lstStyle/>
          <a:p>
            <a:pPr algn="ctr"/>
            <a:r>
              <a:rPr lang="fa-IR" sz="1400" b="1" cap="none" spc="0" dirty="0">
                <a:ln w="12700">
                  <a:noFill/>
                  <a:prstDash val="solid"/>
                </a:ln>
                <a:cs typeface="B Homa" pitchFamily="2" charset="-78"/>
              </a:rPr>
              <a:t>3,000,000</a:t>
            </a:r>
            <a:endParaRPr lang="en-US" sz="1400" b="1" cap="none" spc="0" dirty="0">
              <a:ln w="12700">
                <a:noFill/>
                <a:prstDash val="solid"/>
              </a:ln>
              <a:cs typeface="B Homa" pitchFamily="2" charset="-78"/>
            </a:endParaRPr>
          </a:p>
        </p:txBody>
      </p:sp>
      <p:sp>
        <p:nvSpPr>
          <p:cNvPr id="69" name="Oval 68"/>
          <p:cNvSpPr/>
          <p:nvPr/>
        </p:nvSpPr>
        <p:spPr>
          <a:xfrm>
            <a:off x="33829" y="1725570"/>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6</a:t>
            </a:r>
            <a:endParaRPr lang="en-US" sz="1050" dirty="0">
              <a:cs typeface="B Homa" pitchFamily="2" charset="-78"/>
            </a:endParaRPr>
          </a:p>
        </p:txBody>
      </p:sp>
      <p:sp>
        <p:nvSpPr>
          <p:cNvPr id="70" name="Oval 69"/>
          <p:cNvSpPr/>
          <p:nvPr/>
        </p:nvSpPr>
        <p:spPr>
          <a:xfrm>
            <a:off x="3999683" y="4959633"/>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6</a:t>
            </a:r>
            <a:endParaRPr lang="en-US" sz="1050" dirty="0">
              <a:cs typeface="B Homa" pitchFamily="2" charset="-78"/>
            </a:endParaRPr>
          </a:p>
        </p:txBody>
      </p:sp>
      <p:sp>
        <p:nvSpPr>
          <p:cNvPr id="71" name="Rectangle 70"/>
          <p:cNvSpPr/>
          <p:nvPr/>
        </p:nvSpPr>
        <p:spPr>
          <a:xfrm>
            <a:off x="6311025" y="1158899"/>
            <a:ext cx="833883" cy="307777"/>
          </a:xfrm>
          <a:prstGeom prst="rect">
            <a:avLst/>
          </a:prstGeom>
          <a:noFill/>
        </p:spPr>
        <p:txBody>
          <a:bodyPr wrap="none" lIns="91440" tIns="45720" rIns="91440" bIns="45720">
            <a:spAutoFit/>
          </a:bodyPr>
          <a:lstStyle/>
          <a:p>
            <a:pPr algn="ctr"/>
            <a:r>
              <a:rPr lang="fa-IR" sz="1400" b="1" cap="none" spc="0" dirty="0">
                <a:ln w="12700">
                  <a:noFill/>
                  <a:prstDash val="solid"/>
                </a:ln>
                <a:cs typeface="B Homa" pitchFamily="2" charset="-78"/>
              </a:rPr>
              <a:t>5,000,000</a:t>
            </a:r>
            <a:endParaRPr lang="en-US" sz="1400" b="1" cap="none" spc="0" dirty="0">
              <a:ln w="12700">
                <a:noFill/>
                <a:prstDash val="solid"/>
              </a:ln>
              <a:cs typeface="B Homa" pitchFamily="2" charset="-78"/>
            </a:endParaRPr>
          </a:p>
        </p:txBody>
      </p:sp>
      <p:grpSp>
        <p:nvGrpSpPr>
          <p:cNvPr id="72" name="Group 71"/>
          <p:cNvGrpSpPr/>
          <p:nvPr/>
        </p:nvGrpSpPr>
        <p:grpSpPr>
          <a:xfrm>
            <a:off x="6402075" y="2759127"/>
            <a:ext cx="1943571" cy="2121657"/>
            <a:chOff x="533400" y="2182091"/>
            <a:chExt cx="2590800" cy="2313709"/>
          </a:xfrm>
        </p:grpSpPr>
        <p:grpSp>
          <p:nvGrpSpPr>
            <p:cNvPr id="73" name="Group 72"/>
            <p:cNvGrpSpPr/>
            <p:nvPr/>
          </p:nvGrpSpPr>
          <p:grpSpPr>
            <a:xfrm>
              <a:off x="533400" y="2667000"/>
              <a:ext cx="2590800" cy="1828800"/>
              <a:chOff x="1752600" y="2667000"/>
              <a:chExt cx="3429000" cy="2209800"/>
            </a:xfrm>
          </p:grpSpPr>
          <p:cxnSp>
            <p:nvCxnSpPr>
              <p:cNvPr id="77" name="Straight Connector 76"/>
              <p:cNvCxnSpPr/>
              <p:nvPr/>
            </p:nvCxnSpPr>
            <p:spPr>
              <a:xfrm>
                <a:off x="1752600" y="2667000"/>
                <a:ext cx="3429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a:xfrm>
              <a:off x="767659" y="2182091"/>
              <a:ext cx="2122289" cy="402764"/>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حسابهای دریافتنی</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75" name="Rectangle 74"/>
            <p:cNvSpPr/>
            <p:nvPr/>
          </p:nvSpPr>
          <p:spPr>
            <a:xfrm>
              <a:off x="1931537" y="2756398"/>
              <a:ext cx="1111574" cy="33563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5,000,000</a:t>
              </a:r>
              <a:endParaRPr lang="en-US" sz="1400" b="1" dirty="0">
                <a:ln w="12700">
                  <a:noFill/>
                  <a:prstDash val="solid"/>
                </a:ln>
                <a:cs typeface="B Homa" pitchFamily="2" charset="-78"/>
              </a:endParaRPr>
            </a:p>
          </p:txBody>
        </p:sp>
      </p:grpSp>
      <p:sp>
        <p:nvSpPr>
          <p:cNvPr id="79" name="Oval 78"/>
          <p:cNvSpPr/>
          <p:nvPr/>
        </p:nvSpPr>
        <p:spPr>
          <a:xfrm>
            <a:off x="6153594" y="1177029"/>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7</a:t>
            </a:r>
            <a:endParaRPr lang="en-US" sz="1050" dirty="0">
              <a:cs typeface="B Homa" pitchFamily="2" charset="-78"/>
            </a:endParaRPr>
          </a:p>
        </p:txBody>
      </p:sp>
      <p:sp>
        <p:nvSpPr>
          <p:cNvPr id="80" name="Oval 79"/>
          <p:cNvSpPr/>
          <p:nvPr/>
        </p:nvSpPr>
        <p:spPr>
          <a:xfrm>
            <a:off x="8286090" y="3293571"/>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7</a:t>
            </a:r>
            <a:endParaRPr lang="en-US" sz="1050" dirty="0">
              <a:cs typeface="B Homa" pitchFamily="2" charset="-78"/>
            </a:endParaRPr>
          </a:p>
        </p:txBody>
      </p:sp>
      <p:sp>
        <p:nvSpPr>
          <p:cNvPr id="81" name="Rectangle 80"/>
          <p:cNvSpPr/>
          <p:nvPr/>
        </p:nvSpPr>
        <p:spPr>
          <a:xfrm>
            <a:off x="6452004" y="3691235"/>
            <a:ext cx="843501"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4,000,000</a:t>
            </a:r>
            <a:endParaRPr lang="en-US" sz="1400" b="1" dirty="0">
              <a:ln w="12700">
                <a:noFill/>
                <a:prstDash val="solid"/>
              </a:ln>
              <a:cs typeface="B Homa" pitchFamily="2" charset="-78"/>
            </a:endParaRPr>
          </a:p>
        </p:txBody>
      </p:sp>
      <p:sp>
        <p:nvSpPr>
          <p:cNvPr id="82" name="Rectangle 81"/>
          <p:cNvSpPr/>
          <p:nvPr/>
        </p:nvSpPr>
        <p:spPr>
          <a:xfrm>
            <a:off x="1174982" y="2056846"/>
            <a:ext cx="843501"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4,000,000</a:t>
            </a:r>
            <a:endParaRPr lang="en-US" sz="1400" b="1" dirty="0">
              <a:ln w="12700">
                <a:noFill/>
                <a:prstDash val="solid"/>
              </a:ln>
              <a:cs typeface="B Homa" pitchFamily="2" charset="-78"/>
            </a:endParaRPr>
          </a:p>
        </p:txBody>
      </p:sp>
      <p:sp>
        <p:nvSpPr>
          <p:cNvPr id="83" name="Oval 82"/>
          <p:cNvSpPr/>
          <p:nvPr/>
        </p:nvSpPr>
        <p:spPr>
          <a:xfrm>
            <a:off x="6254032" y="3610827"/>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8</a:t>
            </a:r>
            <a:endParaRPr lang="en-US" sz="1050" dirty="0">
              <a:cs typeface="B Homa" pitchFamily="2" charset="-78"/>
            </a:endParaRPr>
          </a:p>
        </p:txBody>
      </p:sp>
      <p:sp>
        <p:nvSpPr>
          <p:cNvPr id="84" name="Oval 83"/>
          <p:cNvSpPr/>
          <p:nvPr/>
        </p:nvSpPr>
        <p:spPr>
          <a:xfrm>
            <a:off x="1770002" y="2004999"/>
            <a:ext cx="248481" cy="160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050" dirty="0">
                <a:cs typeface="B Homa" pitchFamily="2" charset="-78"/>
              </a:rPr>
              <a:t>8</a:t>
            </a:r>
            <a:endParaRPr lang="en-US" sz="1050" dirty="0">
              <a:cs typeface="B Homa" pitchFamily="2" charset="-78"/>
            </a:endParaRPr>
          </a:p>
        </p:txBody>
      </p:sp>
      <p:sp>
        <p:nvSpPr>
          <p:cNvPr id="85" name="Rounded Rectangle 84"/>
          <p:cNvSpPr/>
          <p:nvPr/>
        </p:nvSpPr>
        <p:spPr>
          <a:xfrm>
            <a:off x="107504" y="260648"/>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4- 4</a:t>
            </a:r>
            <a:endParaRPr lang="en-US" sz="1200" dirty="0">
              <a:cs typeface="B Homa"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6598208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705600" y="30774"/>
            <a:ext cx="2147453" cy="11122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مانده گیر کردن حسابها</a:t>
            </a:r>
            <a:endParaRPr lang="en-US" dirty="0">
              <a:cs typeface="B Homa" pitchFamily="2" charset="-78"/>
            </a:endParaRPr>
          </a:p>
        </p:txBody>
      </p:sp>
      <p:sp>
        <p:nvSpPr>
          <p:cNvPr id="3" name="Rounded Rectangle 2"/>
          <p:cNvSpPr/>
          <p:nvPr/>
        </p:nvSpPr>
        <p:spPr>
          <a:xfrm>
            <a:off x="3851562" y="1524000"/>
            <a:ext cx="5029200" cy="3886200"/>
          </a:xfrm>
          <a:prstGeom prst="roundRect">
            <a:avLst>
              <a:gd name="adj" fmla="val 9537"/>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lnSpc>
                <a:spcPct val="150000"/>
              </a:lnSpc>
            </a:pPr>
            <a:r>
              <a:rPr lang="fa-IR" dirty="0">
                <a:cs typeface="B Homa" pitchFamily="2" charset="-78"/>
              </a:rPr>
              <a:t>برای مانده گیری کردن حسابها باید:</a:t>
            </a:r>
          </a:p>
          <a:p>
            <a:pPr marL="342900" indent="-342900" algn="ctr" rtl="1">
              <a:lnSpc>
                <a:spcPct val="150000"/>
              </a:lnSpc>
              <a:buAutoNum type="arabicPeriod"/>
            </a:pPr>
            <a:r>
              <a:rPr lang="fa-IR" dirty="0">
                <a:cs typeface="B Homa" pitchFamily="2" charset="-78"/>
              </a:rPr>
              <a:t>زیر آخرین مبلغ ثبت شده در حساب خط می کشیم.</a:t>
            </a:r>
          </a:p>
          <a:p>
            <a:pPr marL="342900" indent="-342900" algn="ctr" rtl="1">
              <a:lnSpc>
                <a:spcPct val="150000"/>
              </a:lnSpc>
              <a:buAutoNum type="arabicPeriod"/>
            </a:pPr>
            <a:r>
              <a:rPr lang="fa-IR" dirty="0">
                <a:cs typeface="B Homa" pitchFamily="2" charset="-78"/>
              </a:rPr>
              <a:t>ستون بدهکار را جمع کرده وزیر ستون بدهکار مینویسیم.</a:t>
            </a:r>
          </a:p>
          <a:p>
            <a:pPr marL="342900" indent="-342900" algn="ctr" rtl="1">
              <a:lnSpc>
                <a:spcPct val="150000"/>
              </a:lnSpc>
              <a:buFontTx/>
              <a:buAutoNum type="arabicPeriod"/>
            </a:pPr>
            <a:r>
              <a:rPr lang="fa-IR" dirty="0">
                <a:cs typeface="B Homa" pitchFamily="2" charset="-78"/>
              </a:rPr>
              <a:t>ستون بستانکار را جمع کرده وزیر ستون بستانکار مینویسیم.</a:t>
            </a:r>
          </a:p>
          <a:p>
            <a:pPr marL="342900" indent="-342900" algn="ctr" rtl="1">
              <a:lnSpc>
                <a:spcPct val="150000"/>
              </a:lnSpc>
              <a:buFontTx/>
              <a:buAutoNum type="arabicPeriod"/>
            </a:pPr>
            <a:r>
              <a:rPr lang="fa-IR" dirty="0">
                <a:cs typeface="B Homa" pitchFamily="2" charset="-78"/>
              </a:rPr>
              <a:t>درنهایت اختلاف ستون بدهکار و بستانکار را محاسبه کرده و زیر مبلغی که بیشتر می باشد می نویسیم.</a:t>
            </a:r>
          </a:p>
          <a:p>
            <a:pPr marL="342900" indent="-342900" algn="ctr" rtl="1">
              <a:lnSpc>
                <a:spcPct val="150000"/>
              </a:lnSpc>
              <a:buAutoNum type="arabicPeriod"/>
            </a:pPr>
            <a:endParaRPr lang="fa-IR" dirty="0">
              <a:cs typeface="B Homa" pitchFamily="2" charset="-78"/>
            </a:endParaRPr>
          </a:p>
        </p:txBody>
      </p:sp>
      <p:grpSp>
        <p:nvGrpSpPr>
          <p:cNvPr id="62" name="Group 61"/>
          <p:cNvGrpSpPr/>
          <p:nvPr/>
        </p:nvGrpSpPr>
        <p:grpSpPr>
          <a:xfrm>
            <a:off x="347807" y="1742642"/>
            <a:ext cx="3184556" cy="3016274"/>
            <a:chOff x="23153" y="946127"/>
            <a:chExt cx="3184556" cy="3016274"/>
          </a:xfrm>
        </p:grpSpPr>
        <p:grpSp>
          <p:nvGrpSpPr>
            <p:cNvPr id="4" name="Group 3"/>
            <p:cNvGrpSpPr/>
            <p:nvPr/>
          </p:nvGrpSpPr>
          <p:grpSpPr>
            <a:xfrm>
              <a:off x="646411" y="946127"/>
              <a:ext cx="1943571" cy="3016274"/>
              <a:chOff x="533400" y="2182091"/>
              <a:chExt cx="2590800" cy="3095801"/>
            </a:xfrm>
          </p:grpSpPr>
          <p:grpSp>
            <p:nvGrpSpPr>
              <p:cNvPr id="5" name="Group 4"/>
              <p:cNvGrpSpPr/>
              <p:nvPr/>
            </p:nvGrpSpPr>
            <p:grpSpPr>
              <a:xfrm>
                <a:off x="533400" y="2667000"/>
                <a:ext cx="2590800" cy="2610892"/>
                <a:chOff x="1752600" y="2667000"/>
                <a:chExt cx="3429000" cy="3154827"/>
              </a:xfrm>
            </p:grpSpPr>
            <p:cxnSp>
              <p:nvCxnSpPr>
                <p:cNvPr id="8" name="Straight Connector 7"/>
                <p:cNvCxnSpPr/>
                <p:nvPr/>
              </p:nvCxnSpPr>
              <p:spPr>
                <a:xfrm>
                  <a:off x="1752600" y="2667000"/>
                  <a:ext cx="3429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467101" y="2667000"/>
                  <a:ext cx="2" cy="3154827"/>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490158" y="2182091"/>
                <a:ext cx="677284" cy="394353"/>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بانک</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7" name="Rectangle 6"/>
              <p:cNvSpPr/>
              <p:nvPr/>
            </p:nvSpPr>
            <p:spPr>
              <a:xfrm>
                <a:off x="1899483" y="2756398"/>
                <a:ext cx="1175679" cy="33563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20,000,000</a:t>
                </a:r>
                <a:endParaRPr lang="en-US" sz="1400" b="1" dirty="0">
                  <a:ln w="12700">
                    <a:noFill/>
                    <a:prstDash val="solid"/>
                  </a:ln>
                  <a:cs typeface="B Homa" pitchFamily="2" charset="-78"/>
                </a:endParaRPr>
              </a:p>
            </p:txBody>
          </p:sp>
        </p:grpSp>
        <p:sp>
          <p:nvSpPr>
            <p:cNvPr id="10" name="Rectangle 9"/>
            <p:cNvSpPr/>
            <p:nvPr/>
          </p:nvSpPr>
          <p:spPr>
            <a:xfrm>
              <a:off x="709809" y="1789620"/>
              <a:ext cx="780983"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1,000,000</a:t>
              </a:r>
              <a:endParaRPr lang="en-US" sz="1400" b="1" dirty="0">
                <a:ln w="12700">
                  <a:noFill/>
                  <a:prstDash val="solid"/>
                </a:ln>
                <a:cs typeface="B Homa" pitchFamily="2" charset="-78"/>
              </a:endParaRPr>
            </a:p>
          </p:txBody>
        </p:sp>
        <p:sp>
          <p:nvSpPr>
            <p:cNvPr id="11" name="Rectangle 10"/>
            <p:cNvSpPr/>
            <p:nvPr/>
          </p:nvSpPr>
          <p:spPr>
            <a:xfrm>
              <a:off x="634906" y="2094556"/>
              <a:ext cx="833883" cy="307777"/>
            </a:xfrm>
            <a:prstGeom prst="rect">
              <a:avLst/>
            </a:prstGeom>
            <a:noFill/>
          </p:spPr>
          <p:txBody>
            <a:bodyPr wrap="none" lIns="91440" tIns="45720" rIns="91440" bIns="45720">
              <a:spAutoFit/>
            </a:bodyPr>
            <a:lstStyle/>
            <a:p>
              <a:pPr algn="ctr"/>
              <a:r>
                <a:rPr lang="fa-IR" sz="1400" b="1" cap="none" spc="0" dirty="0">
                  <a:ln w="12700">
                    <a:noFill/>
                    <a:prstDash val="solid"/>
                  </a:ln>
                  <a:cs typeface="B Homa" pitchFamily="2" charset="-78"/>
                </a:rPr>
                <a:t>5,000,000</a:t>
              </a:r>
              <a:endParaRPr lang="en-US" sz="1400" b="1" cap="none" spc="0" dirty="0">
                <a:ln w="12700">
                  <a:noFill/>
                  <a:prstDash val="solid"/>
                </a:ln>
                <a:cs typeface="B Homa" pitchFamily="2" charset="-78"/>
              </a:endParaRPr>
            </a:p>
          </p:txBody>
        </p:sp>
        <p:sp>
          <p:nvSpPr>
            <p:cNvPr id="12" name="Rectangle 11"/>
            <p:cNvSpPr/>
            <p:nvPr/>
          </p:nvSpPr>
          <p:spPr>
            <a:xfrm>
              <a:off x="1656034" y="1830698"/>
              <a:ext cx="833883"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a:t>
              </a:r>
              <a:endParaRPr lang="en-US" sz="1400" b="1" dirty="0">
                <a:ln w="12700">
                  <a:noFill/>
                  <a:prstDash val="solid"/>
                </a:ln>
                <a:cs typeface="B Homa" pitchFamily="2" charset="-78"/>
              </a:endParaRPr>
            </a:p>
          </p:txBody>
        </p:sp>
        <p:sp>
          <p:nvSpPr>
            <p:cNvPr id="13" name="Rectangle 12"/>
            <p:cNvSpPr/>
            <p:nvPr/>
          </p:nvSpPr>
          <p:spPr>
            <a:xfrm>
              <a:off x="655941" y="2379239"/>
              <a:ext cx="845104" cy="307777"/>
            </a:xfrm>
            <a:prstGeom prst="rect">
              <a:avLst/>
            </a:prstGeom>
            <a:noFill/>
          </p:spPr>
          <p:txBody>
            <a:bodyPr wrap="none" lIns="91440" tIns="45720" rIns="91440" bIns="45720">
              <a:spAutoFit/>
            </a:bodyPr>
            <a:lstStyle/>
            <a:p>
              <a:pPr algn="ctr"/>
              <a:r>
                <a:rPr lang="fa-IR" sz="1400" b="1" cap="none" spc="0" dirty="0">
                  <a:ln w="12700">
                    <a:noFill/>
                    <a:prstDash val="solid"/>
                  </a:ln>
                  <a:cs typeface="B Homa" pitchFamily="2" charset="-78"/>
                </a:rPr>
                <a:t>3,000,000</a:t>
              </a:r>
              <a:endParaRPr lang="en-US" sz="1400" b="1" cap="none" spc="0" dirty="0">
                <a:ln w="12700">
                  <a:noFill/>
                  <a:prstDash val="solid"/>
                </a:ln>
                <a:cs typeface="B Homa" pitchFamily="2" charset="-78"/>
              </a:endParaRPr>
            </a:p>
          </p:txBody>
        </p:sp>
        <p:sp>
          <p:nvSpPr>
            <p:cNvPr id="14" name="Rectangle 13"/>
            <p:cNvSpPr/>
            <p:nvPr/>
          </p:nvSpPr>
          <p:spPr>
            <a:xfrm>
              <a:off x="1618197" y="2534343"/>
              <a:ext cx="843501"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4,000,000</a:t>
              </a:r>
              <a:endParaRPr lang="en-US" sz="1400" b="1" dirty="0">
                <a:ln w="12700">
                  <a:noFill/>
                  <a:prstDash val="solid"/>
                </a:ln>
                <a:cs typeface="B Homa" pitchFamily="2" charset="-78"/>
              </a:endParaRPr>
            </a:p>
          </p:txBody>
        </p:sp>
        <p:cxnSp>
          <p:nvCxnSpPr>
            <p:cNvPr id="15" name="Straight Connector 14"/>
            <p:cNvCxnSpPr/>
            <p:nvPr/>
          </p:nvCxnSpPr>
          <p:spPr>
            <a:xfrm>
              <a:off x="546346" y="2863505"/>
              <a:ext cx="200684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664378" y="2895600"/>
              <a:ext cx="906018"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26,000,000</a:t>
              </a:r>
              <a:endParaRPr lang="en-US" sz="1400" b="1" dirty="0">
                <a:ln w="12700">
                  <a:noFill/>
                  <a:prstDash val="solid"/>
                </a:ln>
                <a:cs typeface="B Homa" pitchFamily="2" charset="-78"/>
              </a:endParaRPr>
            </a:p>
          </p:txBody>
        </p:sp>
        <p:sp>
          <p:nvSpPr>
            <p:cNvPr id="19" name="Rectangle 18"/>
            <p:cNvSpPr/>
            <p:nvPr/>
          </p:nvSpPr>
          <p:spPr>
            <a:xfrm>
              <a:off x="654143" y="2895600"/>
              <a:ext cx="814646"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9,000,000</a:t>
              </a:r>
              <a:endParaRPr lang="en-US" sz="1400" b="1" dirty="0">
                <a:ln w="12700">
                  <a:noFill/>
                  <a:prstDash val="solid"/>
                </a:ln>
                <a:cs typeface="B Homa" pitchFamily="2" charset="-78"/>
              </a:endParaRPr>
            </a:p>
          </p:txBody>
        </p:sp>
        <p:cxnSp>
          <p:nvCxnSpPr>
            <p:cNvPr id="20" name="Straight Connector 19"/>
            <p:cNvCxnSpPr/>
            <p:nvPr/>
          </p:nvCxnSpPr>
          <p:spPr>
            <a:xfrm>
              <a:off x="614771" y="3289481"/>
              <a:ext cx="200684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709666" y="3355777"/>
              <a:ext cx="901209"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17,000,000</a:t>
              </a:r>
              <a:endParaRPr lang="en-US" sz="1400" b="1" dirty="0">
                <a:ln w="12700">
                  <a:noFill/>
                  <a:prstDash val="solid"/>
                </a:ln>
                <a:cs typeface="B Homa" pitchFamily="2" charset="-78"/>
              </a:endParaRPr>
            </a:p>
          </p:txBody>
        </p:sp>
        <p:sp>
          <p:nvSpPr>
            <p:cNvPr id="57" name="Bent Arrow 56"/>
            <p:cNvSpPr/>
            <p:nvPr/>
          </p:nvSpPr>
          <p:spPr>
            <a:xfrm flipH="1" flipV="1">
              <a:off x="2570396" y="1761911"/>
              <a:ext cx="249004" cy="1380300"/>
            </a:xfrm>
            <a:prstGeom prst="ben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
          <p:nvSpPr>
            <p:cNvPr id="58" name="Rectangle 57"/>
            <p:cNvSpPr/>
            <p:nvPr/>
          </p:nvSpPr>
          <p:spPr>
            <a:xfrm rot="5400000">
              <a:off x="2294478" y="2320100"/>
              <a:ext cx="1487908" cy="338554"/>
            </a:xfrm>
            <a:prstGeom prst="rect">
              <a:avLst/>
            </a:prstGeom>
            <a:noFill/>
          </p:spPr>
          <p:txBody>
            <a:bodyPr wrap="none" lIns="91440" tIns="45720" rIns="91440" bIns="45720">
              <a:spAutoFit/>
            </a:bodyPr>
            <a:lstStyle/>
            <a:p>
              <a:pPr algn="ctr"/>
              <a:r>
                <a:rPr lang="fa-IR" sz="1600" b="1" cap="none" spc="0" dirty="0">
                  <a:ln w="12700">
                    <a:noFill/>
                    <a:prstDash val="solid"/>
                  </a:ln>
                  <a:solidFill>
                    <a:sysClr val="windowText" lastClr="000000"/>
                  </a:solidFill>
                  <a:cs typeface="B Homa" pitchFamily="2" charset="-78"/>
                </a:rPr>
                <a:t>جمع ستون بدهکار</a:t>
              </a:r>
              <a:endParaRPr lang="en-US" sz="1600" b="1" cap="none" spc="0" dirty="0">
                <a:ln w="12700">
                  <a:noFill/>
                  <a:prstDash val="solid"/>
                </a:ln>
                <a:solidFill>
                  <a:sysClr val="windowText" lastClr="000000"/>
                </a:solidFill>
                <a:cs typeface="B Homa" pitchFamily="2" charset="-78"/>
              </a:endParaRPr>
            </a:p>
          </p:txBody>
        </p:sp>
        <p:sp>
          <p:nvSpPr>
            <p:cNvPr id="59" name="Bent Arrow 58"/>
            <p:cNvSpPr/>
            <p:nvPr/>
          </p:nvSpPr>
          <p:spPr>
            <a:xfrm flipV="1">
              <a:off x="376601" y="1777278"/>
              <a:ext cx="238170" cy="1380300"/>
            </a:xfrm>
            <a:prstGeom prst="ben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
          <p:nvSpPr>
            <p:cNvPr id="60" name="Rectangle 59"/>
            <p:cNvSpPr/>
            <p:nvPr/>
          </p:nvSpPr>
          <p:spPr>
            <a:xfrm rot="16200000">
              <a:off x="-616446" y="2383422"/>
              <a:ext cx="1617751" cy="338554"/>
            </a:xfrm>
            <a:prstGeom prst="rect">
              <a:avLst/>
            </a:prstGeom>
            <a:noFill/>
          </p:spPr>
          <p:txBody>
            <a:bodyPr wrap="none" lIns="91440" tIns="45720" rIns="91440" bIns="45720">
              <a:spAutoFit/>
            </a:bodyPr>
            <a:lstStyle/>
            <a:p>
              <a:pPr algn="ctr"/>
              <a:r>
                <a:rPr lang="fa-IR" sz="1600" b="1" cap="none" spc="0" dirty="0">
                  <a:ln w="12700">
                    <a:noFill/>
                    <a:prstDash val="solid"/>
                  </a:ln>
                  <a:solidFill>
                    <a:sysClr val="windowText" lastClr="000000"/>
                  </a:solidFill>
                  <a:cs typeface="B Homa" pitchFamily="2" charset="-78"/>
                </a:rPr>
                <a:t>جمع ستون بستانکار</a:t>
              </a:r>
              <a:endParaRPr lang="en-US" sz="1600" b="1" cap="none" spc="0" dirty="0">
                <a:ln w="12700">
                  <a:noFill/>
                  <a:prstDash val="solid"/>
                </a:ln>
                <a:solidFill>
                  <a:sysClr val="windowText" lastClr="000000"/>
                </a:solidFill>
                <a:cs typeface="B Homa" pitchFamily="2" charset="-78"/>
              </a:endParaRPr>
            </a:p>
          </p:txBody>
        </p:sp>
      </p:grpSp>
      <p:sp>
        <p:nvSpPr>
          <p:cNvPr id="26" name="Rounded Rectangle 2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16" name="Slide Number Placeholder 15"/>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223578075"/>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653300"/>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دفاتر حسابداری</a:t>
            </a:r>
            <a:endParaRPr lang="en-US" dirty="0">
              <a:cs typeface="B Homa" pitchFamily="2" charset="-78"/>
            </a:endParaRPr>
          </a:p>
        </p:txBody>
      </p:sp>
      <p:sp>
        <p:nvSpPr>
          <p:cNvPr id="3" name="Rounded Rectangle 2"/>
          <p:cNvSpPr/>
          <p:nvPr/>
        </p:nvSpPr>
        <p:spPr>
          <a:xfrm>
            <a:off x="4953000" y="762000"/>
            <a:ext cx="3733800" cy="2514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dirty="0">
                <a:cs typeface="B Homa" pitchFamily="2" charset="-78"/>
              </a:rPr>
              <a:t>انواع دفاتر حسابداری:</a:t>
            </a:r>
          </a:p>
          <a:p>
            <a:pPr marL="342900" indent="-342900" algn="ctr" rtl="1">
              <a:buAutoNum type="arabicPeriod"/>
            </a:pPr>
            <a:r>
              <a:rPr lang="fa-IR" dirty="0">
                <a:cs typeface="B Homa" pitchFamily="2" charset="-78"/>
              </a:rPr>
              <a:t>روزنامه</a:t>
            </a:r>
          </a:p>
          <a:p>
            <a:pPr marL="342900" indent="-342900" algn="ctr" rtl="1">
              <a:buAutoNum type="arabicPeriod"/>
            </a:pPr>
            <a:r>
              <a:rPr lang="fa-IR" dirty="0">
                <a:cs typeface="B Homa" pitchFamily="2" charset="-78"/>
              </a:rPr>
              <a:t>کل</a:t>
            </a:r>
          </a:p>
          <a:p>
            <a:pPr marL="342900" indent="-342900" algn="ctr" rtl="1">
              <a:buAutoNum type="arabicPeriod"/>
            </a:pPr>
            <a:r>
              <a:rPr lang="fa-IR" dirty="0">
                <a:cs typeface="B Homa" pitchFamily="2" charset="-78"/>
              </a:rPr>
              <a:t>کپیه</a:t>
            </a:r>
          </a:p>
          <a:p>
            <a:pPr marL="342900" indent="-342900" algn="ctr" rtl="1">
              <a:buAutoNum type="arabicPeriod"/>
            </a:pPr>
            <a:r>
              <a:rPr lang="fa-IR" dirty="0">
                <a:cs typeface="B Homa" pitchFamily="2" charset="-78"/>
              </a:rPr>
              <a:t>دارایی</a:t>
            </a:r>
          </a:p>
          <a:p>
            <a:pPr algn="ctr" rtl="1"/>
            <a:r>
              <a:rPr lang="fa-IR" dirty="0">
                <a:cs typeface="B Homa" pitchFamily="2" charset="-78"/>
              </a:rPr>
              <a:t>قبل از آشنایی با دفاتر حسابداری بهتر است شرایط تهیه و نگهداری این نوع دفاتر را بدانیم.</a:t>
            </a:r>
          </a:p>
          <a:p>
            <a:pPr algn="ctr" rtl="1"/>
            <a:endParaRPr lang="en-US" dirty="0">
              <a:cs typeface="B Homa" pitchFamily="2" charset="-78"/>
            </a:endParaRPr>
          </a:p>
        </p:txBody>
      </p:sp>
      <p:sp>
        <p:nvSpPr>
          <p:cNvPr id="6" name="Rounded Rectangle 5"/>
          <p:cNvSpPr/>
          <p:nvPr/>
        </p:nvSpPr>
        <p:spPr>
          <a:xfrm>
            <a:off x="4953000" y="3429000"/>
            <a:ext cx="37338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دفاتر رسمی حسابداری در ابتدای دوره مالی از طریق اداره پست تهیه می گردد.</a:t>
            </a:r>
          </a:p>
        </p:txBody>
      </p:sp>
      <p:sp>
        <p:nvSpPr>
          <p:cNvPr id="7" name="Rounded Rectangle 6"/>
          <p:cNvSpPr/>
          <p:nvPr/>
        </p:nvSpPr>
        <p:spPr>
          <a:xfrm>
            <a:off x="4952999" y="4419600"/>
            <a:ext cx="3893127" cy="2057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dirty="0">
                <a:cs typeface="B Homa" pitchFamily="2" charset="-78"/>
              </a:rPr>
              <a:t>دفاتر رسمی حسابداری باید از طرف سازمان اسناد و املاک مهر و پلمپ گردند تا رسمیت پیدا کند. برروی مهر که در صفحه اول و صفحه آخر هر دفتر زده می شود شماره دفتر و شماره ثبت و تاریخ ثبت را می نویسند. منظور از پلمپ کردن این می باشد که واحد حسابداری برگه ای به دفاتر اضافه و یا از آن کم نکند.</a:t>
            </a:r>
          </a:p>
        </p:txBody>
      </p:sp>
      <p:sp>
        <p:nvSpPr>
          <p:cNvPr id="9" name="Rounded Rectangle 8"/>
          <p:cNvSpPr/>
          <p:nvPr/>
        </p:nvSpPr>
        <p:spPr>
          <a:xfrm>
            <a:off x="429491" y="762000"/>
            <a:ext cx="37338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dirty="0">
                <a:cs typeface="B Homa" pitchFamily="2" charset="-78"/>
              </a:rPr>
              <a:t>هر دفتر رسمی برای یک سال مالی می باشد.</a:t>
            </a:r>
            <a:endParaRPr lang="en-US" dirty="0">
              <a:cs typeface="B Homa" pitchFamily="2" charset="-78"/>
            </a:endParaRPr>
          </a:p>
        </p:txBody>
      </p:sp>
      <p:sp>
        <p:nvSpPr>
          <p:cNvPr id="10" name="Rounded Rectangle 9"/>
          <p:cNvSpPr/>
          <p:nvPr/>
        </p:nvSpPr>
        <p:spPr>
          <a:xfrm>
            <a:off x="429491" y="1558636"/>
            <a:ext cx="3733799"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dirty="0">
                <a:cs typeface="B Homa" pitchFamily="2" charset="-78"/>
              </a:rPr>
              <a:t>دفاتر رسمی در پایان دوره مالی (تا تیرماه سال بعد دوره مالی) به همراه اظهارنامه مالیاتی به اداره دارایی تحویل داده می شود.</a:t>
            </a:r>
            <a:endParaRPr lang="en-US" dirty="0">
              <a:cs typeface="B Homa" pitchFamily="2" charset="-78"/>
            </a:endParaRPr>
          </a:p>
        </p:txBody>
      </p:sp>
      <p:sp>
        <p:nvSpPr>
          <p:cNvPr id="11" name="Rounded Rectangle 10"/>
          <p:cNvSpPr/>
          <p:nvPr/>
        </p:nvSpPr>
        <p:spPr>
          <a:xfrm>
            <a:off x="429490" y="2705100"/>
            <a:ext cx="3733801" cy="2743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dirty="0">
                <a:cs typeface="B Homa" pitchFamily="2" charset="-78"/>
              </a:rPr>
              <a:t>در نگارش و نگهداری دفاتر رسمی باید دقت کرد، بر روی دفاتر رسمی نباید حاشیه نویسی انجام داد، نباید قلم خوردگی و یا تراشیدگی داشته باشند و نمی توان از لاک غلط گیر و یا ار هر وسیله دیگر برای اصلاح دفاتر استفاده کرد.اگر موارد بالا رعایت نشود دفاتر مورد تأیید اداره دارایی قرار نخواهد گرفت و مالیات مؤسسه را علی الرأس محاسبه خواهند نمود.</a:t>
            </a:r>
            <a:endParaRPr lang="en-US" dirty="0">
              <a:cs typeface="B Homa" pitchFamily="2" charset="-78"/>
            </a:endParaRPr>
          </a:p>
        </p:txBody>
      </p:sp>
      <p:sp>
        <p:nvSpPr>
          <p:cNvPr id="12" name="Rounded Rectangle 11"/>
          <p:cNvSpPr/>
          <p:nvPr/>
        </p:nvSpPr>
        <p:spPr>
          <a:xfrm>
            <a:off x="443346" y="5583382"/>
            <a:ext cx="37338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منظور از محاسبه علی الرأس مالیات این است که هر مالیاتی که ممیز مالیاتی تعیین نماید باید پرداخت گردد.</a:t>
            </a:r>
            <a:endParaRPr lang="en-US" dirty="0">
              <a:cs typeface="B Homa" pitchFamily="2" charset="-78"/>
            </a:endParaRPr>
          </a:p>
        </p:txBody>
      </p:sp>
      <p:sp>
        <p:nvSpPr>
          <p:cNvPr id="14" name="Rounded Rectangle 13"/>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3470339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653300"/>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دفاتر حسابداری</a:t>
            </a:r>
            <a:endParaRPr lang="en-US" dirty="0">
              <a:cs typeface="B Homa" pitchFamily="2" charset="-78"/>
            </a:endParaRPr>
          </a:p>
        </p:txBody>
      </p:sp>
      <p:sp>
        <p:nvSpPr>
          <p:cNvPr id="3" name="Rounded Rectangle 2"/>
          <p:cNvSpPr/>
          <p:nvPr/>
        </p:nvSpPr>
        <p:spPr>
          <a:xfrm>
            <a:off x="4163291" y="838200"/>
            <a:ext cx="4523509" cy="2209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dirty="0">
                <a:solidFill>
                  <a:srgbClr val="FF0000"/>
                </a:solidFill>
                <a:cs typeface="B Homa" pitchFamily="2" charset="-78"/>
              </a:rPr>
              <a:t>دفتر کپیه </a:t>
            </a:r>
            <a:r>
              <a:rPr lang="fa-IR" dirty="0">
                <a:cs typeface="B Homa" pitchFamily="2" charset="-78"/>
              </a:rPr>
              <a:t>یک از دفاتر رسمی حسابداری می باشد که در آن اسناد مالی صادره شده و یا اسناد مالی دریافت شده ثبت و شماره می شود .دفتر کپیه را می توان شبیه دفتر اندیکاتور که نامه های اداری ارسالی و دریافتی در آن ثبت و طبق آن دفتر شماره نامه ها مشخص می شدند دانست.</a:t>
            </a:r>
          </a:p>
          <a:p>
            <a:pPr algn="ctr" rtl="1"/>
            <a:r>
              <a:rPr lang="fa-IR" dirty="0">
                <a:cs typeface="B Homa" pitchFamily="2" charset="-78"/>
              </a:rPr>
              <a:t>از این دفاتر دیگر استفاده نمی شود.</a:t>
            </a:r>
            <a:endParaRPr lang="en-US" dirty="0">
              <a:cs typeface="B Homa" pitchFamily="2" charset="-78"/>
            </a:endParaRPr>
          </a:p>
        </p:txBody>
      </p:sp>
      <p:sp>
        <p:nvSpPr>
          <p:cNvPr id="4" name="Rounded Rectangle 3"/>
          <p:cNvSpPr/>
          <p:nvPr/>
        </p:nvSpPr>
        <p:spPr>
          <a:xfrm>
            <a:off x="4163289" y="3255818"/>
            <a:ext cx="4523509" cy="2209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dirty="0">
                <a:solidFill>
                  <a:srgbClr val="FF0000"/>
                </a:solidFill>
                <a:cs typeface="B Homa" pitchFamily="2" charset="-78"/>
              </a:rPr>
              <a:t>دفتر داراییها </a:t>
            </a:r>
            <a:r>
              <a:rPr lang="fa-IR" dirty="0">
                <a:cs typeface="B Homa" pitchFamily="2" charset="-78"/>
              </a:rPr>
              <a:t>یک از دفاتر رسمی حسابداری می باشد که واحد حسابداری مکلف می باشد در پایان دوره مالی لیستی از کلیه اقلام منقول و غیر منقول (داراییهای جاری و ثابت) خود را در آن ثبت و به اداره دارای ارسال نماید. که البته این کار دیگر صورت نمی گیرد.</a:t>
            </a:r>
            <a:endParaRPr lang="en-US" dirty="0">
              <a:cs typeface="B Homa" pitchFamily="2" charset="-78"/>
            </a:endParaRPr>
          </a:p>
        </p:txBody>
      </p:sp>
      <p:pic>
        <p:nvPicPr>
          <p:cNvPr id="1026" name="Picture 2" descr="http://www.tehranvila.com/FactorTemplate/Andicato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7637"/>
          <a:stretch/>
        </p:blipFill>
        <p:spPr bwMode="auto">
          <a:xfrm>
            <a:off x="145474" y="605526"/>
            <a:ext cx="3825402" cy="320212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7724" y="4124300"/>
            <a:ext cx="3970876" cy="11049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dirty="0">
                <a:solidFill>
                  <a:schemeClr val="tx1"/>
                </a:solidFill>
                <a:cs typeface="B Homa" pitchFamily="2" charset="-78"/>
              </a:rPr>
              <a:t>شکل ظاهری دفتر دارایی ها شبیه دفتر کل می باشد که در ادامه نشان داده خواهد شد.</a:t>
            </a:r>
            <a:endParaRPr lang="en-US" dirty="0">
              <a:solidFill>
                <a:schemeClr val="tx1"/>
              </a:solidFill>
              <a:cs typeface="B Homa" pitchFamily="2" charset="-78"/>
            </a:endParaRPr>
          </a:p>
        </p:txBody>
      </p:sp>
      <p:sp>
        <p:nvSpPr>
          <p:cNvPr id="8" name="Rounded Rectangle 7"/>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77990443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43000" y="978023"/>
            <a:ext cx="7772400"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dirty="0">
                <a:solidFill>
                  <a:srgbClr val="FF0000"/>
                </a:solidFill>
                <a:cs typeface="B Homa" pitchFamily="2" charset="-78"/>
              </a:rPr>
              <a:t>دفتر روزنامه </a:t>
            </a:r>
            <a:r>
              <a:rPr lang="fa-IR" dirty="0">
                <a:cs typeface="B Homa" pitchFamily="2" charset="-78"/>
              </a:rPr>
              <a:t>یک از دفاتر رسمی حسابداری می باشد که در آن تمام وقایع مالی روزانه ثبت می شود. همانند روزنامه که تمام وقایع روزانه در آن ثبت می شود. شاید نام دفتر روزنامه را هم از همان گرفته باشند.</a:t>
            </a:r>
          </a:p>
        </p:txBody>
      </p:sp>
      <p:sp>
        <p:nvSpPr>
          <p:cNvPr id="5" name="Rounded Rectangle 4"/>
          <p:cNvSpPr/>
          <p:nvPr/>
        </p:nvSpPr>
        <p:spPr>
          <a:xfrm>
            <a:off x="2362200" y="2293258"/>
            <a:ext cx="6393543"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dirty="0">
                <a:solidFill>
                  <a:srgbClr val="FF0000"/>
                </a:solidFill>
                <a:cs typeface="B Homa" pitchFamily="2" charset="-78"/>
              </a:rPr>
              <a:t>دفتر روزنامه </a:t>
            </a:r>
            <a:r>
              <a:rPr lang="fa-IR" dirty="0">
                <a:cs typeface="B Homa" pitchFamily="2" charset="-78"/>
              </a:rPr>
              <a:t>برای یک سال مالی می باشد.</a:t>
            </a:r>
          </a:p>
        </p:txBody>
      </p:sp>
      <p:sp>
        <p:nvSpPr>
          <p:cNvPr id="6" name="Rounded Rectangle 5"/>
          <p:cNvSpPr/>
          <p:nvPr/>
        </p:nvSpPr>
        <p:spPr>
          <a:xfrm>
            <a:off x="2362200" y="2957287"/>
            <a:ext cx="6393544"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dirty="0">
                <a:solidFill>
                  <a:srgbClr val="FF0000"/>
                </a:solidFill>
                <a:cs typeface="B Homa" pitchFamily="2" charset="-78"/>
              </a:rPr>
              <a:t>دفتر روزنامه </a:t>
            </a:r>
            <a:r>
              <a:rPr lang="fa-IR" dirty="0">
                <a:cs typeface="B Homa" pitchFamily="2" charset="-78"/>
              </a:rPr>
              <a:t>دارای شماره صفحات منظم می باشد..</a:t>
            </a:r>
          </a:p>
        </p:txBody>
      </p:sp>
      <p:sp>
        <p:nvSpPr>
          <p:cNvPr id="7" name="Rounded Rectangle 6"/>
          <p:cNvSpPr/>
          <p:nvPr/>
        </p:nvSpPr>
        <p:spPr>
          <a:xfrm>
            <a:off x="2362201" y="3657601"/>
            <a:ext cx="6393543"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dirty="0">
                <a:solidFill>
                  <a:srgbClr val="FF0000"/>
                </a:solidFill>
                <a:cs typeface="B Homa" pitchFamily="2" charset="-78"/>
              </a:rPr>
              <a:t>دفتر روزنامه </a:t>
            </a:r>
            <a:r>
              <a:rPr lang="fa-IR" dirty="0">
                <a:cs typeface="B Homa" pitchFamily="2" charset="-78"/>
              </a:rPr>
              <a:t>به تاریخ وقوع رویداد مالی ثبت می شود.</a:t>
            </a:r>
          </a:p>
        </p:txBody>
      </p:sp>
      <p:sp>
        <p:nvSpPr>
          <p:cNvPr id="8" name="Rounded Rectangle 7"/>
          <p:cNvSpPr/>
          <p:nvPr/>
        </p:nvSpPr>
        <p:spPr>
          <a:xfrm>
            <a:off x="2362201" y="4343400"/>
            <a:ext cx="6393543"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dirty="0">
                <a:solidFill>
                  <a:srgbClr val="FF0000"/>
                </a:solidFill>
                <a:cs typeface="B Homa" pitchFamily="2" charset="-78"/>
              </a:rPr>
              <a:t>دفتر روزنامه </a:t>
            </a:r>
            <a:r>
              <a:rPr lang="fa-IR" dirty="0">
                <a:cs typeface="B Homa" pitchFamily="2" charset="-78"/>
              </a:rPr>
              <a:t>اولین دفتری می باشد که اطلاعات و رویداد ها در آن ثبت می شود.</a:t>
            </a:r>
          </a:p>
        </p:txBody>
      </p:sp>
      <p:sp>
        <p:nvSpPr>
          <p:cNvPr id="9" name="Rounded Rectangle 8"/>
          <p:cNvSpPr/>
          <p:nvPr/>
        </p:nvSpPr>
        <p:spPr>
          <a:xfrm>
            <a:off x="2362197" y="5029200"/>
            <a:ext cx="6393543"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dirty="0">
                <a:solidFill>
                  <a:srgbClr val="FF0000"/>
                </a:solidFill>
                <a:cs typeface="B Homa" pitchFamily="2" charset="-78"/>
              </a:rPr>
              <a:t>دفتر روزنامه </a:t>
            </a:r>
            <a:r>
              <a:rPr lang="fa-IR" dirty="0">
                <a:cs typeface="B Homa" pitchFamily="2" charset="-78"/>
              </a:rPr>
              <a:t>از روی سند حسابداری ثبت می شود.</a:t>
            </a:r>
          </a:p>
        </p:txBody>
      </p:sp>
      <p:sp>
        <p:nvSpPr>
          <p:cNvPr id="10" name="8-Point Star 9"/>
          <p:cNvSpPr/>
          <p:nvPr/>
        </p:nvSpPr>
        <p:spPr>
          <a:xfrm>
            <a:off x="6785759" y="152400"/>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a:cs typeface="B Homa" pitchFamily="2" charset="-78"/>
              </a:rPr>
              <a:t>دفتر روزنامه</a:t>
            </a:r>
          </a:p>
        </p:txBody>
      </p:sp>
      <p:sp>
        <p:nvSpPr>
          <p:cNvPr id="12" name="Rounded Rectangle 11"/>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1- 6</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51409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tehranvila.com/FactorTemplate/DaftareRoozname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61" t="8726" r="9788" b="4977"/>
          <a:stretch/>
        </p:blipFill>
        <p:spPr bwMode="auto">
          <a:xfrm>
            <a:off x="762000" y="838200"/>
            <a:ext cx="7620000" cy="57149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2- 6</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531562579"/>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نحوه نوشتن دفتر روزنامه</a:t>
            </a:r>
            <a:endParaRPr lang="en-US" dirty="0">
              <a:cs typeface="B Homa" pitchFamily="2" charset="-78"/>
            </a:endParaRPr>
          </a:p>
        </p:txBody>
      </p:sp>
      <p:sp>
        <p:nvSpPr>
          <p:cNvPr id="3" name="Rounded Rectangle 2"/>
          <p:cNvSpPr/>
          <p:nvPr/>
        </p:nvSpPr>
        <p:spPr>
          <a:xfrm>
            <a:off x="5511470" y="925287"/>
            <a:ext cx="3189844" cy="197031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dirty="0">
                <a:solidFill>
                  <a:schemeClr val="tx1"/>
                </a:solidFill>
                <a:cs typeface="B Homa" pitchFamily="2" charset="-78"/>
              </a:rPr>
              <a:t>دفتر رزونامه دارای ستون های:</a:t>
            </a:r>
          </a:p>
          <a:p>
            <a:pPr marL="342900" indent="-342900" algn="r" rtl="1">
              <a:buAutoNum type="arabicPeriod"/>
            </a:pPr>
            <a:r>
              <a:rPr lang="fa-IR" dirty="0">
                <a:cs typeface="B Homa" pitchFamily="2" charset="-78"/>
              </a:rPr>
              <a:t>شماره سند</a:t>
            </a:r>
          </a:p>
          <a:p>
            <a:pPr marL="342900" indent="-342900" algn="r" rtl="1">
              <a:buAutoNum type="arabicPeriod"/>
            </a:pPr>
            <a:r>
              <a:rPr lang="fa-IR" dirty="0">
                <a:cs typeface="B Homa" pitchFamily="2" charset="-78"/>
              </a:rPr>
              <a:t>تاریخ</a:t>
            </a:r>
          </a:p>
          <a:p>
            <a:pPr marL="342900" indent="-342900" algn="r" rtl="1">
              <a:buAutoNum type="arabicPeriod"/>
            </a:pPr>
            <a:r>
              <a:rPr lang="fa-IR" dirty="0">
                <a:cs typeface="B Homa" pitchFamily="2" charset="-78"/>
              </a:rPr>
              <a:t>شماره دفتر کل</a:t>
            </a:r>
          </a:p>
          <a:p>
            <a:pPr marL="342900" indent="-342900" algn="r" rtl="1">
              <a:buAutoNum type="arabicPeriod"/>
            </a:pPr>
            <a:r>
              <a:rPr lang="fa-IR" dirty="0">
                <a:cs typeface="B Homa" pitchFamily="2" charset="-78"/>
              </a:rPr>
              <a:t>شرح</a:t>
            </a:r>
          </a:p>
          <a:p>
            <a:pPr marL="342900" indent="-342900" algn="r" rtl="1">
              <a:buAutoNum type="arabicPeriod"/>
            </a:pPr>
            <a:r>
              <a:rPr lang="fa-IR" dirty="0">
                <a:cs typeface="B Homa" pitchFamily="2" charset="-78"/>
              </a:rPr>
              <a:t>بدهکار و بستانکار می باشد.</a:t>
            </a:r>
          </a:p>
        </p:txBody>
      </p:sp>
      <p:sp>
        <p:nvSpPr>
          <p:cNvPr id="4" name="Rounded Rectangle 3"/>
          <p:cNvSpPr/>
          <p:nvPr/>
        </p:nvSpPr>
        <p:spPr>
          <a:xfrm>
            <a:off x="5511470" y="3048000"/>
            <a:ext cx="3393374" cy="16364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solidFill>
                  <a:schemeClr val="tx1"/>
                </a:solidFill>
                <a:cs typeface="B Homa" pitchFamily="2" charset="-78"/>
              </a:rPr>
              <a:t>در </a:t>
            </a:r>
            <a:r>
              <a:rPr lang="fa-IR" dirty="0">
                <a:solidFill>
                  <a:srgbClr val="FF0000"/>
                </a:solidFill>
                <a:cs typeface="B Homa" pitchFamily="2" charset="-78"/>
              </a:rPr>
              <a:t>ستون شماره سند</a:t>
            </a:r>
            <a:r>
              <a:rPr lang="fa-IR" dirty="0">
                <a:solidFill>
                  <a:schemeClr val="tx1"/>
                </a:solidFill>
                <a:cs typeface="B Homa" pitchFamily="2" charset="-78"/>
              </a:rPr>
              <a:t>، شماره سند حسابداری که نشان دهنده انجام رویداد بانضمام اسناد رویداد می باشد ثبت می شود.</a:t>
            </a:r>
            <a:endParaRPr lang="fa-IR" dirty="0">
              <a:cs typeface="B Homa" pitchFamily="2" charset="-78"/>
            </a:endParaRPr>
          </a:p>
        </p:txBody>
      </p:sp>
      <p:sp>
        <p:nvSpPr>
          <p:cNvPr id="5" name="Rounded Rectangle 4"/>
          <p:cNvSpPr/>
          <p:nvPr/>
        </p:nvSpPr>
        <p:spPr>
          <a:xfrm>
            <a:off x="5511470" y="4774520"/>
            <a:ext cx="3393374" cy="16364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dirty="0">
                <a:solidFill>
                  <a:schemeClr val="tx1"/>
                </a:solidFill>
                <a:cs typeface="B Homa" pitchFamily="2" charset="-78"/>
              </a:rPr>
              <a:t>سند حسابداری برگه ای می باشد که بعد از انجام رویداد مالی آنرا طبق اسناد ایجاد کننده رویداد مالی تهیه می نماییم و بعد از تأیید مقام مجاز آن را در دفتر روزنامه ثبت می کنیم.</a:t>
            </a:r>
            <a:endParaRPr lang="fa-IR" dirty="0">
              <a:cs typeface="B Homa" pitchFamily="2" charset="-78"/>
            </a:endParaRPr>
          </a:p>
        </p:txBody>
      </p:sp>
      <p:pic>
        <p:nvPicPr>
          <p:cNvPr id="3080"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274"/>
          <a:stretch/>
        </p:blipFill>
        <p:spPr bwMode="auto">
          <a:xfrm>
            <a:off x="725714" y="1828800"/>
            <a:ext cx="4398736" cy="376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a:off x="457200" y="620688"/>
            <a:ext cx="4667250" cy="10081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dirty="0">
                <a:solidFill>
                  <a:schemeClr val="tx1"/>
                </a:solidFill>
                <a:cs typeface="B Homa" pitchFamily="2" charset="-78"/>
              </a:rPr>
              <a:t>شکل ساده یک سند حسابداری. ثبت رویداد در سند حسابداری دقیقاً شبیه دفتر روزنامه می باشد که در ادامه توضیح داده خواهد شد.</a:t>
            </a:r>
          </a:p>
        </p:txBody>
      </p:sp>
      <p:sp>
        <p:nvSpPr>
          <p:cNvPr id="9" name="Rounded Rectangle 8"/>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3- 6</a:t>
            </a:r>
            <a:endParaRPr lang="en-US" sz="1200" dirty="0">
              <a:cs typeface="B Homa"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7172410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نحوه نوشتن دفتر روزنامه</a:t>
            </a:r>
            <a:endParaRPr lang="en-US" dirty="0">
              <a:cs typeface="B Homa" pitchFamily="2" charset="-78"/>
            </a:endParaRPr>
          </a:p>
        </p:txBody>
      </p:sp>
      <p:sp>
        <p:nvSpPr>
          <p:cNvPr id="3" name="Rounded Rectangle 2"/>
          <p:cNvSpPr/>
          <p:nvPr/>
        </p:nvSpPr>
        <p:spPr>
          <a:xfrm>
            <a:off x="809172" y="1241879"/>
            <a:ext cx="7848600" cy="5715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schemeClr val="tx1"/>
                </a:solidFill>
                <a:cs typeface="B Homa" pitchFamily="2" charset="-78"/>
              </a:rPr>
              <a:t>در </a:t>
            </a:r>
            <a:r>
              <a:rPr lang="fa-IR" dirty="0">
                <a:solidFill>
                  <a:srgbClr val="FF0000"/>
                </a:solidFill>
                <a:cs typeface="B Homa" pitchFamily="2" charset="-78"/>
              </a:rPr>
              <a:t>ستون تاریخ</a:t>
            </a:r>
            <a:r>
              <a:rPr lang="fa-IR" dirty="0">
                <a:solidFill>
                  <a:schemeClr val="tx1"/>
                </a:solidFill>
                <a:cs typeface="B Homa" pitchFamily="2" charset="-78"/>
              </a:rPr>
              <a:t>، تاریخ وقوع رویداد مالی که در سند حسابداری نیز درج شده است ثبت می شود.</a:t>
            </a:r>
            <a:endParaRPr lang="fa-IR" dirty="0">
              <a:cs typeface="B Homa" pitchFamily="2" charset="-78"/>
            </a:endParaRPr>
          </a:p>
        </p:txBody>
      </p:sp>
      <p:sp>
        <p:nvSpPr>
          <p:cNvPr id="4" name="Rounded Rectangle 3"/>
          <p:cNvSpPr/>
          <p:nvPr/>
        </p:nvSpPr>
        <p:spPr>
          <a:xfrm>
            <a:off x="809172" y="2191657"/>
            <a:ext cx="7848599" cy="87811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srgbClr val="FF0000"/>
                </a:solidFill>
                <a:cs typeface="B Homa" pitchFamily="2" charset="-78"/>
              </a:rPr>
              <a:t>نکته</a:t>
            </a:r>
          </a:p>
          <a:p>
            <a:pPr algn="r" rtl="1"/>
            <a:r>
              <a:rPr lang="fa-IR" dirty="0">
                <a:solidFill>
                  <a:schemeClr val="tx1"/>
                </a:solidFill>
                <a:cs typeface="B Homa" pitchFamily="2" charset="-78"/>
              </a:rPr>
              <a:t>رویدادهای مالی در دفتر روزنامه به ترتیب </a:t>
            </a:r>
            <a:r>
              <a:rPr lang="fa-IR" dirty="0">
                <a:solidFill>
                  <a:srgbClr val="FF0000"/>
                </a:solidFill>
                <a:cs typeface="B Homa" pitchFamily="2" charset="-78"/>
              </a:rPr>
              <a:t>تاریخ وقوع </a:t>
            </a:r>
            <a:r>
              <a:rPr lang="fa-IR" dirty="0">
                <a:solidFill>
                  <a:schemeClr val="tx1"/>
                </a:solidFill>
                <a:cs typeface="B Homa" pitchFamily="2" charset="-78"/>
              </a:rPr>
              <a:t>ثبت می شوند در نتیجه ترتیب قرار گیری رویدادها در دفتر روزنامه به ترتیب </a:t>
            </a:r>
            <a:r>
              <a:rPr lang="fa-IR" dirty="0">
                <a:solidFill>
                  <a:srgbClr val="FF0000"/>
                </a:solidFill>
                <a:cs typeface="B Homa" pitchFamily="2" charset="-78"/>
              </a:rPr>
              <a:t>تاریخ وقوع </a:t>
            </a:r>
            <a:r>
              <a:rPr lang="fa-IR" dirty="0">
                <a:solidFill>
                  <a:schemeClr val="tx1"/>
                </a:solidFill>
                <a:cs typeface="B Homa" pitchFamily="2" charset="-78"/>
              </a:rPr>
              <a:t>می باشد.</a:t>
            </a:r>
            <a:endParaRPr lang="fa-IR" dirty="0">
              <a:cs typeface="B Homa" pitchFamily="2" charset="-78"/>
            </a:endParaRPr>
          </a:p>
        </p:txBody>
      </p:sp>
      <p:sp>
        <p:nvSpPr>
          <p:cNvPr id="5" name="Rounded Rectangle 4"/>
          <p:cNvSpPr/>
          <p:nvPr/>
        </p:nvSpPr>
        <p:spPr>
          <a:xfrm>
            <a:off x="809170" y="3459843"/>
            <a:ext cx="7848600" cy="1295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srgbClr val="FF0000"/>
                </a:solidFill>
                <a:cs typeface="B Homa" pitchFamily="2" charset="-78"/>
              </a:rPr>
              <a:t>نکته</a:t>
            </a:r>
          </a:p>
          <a:p>
            <a:pPr algn="r" rtl="1"/>
            <a:r>
              <a:rPr lang="fa-IR" dirty="0">
                <a:solidFill>
                  <a:schemeClr val="tx1"/>
                </a:solidFill>
                <a:cs typeface="B Homa" pitchFamily="2" charset="-78"/>
              </a:rPr>
              <a:t>در </a:t>
            </a:r>
            <a:r>
              <a:rPr lang="fa-IR" dirty="0">
                <a:solidFill>
                  <a:srgbClr val="FF0000"/>
                </a:solidFill>
                <a:cs typeface="B Homa" pitchFamily="2" charset="-78"/>
              </a:rPr>
              <a:t>ثبت اولین رویداد</a:t>
            </a:r>
            <a:r>
              <a:rPr lang="fa-IR" dirty="0">
                <a:solidFill>
                  <a:schemeClr val="tx1"/>
                </a:solidFill>
                <a:cs typeface="B Homa" pitchFamily="2" charset="-78"/>
              </a:rPr>
              <a:t> در دفتر روزنامه در ستون تاریخ علاوه بر روز و ماه باید </a:t>
            </a:r>
            <a:r>
              <a:rPr lang="fa-IR" dirty="0">
                <a:solidFill>
                  <a:srgbClr val="FF0000"/>
                </a:solidFill>
                <a:cs typeface="B Homa" pitchFamily="2" charset="-78"/>
              </a:rPr>
              <a:t>سال</a:t>
            </a:r>
            <a:r>
              <a:rPr lang="fa-IR" dirty="0">
                <a:solidFill>
                  <a:schemeClr val="tx1"/>
                </a:solidFill>
                <a:cs typeface="B Homa" pitchFamily="2" charset="-78"/>
              </a:rPr>
              <a:t> نیز ثبت شود و در ثبت سایر رویدادها نیازی به ثبت سال نمی باشد. چون هر دفتر روزنامه مربوط به یک سال می باشد. و نوشتن سال در اولین رویداد نشان دهنده سال استفاده از دفتر می باشد.</a:t>
            </a:r>
            <a:endParaRPr lang="fa-IR" dirty="0">
              <a:cs typeface="B Homa" pitchFamily="2" charset="-78"/>
            </a:endParaRPr>
          </a:p>
        </p:txBody>
      </p:sp>
      <p:sp>
        <p:nvSpPr>
          <p:cNvPr id="7" name="Rounded Rectangle 6"/>
          <p:cNvSpPr/>
          <p:nvPr/>
        </p:nvSpPr>
        <p:spPr>
          <a:xfrm>
            <a:off x="809170" y="5029200"/>
            <a:ext cx="7848600" cy="990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schemeClr val="tx1"/>
                </a:solidFill>
                <a:cs typeface="B Homa" pitchFamily="2" charset="-78"/>
              </a:rPr>
              <a:t>در </a:t>
            </a:r>
            <a:r>
              <a:rPr lang="fa-IR" dirty="0">
                <a:solidFill>
                  <a:srgbClr val="FF0000"/>
                </a:solidFill>
                <a:cs typeface="B Homa" pitchFamily="2" charset="-78"/>
              </a:rPr>
              <a:t>ستون شماره دفتر کل</a:t>
            </a:r>
            <a:r>
              <a:rPr lang="fa-IR" dirty="0">
                <a:solidFill>
                  <a:schemeClr val="tx1"/>
                </a:solidFill>
                <a:cs typeface="B Homa" pitchFamily="2" charset="-78"/>
              </a:rPr>
              <a:t>، شماره هر یک از حسابهای بکار رفته در رویداد مالی را ثبت می کنیم.</a:t>
            </a:r>
          </a:p>
          <a:p>
            <a:pPr algn="r" rtl="1"/>
            <a:r>
              <a:rPr lang="fa-IR" dirty="0">
                <a:solidFill>
                  <a:schemeClr val="tx1"/>
                </a:solidFill>
                <a:cs typeface="B Homa" pitchFamily="2" charset="-78"/>
              </a:rPr>
              <a:t>شماره دفتر کل در فصلهای بعد توضیح داده خواهد شد.</a:t>
            </a:r>
            <a:endParaRPr lang="fa-IR" dirty="0">
              <a:cs typeface="B Homa" pitchFamily="2" charset="-78"/>
            </a:endParaRPr>
          </a:p>
        </p:txBody>
      </p:sp>
      <p:sp>
        <p:nvSpPr>
          <p:cNvPr id="9" name="Rounded Rectangle 8"/>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4- 6</a:t>
            </a:r>
            <a:endParaRPr lang="en-US" sz="1200" dirty="0">
              <a:cs typeface="B Homa"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7789158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 5"/>
          <p:cNvSpPr/>
          <p:nvPr/>
        </p:nvSpPr>
        <p:spPr>
          <a:xfrm>
            <a:off x="2832100" y="0"/>
            <a:ext cx="3657600" cy="1905000"/>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dirty="0">
                <a:solidFill>
                  <a:schemeClr val="accent4">
                    <a:lumMod val="50000"/>
                  </a:schemeClr>
                </a:solidFill>
                <a:cs typeface="B Homa" pitchFamily="2" charset="-78"/>
              </a:rPr>
              <a:t>نکات مهم در تعریف حسابداری:</a:t>
            </a:r>
            <a:endParaRPr lang="en-US" dirty="0">
              <a:solidFill>
                <a:schemeClr val="accent4">
                  <a:lumMod val="50000"/>
                </a:schemeClr>
              </a:solidFill>
              <a:cs typeface="B Homa" pitchFamily="2" charset="-78"/>
            </a:endParaRPr>
          </a:p>
        </p:txBody>
      </p:sp>
      <p:sp>
        <p:nvSpPr>
          <p:cNvPr id="7" name="Rounded Rectangle 6"/>
          <p:cNvSpPr/>
          <p:nvPr/>
        </p:nvSpPr>
        <p:spPr>
          <a:xfrm>
            <a:off x="4876800" y="1752600"/>
            <a:ext cx="40767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rtl="1"/>
            <a:r>
              <a:rPr lang="fa-IR" sz="1600" dirty="0">
                <a:cs typeface="B Homa" pitchFamily="2" charset="-78"/>
              </a:rPr>
              <a:t>حسابداری اطلاعات و رویدادهای دارای اثر مالی را بررسی می نمائد.</a:t>
            </a:r>
            <a:endParaRPr lang="en-US" sz="1600" dirty="0">
              <a:cs typeface="B Homa" pitchFamily="2" charset="-78"/>
            </a:endParaRPr>
          </a:p>
        </p:txBody>
      </p:sp>
      <p:sp>
        <p:nvSpPr>
          <p:cNvPr id="8" name="Rounded Rectangle 7"/>
          <p:cNvSpPr/>
          <p:nvPr/>
        </p:nvSpPr>
        <p:spPr>
          <a:xfrm>
            <a:off x="4838700" y="2806700"/>
            <a:ext cx="40767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1600" dirty="0">
                <a:solidFill>
                  <a:schemeClr val="dk1"/>
                </a:solidFill>
                <a:cs typeface="B Homa" pitchFamily="2" charset="-78"/>
              </a:rPr>
              <a:t>منظور از جمع آوری بررسی صحت و درستی انجام رویداد مالی می باشد.</a:t>
            </a:r>
            <a:endParaRPr lang="en-US" sz="1600" dirty="0">
              <a:solidFill>
                <a:schemeClr val="dk1"/>
              </a:solidFill>
              <a:cs typeface="B Homa" pitchFamily="2" charset="-78"/>
            </a:endParaRPr>
          </a:p>
        </p:txBody>
      </p:sp>
      <p:sp>
        <p:nvSpPr>
          <p:cNvPr id="9" name="Rounded Rectangle 8"/>
          <p:cNvSpPr/>
          <p:nvPr/>
        </p:nvSpPr>
        <p:spPr>
          <a:xfrm>
            <a:off x="190500" y="1752600"/>
            <a:ext cx="40767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1600" dirty="0">
                <a:solidFill>
                  <a:schemeClr val="dk1"/>
                </a:solidFill>
                <a:cs typeface="B Homa" pitchFamily="2" charset="-78"/>
              </a:rPr>
              <a:t>اسناد و مدارک اولیه مثبته، اسناد اولیه ای می باشند که از طرف یک مقام مجاز و مسئول تأیید شده باشند.</a:t>
            </a:r>
            <a:endParaRPr lang="en-US" sz="1600" dirty="0">
              <a:solidFill>
                <a:schemeClr val="dk1"/>
              </a:solidFill>
              <a:cs typeface="B Homa" pitchFamily="2" charset="-78"/>
            </a:endParaRPr>
          </a:p>
        </p:txBody>
      </p:sp>
      <p:sp>
        <p:nvSpPr>
          <p:cNvPr id="10" name="Rounded Rectangle 9"/>
          <p:cNvSpPr/>
          <p:nvPr/>
        </p:nvSpPr>
        <p:spPr>
          <a:xfrm>
            <a:off x="190500" y="2819400"/>
            <a:ext cx="40767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1600" dirty="0">
                <a:cs typeface="B Homa" pitchFamily="2" charset="-78"/>
              </a:rPr>
              <a:t>تمام رویدادهای مالی بر اساس یک واحد اندازه گیری واحد سنجش می شود که این واحد اندازه گیری پول رایج هر کشور می باشد.(در ایران – ریال)</a:t>
            </a:r>
            <a:endParaRPr lang="en-US" sz="1600" dirty="0">
              <a:cs typeface="B Homa" pitchFamily="2" charset="-78"/>
            </a:endParaRPr>
          </a:p>
        </p:txBody>
      </p:sp>
      <p:sp>
        <p:nvSpPr>
          <p:cNvPr id="11" name="Rounded Rectangle 10"/>
          <p:cNvSpPr/>
          <p:nvPr/>
        </p:nvSpPr>
        <p:spPr>
          <a:xfrm>
            <a:off x="4876800" y="3886200"/>
            <a:ext cx="40767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1200" dirty="0">
                <a:solidFill>
                  <a:schemeClr val="dk1"/>
                </a:solidFill>
                <a:cs typeface="B Homa" pitchFamily="2" charset="-78"/>
              </a:rPr>
              <a:t>منظور از تجزیه و تحلیل رویدادهای مالی بررسی تغیرات انجام شده بر روی سیستم حسابدری (معادله حسابداری) می باشد، اینکه این رویداد باعث افزایش و یا کاهش چه چیز در حسابداری می شده است.</a:t>
            </a:r>
            <a:endParaRPr lang="en-US" sz="1200" dirty="0">
              <a:solidFill>
                <a:schemeClr val="dk1"/>
              </a:solidFill>
              <a:cs typeface="B Homa" pitchFamily="2" charset="-78"/>
            </a:endParaRPr>
          </a:p>
        </p:txBody>
      </p:sp>
      <p:sp>
        <p:nvSpPr>
          <p:cNvPr id="12" name="Rounded Rectangle 11"/>
          <p:cNvSpPr/>
          <p:nvPr/>
        </p:nvSpPr>
        <p:spPr>
          <a:xfrm>
            <a:off x="190500" y="3886200"/>
            <a:ext cx="40767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1200" dirty="0">
                <a:solidFill>
                  <a:schemeClr val="dk1"/>
                </a:solidFill>
                <a:cs typeface="B Homa" pitchFamily="2" charset="-78"/>
              </a:rPr>
              <a:t>تمام اطلاعات مالی در یک قسمت مشخص باید ثبت شوند، منظور از این ثبت پیگیری نمودن رویداد در آینده می باشد. پس از انجام ثبت باید رویدادها را در هر طبقه مشخص قرار داد.این طبقه بندی به جمع آوری اطلاعات هر رویداد کمک میکند.</a:t>
            </a:r>
            <a:endParaRPr lang="en-US" sz="1200" dirty="0">
              <a:solidFill>
                <a:schemeClr val="dk1"/>
              </a:solidFill>
              <a:cs typeface="B Homa" pitchFamily="2" charset="-78"/>
            </a:endParaRPr>
          </a:p>
        </p:txBody>
      </p:sp>
      <p:sp>
        <p:nvSpPr>
          <p:cNvPr id="13" name="Rounded Rectangle 12"/>
          <p:cNvSpPr/>
          <p:nvPr/>
        </p:nvSpPr>
        <p:spPr>
          <a:xfrm>
            <a:off x="4876800" y="4953000"/>
            <a:ext cx="40767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1200" dirty="0">
                <a:solidFill>
                  <a:schemeClr val="dk1"/>
                </a:solidFill>
                <a:cs typeface="B Homa" pitchFamily="2" charset="-78"/>
              </a:rPr>
              <a:t>منطور از تجمیع جمع آوری اطلاعات و رویدادهای انجام شده در طی یک دوره مالی در هر طبقه خاص می باشد. و منظور از تلخیص خلاصه کردن و رسیدن به یک مانده نهایی برای ارائه گزارش می باشد.</a:t>
            </a:r>
            <a:endParaRPr lang="en-US" sz="1200" dirty="0">
              <a:solidFill>
                <a:schemeClr val="dk1"/>
              </a:solidFill>
              <a:cs typeface="B Homa" pitchFamily="2" charset="-78"/>
            </a:endParaRPr>
          </a:p>
        </p:txBody>
      </p:sp>
      <p:sp>
        <p:nvSpPr>
          <p:cNvPr id="14" name="Rounded Rectangle 13"/>
          <p:cNvSpPr/>
          <p:nvPr/>
        </p:nvSpPr>
        <p:spPr>
          <a:xfrm>
            <a:off x="190500" y="4953000"/>
            <a:ext cx="40767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1600" dirty="0">
                <a:cs typeface="B Homa" pitchFamily="2" charset="-78"/>
              </a:rPr>
              <a:t>نهایت کار حسابداری ارائه گزارش از اطلاعات و رویدادهای مالی جمع آوری شده می باشد.</a:t>
            </a:r>
            <a:endParaRPr lang="en-US" sz="1600" dirty="0">
              <a:cs typeface="B Homa" pitchFamily="2" charset="-78"/>
            </a:endParaRPr>
          </a:p>
        </p:txBody>
      </p:sp>
      <p:sp>
        <p:nvSpPr>
          <p:cNvPr id="15" name="Flowchart: Punched Tape 14"/>
          <p:cNvSpPr/>
          <p:nvPr/>
        </p:nvSpPr>
        <p:spPr>
          <a:xfrm>
            <a:off x="1447800" y="5943600"/>
            <a:ext cx="6781800" cy="762000"/>
          </a:xfrm>
          <a:prstGeom prst="flowChartPunchedTape">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fa-IR" dirty="0">
                <a:solidFill>
                  <a:srgbClr val="FFFF00"/>
                </a:solidFill>
                <a:cs typeface="B Homa" pitchFamily="2" charset="-78"/>
              </a:rPr>
              <a:t>تعریف حسابداری رویه انجام کاری حسابداری را به ما نشان می دهد.</a:t>
            </a:r>
            <a:endParaRPr lang="en-US" dirty="0">
              <a:solidFill>
                <a:srgbClr val="FFFF00"/>
              </a:solidFill>
              <a:cs typeface="B Homa" pitchFamily="2" charset="-78"/>
            </a:endParaRPr>
          </a:p>
        </p:txBody>
      </p:sp>
      <p:sp>
        <p:nvSpPr>
          <p:cNvPr id="17" name="Rounded Rectangle 1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2-2</a:t>
            </a:r>
            <a:endParaRPr lang="en-US" sz="1200" dirty="0">
              <a:cs typeface="B Homa" pitchFamily="2" charset="-78"/>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42356569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09172" y="1241879"/>
            <a:ext cx="7848600" cy="5715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schemeClr val="tx1"/>
                </a:solidFill>
                <a:cs typeface="B Homa" pitchFamily="2" charset="-78"/>
              </a:rPr>
              <a:t>در </a:t>
            </a:r>
            <a:r>
              <a:rPr lang="fa-IR" dirty="0">
                <a:solidFill>
                  <a:srgbClr val="FF0000"/>
                </a:solidFill>
                <a:cs typeface="B Homa" pitchFamily="2" charset="-78"/>
              </a:rPr>
              <a:t>ستون شرح</a:t>
            </a:r>
            <a:r>
              <a:rPr lang="fa-IR" dirty="0">
                <a:solidFill>
                  <a:schemeClr val="tx1"/>
                </a:solidFill>
                <a:cs typeface="B Homa" pitchFamily="2" charset="-78"/>
              </a:rPr>
              <a:t>، حسابهایی که در رویداد مالی بکار رفته است ثبت می شود.</a:t>
            </a:r>
            <a:endParaRPr lang="fa-IR" dirty="0">
              <a:cs typeface="B Homa" pitchFamily="2" charset="-78"/>
            </a:endParaRPr>
          </a:p>
        </p:txBody>
      </p:sp>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نحوه نوشتن دفتر روزنامه</a:t>
            </a:r>
            <a:endParaRPr lang="en-US" dirty="0">
              <a:cs typeface="B Homa" pitchFamily="2" charset="-78"/>
            </a:endParaRPr>
          </a:p>
        </p:txBody>
      </p:sp>
      <p:sp>
        <p:nvSpPr>
          <p:cNvPr id="4" name="Rounded Rectangle 3"/>
          <p:cNvSpPr/>
          <p:nvPr/>
        </p:nvSpPr>
        <p:spPr>
          <a:xfrm>
            <a:off x="809172" y="1981200"/>
            <a:ext cx="7877628" cy="1295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srgbClr val="FF0000"/>
                </a:solidFill>
                <a:cs typeface="B Homa" pitchFamily="2" charset="-78"/>
              </a:rPr>
              <a:t>نکته اساسی</a:t>
            </a:r>
          </a:p>
          <a:p>
            <a:pPr algn="r" rtl="1"/>
            <a:r>
              <a:rPr lang="fa-IR" dirty="0">
                <a:solidFill>
                  <a:schemeClr val="tx1"/>
                </a:solidFill>
                <a:cs typeface="B Homa" pitchFamily="2" charset="-78"/>
              </a:rPr>
              <a:t>در ثبت حسابها در دفتر روزنامه باید این قانون را رعایت کرد. ابتدا حسابهایی در دفتر روزنامه ثبت می شوند که بدهکار شده اند و بعد از ثبت حسابهای بدهکار حساب یا حسابهای بستانکار زیر حسابهای بدهکار با یه فاصله رو به سمت چپ ثبت می شوند.</a:t>
            </a:r>
          </a:p>
        </p:txBody>
      </p:sp>
      <p:sp>
        <p:nvSpPr>
          <p:cNvPr id="7" name="Rounded Rectangle 6"/>
          <p:cNvSpPr/>
          <p:nvPr/>
        </p:nvSpPr>
        <p:spPr>
          <a:xfrm>
            <a:off x="809172" y="3429000"/>
            <a:ext cx="7877628" cy="990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srgbClr val="FF0000"/>
                </a:solidFill>
                <a:cs typeface="B Homa" pitchFamily="2" charset="-78"/>
              </a:rPr>
              <a:t>نکته </a:t>
            </a:r>
          </a:p>
          <a:p>
            <a:pPr algn="r" rtl="1"/>
            <a:r>
              <a:rPr lang="fa-IR" dirty="0">
                <a:solidFill>
                  <a:schemeClr val="tx1"/>
                </a:solidFill>
                <a:cs typeface="B Homa" pitchFamily="2" charset="-78"/>
              </a:rPr>
              <a:t>بعد ثبت حسابهای بکار رفته در رویداد مالی در ستون شرح زیر حسابهای شرح مختصری از رویداد را می نویسیم.</a:t>
            </a:r>
          </a:p>
        </p:txBody>
      </p:sp>
      <p:sp>
        <p:nvSpPr>
          <p:cNvPr id="8" name="Rounded Rectangle 7"/>
          <p:cNvSpPr/>
          <p:nvPr/>
        </p:nvSpPr>
        <p:spPr>
          <a:xfrm>
            <a:off x="772886" y="4572000"/>
            <a:ext cx="7877628"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srgbClr val="FF0000"/>
                </a:solidFill>
                <a:cs typeface="B Homa" pitchFamily="2" charset="-78"/>
              </a:rPr>
              <a:t>ستون بدهکار و بستانکار </a:t>
            </a:r>
            <a:r>
              <a:rPr lang="fa-IR" dirty="0">
                <a:solidFill>
                  <a:schemeClr val="tx1"/>
                </a:solidFill>
                <a:cs typeface="B Homa" pitchFamily="2" charset="-78"/>
              </a:rPr>
              <a:t>مبلغ حساب بدهکار در ستون بدهکار و مبلغ حساب بستانکار در ستون بستانکار دفتر روزنامه ثبت می شود.</a:t>
            </a:r>
            <a:endParaRPr lang="fa-IR" dirty="0">
              <a:solidFill>
                <a:srgbClr val="FF0000"/>
              </a:solidFill>
              <a:cs typeface="B Homa" pitchFamily="2" charset="-78"/>
            </a:endParaRPr>
          </a:p>
        </p:txBody>
      </p:sp>
      <p:sp>
        <p:nvSpPr>
          <p:cNvPr id="9" name="Rounded Rectangle 8"/>
          <p:cNvSpPr/>
          <p:nvPr/>
        </p:nvSpPr>
        <p:spPr>
          <a:xfrm>
            <a:off x="772886" y="5562600"/>
            <a:ext cx="7877628"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srgbClr val="FF0000"/>
                </a:solidFill>
                <a:cs typeface="B Homa" pitchFamily="2" charset="-78"/>
              </a:rPr>
              <a:t>نکته</a:t>
            </a:r>
          </a:p>
          <a:p>
            <a:pPr algn="r" rtl="1"/>
            <a:r>
              <a:rPr lang="fa-IR" dirty="0">
                <a:solidFill>
                  <a:schemeClr val="tx1"/>
                </a:solidFill>
                <a:cs typeface="B Homa" pitchFamily="2" charset="-78"/>
              </a:rPr>
              <a:t>جمع ستون بدهکار و بستانکار دفتر روزنامه باید با هم برابر باشند. و این جمع به صفحات بعدی انتقال داده می شود تا در نهایت جمع نهایی در پایان دوره مالی بدست آید.</a:t>
            </a:r>
          </a:p>
        </p:txBody>
      </p:sp>
      <p:sp>
        <p:nvSpPr>
          <p:cNvPr id="10" name="Rectangle 9"/>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1" name="Rounded Rectangle 10"/>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5- 6</a:t>
            </a:r>
            <a:endParaRPr lang="en-US" sz="1200" dirty="0">
              <a:cs typeface="B Hom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84815901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90600" y="502568"/>
            <a:ext cx="7877628"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schemeClr val="tx1"/>
                </a:solidFill>
                <a:cs typeface="B Homa" pitchFamily="2" charset="-78"/>
              </a:rPr>
              <a:t>مثال:</a:t>
            </a:r>
          </a:p>
          <a:p>
            <a:pPr algn="r" rtl="1"/>
            <a:r>
              <a:rPr lang="fa-IR" dirty="0">
                <a:cs typeface="B Homa" pitchFamily="2" charset="-78"/>
              </a:rPr>
              <a:t>در تاریخ 80/2/1 واریز مبلغ 20,000,000 ريال به بانک بابت سرمایه گذاری اولیه.</a:t>
            </a:r>
            <a:endParaRPr lang="en-US" dirty="0">
              <a:cs typeface="B Homa" pitchFamily="2" charset="-78"/>
            </a:endParaRPr>
          </a:p>
          <a:p>
            <a:pPr algn="r" rtl="1"/>
            <a:endParaRPr lang="fa-IR" dirty="0">
              <a:cs typeface="B Homa" pitchFamily="2" charset="-78"/>
            </a:endParaRPr>
          </a:p>
        </p:txBody>
      </p:sp>
      <p:pic>
        <p:nvPicPr>
          <p:cNvPr id="5126"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02"/>
          <a:stretch/>
        </p:blipFill>
        <p:spPr bwMode="auto">
          <a:xfrm>
            <a:off x="2895600" y="1447800"/>
            <a:ext cx="566102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6" r="1536" b="36254"/>
          <a:stretch/>
        </p:blipFill>
        <p:spPr bwMode="auto">
          <a:xfrm>
            <a:off x="1821995" y="4100286"/>
            <a:ext cx="6734630" cy="222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6" name="Rounded Rectangle 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6- 6</a:t>
            </a:r>
            <a:endParaRPr lang="en-US" sz="1200" dirty="0">
              <a:cs typeface="B Homa" pitchFamily="2" charset="-78"/>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879549084"/>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دفتر کل</a:t>
            </a:r>
            <a:endParaRPr lang="en-US" dirty="0">
              <a:cs typeface="B Homa" pitchFamily="2" charset="-78"/>
            </a:endParaRPr>
          </a:p>
        </p:txBody>
      </p:sp>
      <p:sp>
        <p:nvSpPr>
          <p:cNvPr id="3" name="Rounded Rectangle 2"/>
          <p:cNvSpPr/>
          <p:nvPr/>
        </p:nvSpPr>
        <p:spPr>
          <a:xfrm>
            <a:off x="809172" y="1066800"/>
            <a:ext cx="7848600" cy="96792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srgbClr val="FF0000"/>
                </a:solidFill>
                <a:cs typeface="B Homa" pitchFamily="2" charset="-78"/>
              </a:rPr>
              <a:t>دفتر کل </a:t>
            </a:r>
            <a:r>
              <a:rPr lang="fa-IR" dirty="0">
                <a:solidFill>
                  <a:schemeClr val="tx1"/>
                </a:solidFill>
                <a:cs typeface="B Homa" pitchFamily="2" charset="-78"/>
              </a:rPr>
              <a:t>یکی از دفاتر رسمی می باشد که برای طبقه بندی حسابهای بکار رفته در دفتر روزنامه استفاده می شود. شکل ظاهری دفتر کل به صورت زیر می باشد.</a:t>
            </a:r>
            <a:endParaRPr lang="fa-IR" dirty="0">
              <a:cs typeface="B Homa" pitchFamily="2" charset="-78"/>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13" t="9490" r="8693" b="4269"/>
          <a:stretch/>
        </p:blipFill>
        <p:spPr bwMode="auto">
          <a:xfrm>
            <a:off x="2057400" y="2209800"/>
            <a:ext cx="4495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6" name="Rounded Rectangle 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1- 4</a:t>
            </a:r>
            <a:endParaRPr lang="en-US" sz="1200" dirty="0">
              <a:cs typeface="B Hom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20499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نکات دفتر کل</a:t>
            </a:r>
            <a:endParaRPr lang="en-US" dirty="0">
              <a:cs typeface="B Homa" pitchFamily="2" charset="-78"/>
            </a:endParaRPr>
          </a:p>
        </p:txBody>
      </p:sp>
      <p:sp>
        <p:nvSpPr>
          <p:cNvPr id="3" name="Rounded Rectangle 2"/>
          <p:cNvSpPr/>
          <p:nvPr/>
        </p:nvSpPr>
        <p:spPr>
          <a:xfrm>
            <a:off x="809172" y="1066801"/>
            <a:ext cx="7848600" cy="5333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srgbClr val="FF0000"/>
                </a:solidFill>
                <a:cs typeface="B Homa" pitchFamily="2" charset="-78"/>
              </a:rPr>
              <a:t>دفتر کل</a:t>
            </a:r>
            <a:r>
              <a:rPr lang="fa-IR" dirty="0">
                <a:cs typeface="B Homa" pitchFamily="2" charset="-78"/>
              </a:rPr>
              <a:t> از روی دفتر روزنامه ثبت می شود.</a:t>
            </a:r>
          </a:p>
        </p:txBody>
      </p:sp>
      <p:sp>
        <p:nvSpPr>
          <p:cNvPr id="4" name="Rounded Rectangle 3"/>
          <p:cNvSpPr/>
          <p:nvPr/>
        </p:nvSpPr>
        <p:spPr>
          <a:xfrm>
            <a:off x="809172" y="1854197"/>
            <a:ext cx="7848600" cy="5333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cs typeface="B Homa" pitchFamily="2" charset="-78"/>
              </a:rPr>
              <a:t>بعد از ثبت در دفتر روزنامه باید آن را به دفتر کل انتقال داد.</a:t>
            </a:r>
          </a:p>
        </p:txBody>
      </p:sp>
      <p:sp>
        <p:nvSpPr>
          <p:cNvPr id="5" name="Rounded Rectangle 4"/>
          <p:cNvSpPr/>
          <p:nvPr/>
        </p:nvSpPr>
        <p:spPr>
          <a:xfrm>
            <a:off x="821872" y="2590800"/>
            <a:ext cx="7848600"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srgbClr val="FF0000"/>
                </a:solidFill>
                <a:cs typeface="B Homa" pitchFamily="2" charset="-78"/>
              </a:rPr>
              <a:t>هر حساب</a:t>
            </a:r>
            <a:r>
              <a:rPr lang="fa-IR" dirty="0">
                <a:cs typeface="B Homa" pitchFamily="2" charset="-78"/>
              </a:rPr>
              <a:t> دارای یک دفتر کل می باشد. منظور این است که </a:t>
            </a:r>
            <a:r>
              <a:rPr lang="fa-IR" dirty="0">
                <a:solidFill>
                  <a:srgbClr val="FF0000"/>
                </a:solidFill>
                <a:cs typeface="B Homa" pitchFamily="2" charset="-78"/>
              </a:rPr>
              <a:t>صفحاتی از دفتر کل </a:t>
            </a:r>
            <a:r>
              <a:rPr lang="fa-IR" dirty="0">
                <a:cs typeface="B Homa" pitchFamily="2" charset="-78"/>
              </a:rPr>
              <a:t>را باید به یک حساب اختصاص داد.</a:t>
            </a:r>
          </a:p>
        </p:txBody>
      </p:sp>
      <p:sp>
        <p:nvSpPr>
          <p:cNvPr id="6" name="Rounded Rectangle 5"/>
          <p:cNvSpPr/>
          <p:nvPr/>
        </p:nvSpPr>
        <p:spPr>
          <a:xfrm>
            <a:off x="838200" y="3429000"/>
            <a:ext cx="7848600"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srgbClr val="FF0000"/>
                </a:solidFill>
                <a:cs typeface="B Homa" pitchFamily="2" charset="-78"/>
              </a:rPr>
              <a:t>ترتیب قرار گرفتن </a:t>
            </a:r>
            <a:r>
              <a:rPr lang="fa-IR" dirty="0">
                <a:cs typeface="B Homa" pitchFamily="2" charset="-78"/>
              </a:rPr>
              <a:t>حسابها در دفتر کل به این صورت می باشد که:</a:t>
            </a:r>
          </a:p>
          <a:p>
            <a:pPr algn="r" rtl="1"/>
            <a:r>
              <a:rPr lang="fa-IR" dirty="0">
                <a:cs typeface="B Homa" pitchFamily="2" charset="-78"/>
              </a:rPr>
              <a:t>ابتدا دارایی ها (به ترتیب دارایی جاری و ثابت) سپس بدهی، سرمایه، برداشت، درآمد و هزینه.</a:t>
            </a:r>
          </a:p>
        </p:txBody>
      </p:sp>
      <p:sp>
        <p:nvSpPr>
          <p:cNvPr id="7" name="Rounded Rectangle 6"/>
          <p:cNvSpPr/>
          <p:nvPr/>
        </p:nvSpPr>
        <p:spPr>
          <a:xfrm>
            <a:off x="809172" y="4343400"/>
            <a:ext cx="7848600" cy="5333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cs typeface="B Homa" pitchFamily="2" charset="-78"/>
              </a:rPr>
              <a:t>صفحات اول دفتر کل حسابهای </a:t>
            </a:r>
            <a:r>
              <a:rPr lang="fa-IR" dirty="0">
                <a:solidFill>
                  <a:srgbClr val="FF0000"/>
                </a:solidFill>
                <a:cs typeface="B Homa" pitchFamily="2" charset="-78"/>
              </a:rPr>
              <a:t>دارایی</a:t>
            </a:r>
            <a:r>
              <a:rPr lang="fa-IR" dirty="0">
                <a:cs typeface="B Homa" pitchFamily="2" charset="-78"/>
              </a:rPr>
              <a:t> و در صفحات پایانی حسابهای </a:t>
            </a:r>
            <a:r>
              <a:rPr lang="fa-IR" dirty="0">
                <a:solidFill>
                  <a:srgbClr val="FF0000"/>
                </a:solidFill>
                <a:cs typeface="B Homa" pitchFamily="2" charset="-78"/>
              </a:rPr>
              <a:t>هزینه ها</a:t>
            </a:r>
            <a:r>
              <a:rPr lang="fa-IR" dirty="0">
                <a:cs typeface="B Homa" pitchFamily="2" charset="-78"/>
              </a:rPr>
              <a:t> نوشتته می شوند.</a:t>
            </a:r>
          </a:p>
        </p:txBody>
      </p:sp>
      <p:sp>
        <p:nvSpPr>
          <p:cNvPr id="8" name="Rounded Rectangle 7"/>
          <p:cNvSpPr/>
          <p:nvPr/>
        </p:nvSpPr>
        <p:spPr>
          <a:xfrm>
            <a:off x="796472" y="5105400"/>
            <a:ext cx="7848600" cy="5333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cs typeface="B Homa" pitchFamily="2" charset="-78"/>
              </a:rPr>
              <a:t>گزارشات حسابداری از روی مانده حسابهای </a:t>
            </a:r>
            <a:r>
              <a:rPr lang="fa-IR" dirty="0">
                <a:solidFill>
                  <a:srgbClr val="FF0000"/>
                </a:solidFill>
                <a:cs typeface="B Homa" pitchFamily="2" charset="-78"/>
              </a:rPr>
              <a:t>دفتر کل </a:t>
            </a:r>
            <a:r>
              <a:rPr lang="fa-IR" dirty="0">
                <a:cs typeface="B Homa" pitchFamily="2" charset="-78"/>
              </a:rPr>
              <a:t>تهیه می شوند.</a:t>
            </a:r>
          </a:p>
        </p:txBody>
      </p:sp>
      <p:sp>
        <p:nvSpPr>
          <p:cNvPr id="10" name="Rounded Rectangle 9"/>
          <p:cNvSpPr/>
          <p:nvPr/>
        </p:nvSpPr>
        <p:spPr>
          <a:xfrm>
            <a:off x="796472" y="5943600"/>
            <a:ext cx="7848600" cy="5333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cs typeface="B Homa" pitchFamily="2" charset="-78"/>
              </a:rPr>
              <a:t>تمام اتفاقات مالی مربوط به هر حساب باید به دفتر کل خود آن حساب منتقل شود.</a:t>
            </a:r>
          </a:p>
        </p:txBody>
      </p:sp>
      <p:sp>
        <p:nvSpPr>
          <p:cNvPr id="11" name="Rectangle 10"/>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2" name="Rounded Rectangle 11"/>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2- 4</a:t>
            </a:r>
            <a:endParaRPr lang="en-US" sz="1200" dirty="0">
              <a:cs typeface="B Homa" pitchFamily="2" charset="-78"/>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583827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Point Star 3"/>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نحوه نوشتن دفتر کل</a:t>
            </a:r>
            <a:endParaRPr lang="en-US" dirty="0">
              <a:cs typeface="B Homa" pitchFamily="2" charset="-78"/>
            </a:endParaRPr>
          </a:p>
        </p:txBody>
      </p:sp>
      <p:sp>
        <p:nvSpPr>
          <p:cNvPr id="5" name="Rounded Rectangle 4"/>
          <p:cNvSpPr/>
          <p:nvPr/>
        </p:nvSpPr>
        <p:spPr>
          <a:xfrm>
            <a:off x="809172" y="914400"/>
            <a:ext cx="7848600" cy="5333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cs typeface="B Homa" pitchFamily="2" charset="-78"/>
              </a:rPr>
              <a:t>در ستون </a:t>
            </a:r>
            <a:r>
              <a:rPr lang="fa-IR" dirty="0">
                <a:solidFill>
                  <a:srgbClr val="FF0000"/>
                </a:solidFill>
                <a:cs typeface="B Homa" pitchFamily="2" charset="-78"/>
              </a:rPr>
              <a:t>ردیف</a:t>
            </a:r>
            <a:r>
              <a:rPr lang="fa-IR" dirty="0">
                <a:cs typeface="B Homa" pitchFamily="2" charset="-78"/>
              </a:rPr>
              <a:t>، به ترتیب انجام رویداد مالی مربوط به هر حساب دفتر کل شماره گذاری می شود.</a:t>
            </a:r>
          </a:p>
        </p:txBody>
      </p:sp>
      <p:sp>
        <p:nvSpPr>
          <p:cNvPr id="6" name="Rounded Rectangle 5"/>
          <p:cNvSpPr/>
          <p:nvPr/>
        </p:nvSpPr>
        <p:spPr>
          <a:xfrm>
            <a:off x="850900" y="1600200"/>
            <a:ext cx="7848600" cy="5333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cs typeface="B Homa" pitchFamily="2" charset="-78"/>
              </a:rPr>
              <a:t>ستون </a:t>
            </a:r>
            <a:r>
              <a:rPr lang="fa-IR" dirty="0">
                <a:solidFill>
                  <a:srgbClr val="FF0000"/>
                </a:solidFill>
                <a:cs typeface="B Homa" pitchFamily="2" charset="-78"/>
              </a:rPr>
              <a:t>تاریخ</a:t>
            </a:r>
            <a:r>
              <a:rPr lang="fa-IR" dirty="0">
                <a:cs typeface="B Homa" pitchFamily="2" charset="-78"/>
              </a:rPr>
              <a:t>، در این ستون تاریخ انجام رویداد مالی را از روی دفتر روزنامه ثبت می کنیم.</a:t>
            </a:r>
          </a:p>
        </p:txBody>
      </p:sp>
      <p:sp>
        <p:nvSpPr>
          <p:cNvPr id="7" name="Rounded Rectangle 6"/>
          <p:cNvSpPr/>
          <p:nvPr/>
        </p:nvSpPr>
        <p:spPr>
          <a:xfrm>
            <a:off x="850900" y="2362200"/>
            <a:ext cx="7848600" cy="68580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cs typeface="B Homa" pitchFamily="2" charset="-78"/>
              </a:rPr>
              <a:t>در ستون </a:t>
            </a:r>
            <a:r>
              <a:rPr lang="fa-IR" dirty="0">
                <a:solidFill>
                  <a:srgbClr val="FF0000"/>
                </a:solidFill>
                <a:cs typeface="B Homa" pitchFamily="2" charset="-78"/>
              </a:rPr>
              <a:t>شماره دفتر روزنامه،</a:t>
            </a:r>
            <a:r>
              <a:rPr lang="fa-IR" dirty="0">
                <a:cs typeface="B Homa" pitchFamily="2" charset="-78"/>
              </a:rPr>
              <a:t> شماره صفحه و یا شماره سند حسابداری که حساب در آن بکار رفته است ثبت می شود.</a:t>
            </a:r>
          </a:p>
        </p:txBody>
      </p:sp>
      <p:sp>
        <p:nvSpPr>
          <p:cNvPr id="8" name="Rounded Rectangle 7"/>
          <p:cNvSpPr/>
          <p:nvPr/>
        </p:nvSpPr>
        <p:spPr>
          <a:xfrm>
            <a:off x="838200" y="3200400"/>
            <a:ext cx="7848600"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cs typeface="B Homa" pitchFamily="2" charset="-78"/>
              </a:rPr>
              <a:t>در ستون </a:t>
            </a:r>
            <a:r>
              <a:rPr lang="fa-IR" dirty="0">
                <a:solidFill>
                  <a:srgbClr val="FF0000"/>
                </a:solidFill>
                <a:cs typeface="B Homa" pitchFamily="2" charset="-78"/>
              </a:rPr>
              <a:t>شرح</a:t>
            </a:r>
            <a:r>
              <a:rPr lang="fa-IR" dirty="0">
                <a:cs typeface="B Homa" pitchFamily="2" charset="-78"/>
              </a:rPr>
              <a:t>، شرح مختصری از رویداد که نشان دهنده بکار رفتن حساب دفتر کل می باشد ثبت می شود. این شرح مختصر همان شرح مختصر دفتر روزنامه می باشد.</a:t>
            </a:r>
          </a:p>
        </p:txBody>
      </p:sp>
      <p:sp>
        <p:nvSpPr>
          <p:cNvPr id="9" name="Rounded Rectangle 8"/>
          <p:cNvSpPr/>
          <p:nvPr/>
        </p:nvSpPr>
        <p:spPr>
          <a:xfrm>
            <a:off x="838200" y="4114800"/>
            <a:ext cx="7848600"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cs typeface="B Homa" pitchFamily="2" charset="-78"/>
              </a:rPr>
              <a:t>ستون </a:t>
            </a:r>
            <a:r>
              <a:rPr lang="fa-IR" dirty="0">
                <a:solidFill>
                  <a:srgbClr val="FF0000"/>
                </a:solidFill>
                <a:cs typeface="B Homa" pitchFamily="2" charset="-78"/>
              </a:rPr>
              <a:t>بدهکار وبستانکار</a:t>
            </a:r>
            <a:r>
              <a:rPr lang="fa-IR" dirty="0">
                <a:cs typeface="B Homa" pitchFamily="2" charset="-78"/>
              </a:rPr>
              <a:t>، اگر در رویداد مالی حساب دفتر کل بدهکار شده باشد مبلغ آن را در ستون بدهکار و اگر بستانکار شده باشد مبلغ آن را در ستون بستانکار دفتر کل ثبت می کنیم.</a:t>
            </a:r>
          </a:p>
        </p:txBody>
      </p:sp>
      <p:sp>
        <p:nvSpPr>
          <p:cNvPr id="10" name="Rounded Rectangle 9"/>
          <p:cNvSpPr/>
          <p:nvPr/>
        </p:nvSpPr>
        <p:spPr>
          <a:xfrm>
            <a:off x="838200" y="4953000"/>
            <a:ext cx="7848600" cy="5333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cs typeface="B Homa" pitchFamily="2" charset="-78"/>
              </a:rPr>
              <a:t>ستون </a:t>
            </a:r>
            <a:r>
              <a:rPr lang="fa-IR" dirty="0">
                <a:solidFill>
                  <a:srgbClr val="FF0000"/>
                </a:solidFill>
                <a:cs typeface="B Homa" pitchFamily="2" charset="-78"/>
              </a:rPr>
              <a:t>مانده</a:t>
            </a:r>
            <a:r>
              <a:rPr lang="fa-IR" dirty="0">
                <a:cs typeface="B Homa" pitchFamily="2" charset="-78"/>
              </a:rPr>
              <a:t>، در این ستون مانده حساب دفتر کل که از اختلاف بین مبلغ بدهکار وبستانکار ناشی می شود ثبت می شود.</a:t>
            </a:r>
          </a:p>
        </p:txBody>
      </p:sp>
      <p:sp>
        <p:nvSpPr>
          <p:cNvPr id="11" name="Rounded Rectangle 10"/>
          <p:cNvSpPr/>
          <p:nvPr/>
        </p:nvSpPr>
        <p:spPr>
          <a:xfrm>
            <a:off x="850900" y="5638800"/>
            <a:ext cx="7848600" cy="81048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cs typeface="B Homa" pitchFamily="2" charset="-78"/>
              </a:rPr>
              <a:t>ستون </a:t>
            </a:r>
            <a:r>
              <a:rPr lang="fa-IR" dirty="0">
                <a:solidFill>
                  <a:srgbClr val="FF0000"/>
                </a:solidFill>
                <a:cs typeface="B Homa" pitchFamily="2" charset="-78"/>
              </a:rPr>
              <a:t>تشخیص</a:t>
            </a:r>
            <a:r>
              <a:rPr lang="fa-IR" dirty="0">
                <a:cs typeface="B Homa" pitchFamily="2" charset="-78"/>
              </a:rPr>
              <a:t>، در این ستون نوع مانده حساب دفتر کل مشخص میگردد. اگر مانده دفتر کل بدهکار باشد در این ستون کلمه </a:t>
            </a:r>
            <a:r>
              <a:rPr lang="fa-IR" dirty="0">
                <a:solidFill>
                  <a:srgbClr val="FF0000"/>
                </a:solidFill>
                <a:cs typeface="B Homa" pitchFamily="2" charset="-78"/>
              </a:rPr>
              <a:t>بد</a:t>
            </a:r>
            <a:r>
              <a:rPr lang="fa-IR" dirty="0">
                <a:cs typeface="B Homa" pitchFamily="2" charset="-78"/>
              </a:rPr>
              <a:t> را نوشته و اگر مانده حساب بستانکار باشد کلمه </a:t>
            </a:r>
            <a:r>
              <a:rPr lang="fa-IR" dirty="0">
                <a:solidFill>
                  <a:srgbClr val="FF0000"/>
                </a:solidFill>
                <a:cs typeface="B Homa" pitchFamily="2" charset="-78"/>
              </a:rPr>
              <a:t>بس</a:t>
            </a:r>
            <a:r>
              <a:rPr lang="fa-IR" dirty="0">
                <a:cs typeface="B Homa" pitchFamily="2" charset="-78"/>
              </a:rPr>
              <a:t> را می نویسیم.</a:t>
            </a:r>
          </a:p>
        </p:txBody>
      </p:sp>
      <p:sp>
        <p:nvSpPr>
          <p:cNvPr id="12" name="Rectangle 11"/>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3" name="Rounded Rectangle 12"/>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3- 4</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7643279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66800" y="457200"/>
            <a:ext cx="7848600"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cs typeface="B Homa" pitchFamily="2" charset="-78"/>
              </a:rPr>
              <a:t>مثال:</a:t>
            </a:r>
          </a:p>
          <a:p>
            <a:pPr algn="r" rtl="1"/>
            <a:r>
              <a:rPr lang="fa-IR" dirty="0">
                <a:cs typeface="B Homa" pitchFamily="2" charset="-78"/>
              </a:rPr>
              <a:t>همان مثال دفتر روزنامه را به دفتر کل هر حساب انتقال می دهیم.</a:t>
            </a:r>
          </a:p>
        </p:txBody>
      </p:sp>
      <p:sp>
        <p:nvSpPr>
          <p:cNvPr id="3" name="Rounded Rectangle 2"/>
          <p:cNvSpPr/>
          <p:nvPr/>
        </p:nvSpPr>
        <p:spPr>
          <a:xfrm>
            <a:off x="1066800" y="1295400"/>
            <a:ext cx="78486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srgbClr val="FF0000"/>
                </a:solidFill>
                <a:cs typeface="B Homa" pitchFamily="2" charset="-78"/>
              </a:rPr>
              <a:t>نکته</a:t>
            </a:r>
          </a:p>
          <a:p>
            <a:pPr algn="r" rtl="1"/>
            <a:r>
              <a:rPr lang="fa-IR" dirty="0">
                <a:cs typeface="B Homa" pitchFamily="2" charset="-78"/>
              </a:rPr>
              <a:t>هر حسابی که در دفتر روزنامه ثبت شده است باید به دفتر کل آن انتقال دهیم. ممکن است 2 حساب در دفتر روزنامه به کار رفته باشد و ممکن است بیش از  2 حساب بکار رفته باشد.</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1581"/>
          <a:stretch/>
        </p:blipFill>
        <p:spPr bwMode="auto">
          <a:xfrm>
            <a:off x="1052945" y="2295525"/>
            <a:ext cx="7134225" cy="177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5439"/>
          <a:stretch/>
        </p:blipFill>
        <p:spPr bwMode="auto">
          <a:xfrm>
            <a:off x="990600" y="4267200"/>
            <a:ext cx="7134225" cy="169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512" y="-27384"/>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7" name="Rounded Rectangle 6"/>
          <p:cNvSpPr/>
          <p:nvPr/>
        </p:nvSpPr>
        <p:spPr>
          <a:xfrm>
            <a:off x="129786" y="234226"/>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4- 4</a:t>
            </a:r>
            <a:endParaRPr lang="en-US" sz="1200" dirty="0">
              <a:cs typeface="B Hom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6401515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شکل ساده دفاتر</a:t>
            </a:r>
            <a:endParaRPr lang="en-US" dirty="0">
              <a:cs typeface="B Homa" pitchFamily="2" charset="-78"/>
            </a:endParaRPr>
          </a:p>
        </p:txBody>
      </p:sp>
      <p:sp>
        <p:nvSpPr>
          <p:cNvPr id="3" name="Rounded Rectangle 2"/>
          <p:cNvSpPr/>
          <p:nvPr/>
        </p:nvSpPr>
        <p:spPr>
          <a:xfrm>
            <a:off x="1066800" y="838200"/>
            <a:ext cx="7848600" cy="1295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dirty="0">
                <a:cs typeface="B Homa" pitchFamily="2" charset="-78"/>
              </a:rPr>
              <a:t>چون در سیستم آموزشی زمان بسیار مطرح است و کشیدن دفتر روزنامه و دفتر کل بسیار زمان بر می باشد و از دست یابی به هدف اصلی دور می کند به همیین دلیل در آموزش از کشیدن دفتر روزنامه و کل صرف نظر شده و از شکل ساده آنها استفاده می شود که تمام قوانیین در آن نیز رعایت می شود.</a:t>
            </a:r>
          </a:p>
        </p:txBody>
      </p:sp>
      <p:sp>
        <p:nvSpPr>
          <p:cNvPr id="4" name="Rounded Rectangle 3"/>
          <p:cNvSpPr/>
          <p:nvPr/>
        </p:nvSpPr>
        <p:spPr>
          <a:xfrm>
            <a:off x="1066800" y="2362200"/>
            <a:ext cx="78486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cs typeface="B Homa" pitchFamily="2" charset="-78"/>
              </a:rPr>
              <a:t>شکل </a:t>
            </a:r>
            <a:r>
              <a:rPr lang="fa-IR" dirty="0">
                <a:solidFill>
                  <a:srgbClr val="FF0000"/>
                </a:solidFill>
                <a:cs typeface="B Homa" pitchFamily="2" charset="-78"/>
              </a:rPr>
              <a:t>ساده دفتر روزنامه</a:t>
            </a:r>
          </a:p>
          <a:p>
            <a:pPr algn="r" rtl="1"/>
            <a:r>
              <a:rPr lang="fa-IR" dirty="0">
                <a:cs typeface="B Homa" pitchFamily="2" charset="-78"/>
              </a:rPr>
              <a:t>که در آن تاریخ نوشته شده و حساب یا حساب های بدهکار ابتدا ثبت می شوند و بعد از حسابهای بدهکار حسابهای بستانکار زیر آنها و با یک فاصله به سمت چپ ثبت می شوند. مبلغ بدهکار و بستانکار هم مقابل حساب با همان شرایط ثبت حساب نوشته می شوند.</a:t>
            </a:r>
          </a:p>
        </p:txBody>
      </p:sp>
      <p:sp>
        <p:nvSpPr>
          <p:cNvPr id="5" name="Rounded Rectangle 4"/>
          <p:cNvSpPr/>
          <p:nvPr/>
        </p:nvSpPr>
        <p:spPr>
          <a:xfrm>
            <a:off x="4991100" y="3962400"/>
            <a:ext cx="39243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dirty="0">
                <a:cs typeface="B Homa" pitchFamily="2" charset="-78"/>
              </a:rPr>
              <a:t>2/1) بانک      20,000,000</a:t>
            </a:r>
          </a:p>
          <a:p>
            <a:pPr algn="r" rtl="1"/>
            <a:r>
              <a:rPr lang="fa-IR" dirty="0">
                <a:cs typeface="B Homa" pitchFamily="2" charset="-78"/>
              </a:rPr>
              <a:t>                سرمایه         20,000,000</a:t>
            </a:r>
          </a:p>
          <a:p>
            <a:pPr algn="r" rtl="1"/>
            <a:r>
              <a:rPr lang="fa-IR" dirty="0">
                <a:cs typeface="B Homa" pitchFamily="2" charset="-78"/>
              </a:rPr>
              <a:t>واریز به بانک بابت سرمایه گذاری اولیه</a:t>
            </a:r>
          </a:p>
        </p:txBody>
      </p:sp>
      <p:sp>
        <p:nvSpPr>
          <p:cNvPr id="6" name="Rounded Rectangle 5"/>
          <p:cNvSpPr/>
          <p:nvPr/>
        </p:nvSpPr>
        <p:spPr>
          <a:xfrm>
            <a:off x="1043761" y="5488133"/>
            <a:ext cx="7848600" cy="6477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dirty="0">
                <a:cs typeface="B Homa" pitchFamily="2" charset="-78"/>
              </a:rPr>
              <a:t>شکل ساده </a:t>
            </a:r>
            <a:r>
              <a:rPr lang="fa-IR" dirty="0">
                <a:solidFill>
                  <a:srgbClr val="FF0000"/>
                </a:solidFill>
                <a:cs typeface="B Homa" pitchFamily="2" charset="-78"/>
              </a:rPr>
              <a:t>دفتر کل</a:t>
            </a:r>
            <a:r>
              <a:rPr lang="fa-IR" dirty="0">
                <a:cs typeface="B Homa" pitchFamily="2" charset="-78"/>
              </a:rPr>
              <a:t>، همان </a:t>
            </a:r>
            <a:r>
              <a:rPr lang="fa-IR" dirty="0">
                <a:solidFill>
                  <a:srgbClr val="FF0000"/>
                </a:solidFill>
                <a:cs typeface="B Homa" pitchFamily="2" charset="-78"/>
              </a:rPr>
              <a:t>حساب </a:t>
            </a:r>
            <a:r>
              <a:rPr lang="en-US" dirty="0">
                <a:solidFill>
                  <a:srgbClr val="FF0000"/>
                </a:solidFill>
                <a:cs typeface="B Homa" pitchFamily="2" charset="-78"/>
              </a:rPr>
              <a:t>T</a:t>
            </a:r>
            <a:r>
              <a:rPr lang="fa-IR" dirty="0">
                <a:solidFill>
                  <a:srgbClr val="FF0000"/>
                </a:solidFill>
                <a:cs typeface="B Homa" pitchFamily="2" charset="-78"/>
              </a:rPr>
              <a:t> </a:t>
            </a:r>
            <a:r>
              <a:rPr lang="fa-IR" dirty="0">
                <a:cs typeface="B Homa" pitchFamily="2" charset="-78"/>
              </a:rPr>
              <a:t>می باشد که قبلاً توضیح داده شد.</a:t>
            </a:r>
          </a:p>
        </p:txBody>
      </p:sp>
      <p:grpSp>
        <p:nvGrpSpPr>
          <p:cNvPr id="7" name="Group 6"/>
          <p:cNvGrpSpPr/>
          <p:nvPr/>
        </p:nvGrpSpPr>
        <p:grpSpPr>
          <a:xfrm>
            <a:off x="18452" y="3872403"/>
            <a:ext cx="1625644" cy="1441133"/>
            <a:chOff x="533400" y="2182091"/>
            <a:chExt cx="2590800" cy="2313709"/>
          </a:xfrm>
        </p:grpSpPr>
        <p:grpSp>
          <p:nvGrpSpPr>
            <p:cNvPr id="8" name="Group 7"/>
            <p:cNvGrpSpPr/>
            <p:nvPr/>
          </p:nvGrpSpPr>
          <p:grpSpPr>
            <a:xfrm>
              <a:off x="533400" y="2667000"/>
              <a:ext cx="2590800" cy="1828800"/>
              <a:chOff x="1752600" y="2667000"/>
              <a:chExt cx="3429000" cy="2209800"/>
            </a:xfrm>
          </p:grpSpPr>
          <p:cxnSp>
            <p:nvCxnSpPr>
              <p:cNvPr id="11" name="Straight Connector 10"/>
              <p:cNvCxnSpPr/>
              <p:nvPr/>
            </p:nvCxnSpPr>
            <p:spPr>
              <a:xfrm>
                <a:off x="1752600" y="2667000"/>
                <a:ext cx="3429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490158" y="2182091"/>
              <a:ext cx="677284" cy="394353"/>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بانک</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10" name="Rectangle 9"/>
            <p:cNvSpPr/>
            <p:nvPr/>
          </p:nvSpPr>
          <p:spPr>
            <a:xfrm>
              <a:off x="1899483" y="2756398"/>
              <a:ext cx="1175679" cy="33563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20,000,000</a:t>
              </a:r>
              <a:endParaRPr lang="en-US" sz="1400" b="1" dirty="0">
                <a:ln w="12700">
                  <a:noFill/>
                  <a:prstDash val="solid"/>
                </a:ln>
                <a:cs typeface="B Homa" pitchFamily="2" charset="-78"/>
              </a:endParaRPr>
            </a:p>
          </p:txBody>
        </p:sp>
      </p:grpSp>
      <p:grpSp>
        <p:nvGrpSpPr>
          <p:cNvPr id="13" name="Group 12"/>
          <p:cNvGrpSpPr/>
          <p:nvPr/>
        </p:nvGrpSpPr>
        <p:grpSpPr>
          <a:xfrm>
            <a:off x="2072485" y="3888061"/>
            <a:ext cx="1625644" cy="1441133"/>
            <a:chOff x="533400" y="2182091"/>
            <a:chExt cx="2590800" cy="2313709"/>
          </a:xfrm>
        </p:grpSpPr>
        <p:grpSp>
          <p:nvGrpSpPr>
            <p:cNvPr id="14" name="Group 13"/>
            <p:cNvGrpSpPr/>
            <p:nvPr/>
          </p:nvGrpSpPr>
          <p:grpSpPr>
            <a:xfrm>
              <a:off x="533400" y="2667000"/>
              <a:ext cx="2590800" cy="1828800"/>
              <a:chOff x="1752600" y="2667000"/>
              <a:chExt cx="3429000" cy="2209800"/>
            </a:xfrm>
          </p:grpSpPr>
          <p:cxnSp>
            <p:nvCxnSpPr>
              <p:cNvPr id="17" name="Straight Connector 16"/>
              <p:cNvCxnSpPr/>
              <p:nvPr/>
            </p:nvCxnSpPr>
            <p:spPr>
              <a:xfrm>
                <a:off x="1752600" y="2667000"/>
                <a:ext cx="3429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219245" y="2182091"/>
              <a:ext cx="1219112" cy="592955"/>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سرمایه</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19" name="Rectangle 18"/>
          <p:cNvSpPr/>
          <p:nvPr/>
        </p:nvSpPr>
        <p:spPr>
          <a:xfrm>
            <a:off x="2072485" y="4295042"/>
            <a:ext cx="737701" cy="20905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20,000,000</a:t>
            </a:r>
            <a:endParaRPr lang="en-US" sz="1400" b="1" dirty="0">
              <a:ln w="12700">
                <a:noFill/>
                <a:prstDash val="solid"/>
              </a:ln>
              <a:cs typeface="B Homa" pitchFamily="2" charset="-78"/>
            </a:endParaRPr>
          </a:p>
        </p:txBody>
      </p:sp>
      <p:sp>
        <p:nvSpPr>
          <p:cNvPr id="20" name="Rectangle 19"/>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21" name="Rounded Rectangle 20"/>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16" name="Slide Number Placeholder 15"/>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765829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گزارش ترازآزمایشی</a:t>
            </a:r>
            <a:endParaRPr lang="en-US" dirty="0">
              <a:cs typeface="B Homa" pitchFamily="2" charset="-78"/>
            </a:endParaRPr>
          </a:p>
        </p:txBody>
      </p:sp>
      <p:sp>
        <p:nvSpPr>
          <p:cNvPr id="3" name="Rounded Rectangle 2"/>
          <p:cNvSpPr/>
          <p:nvPr/>
        </p:nvSpPr>
        <p:spPr>
          <a:xfrm>
            <a:off x="1066800" y="914400"/>
            <a:ext cx="78486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cs typeface="B Homa" pitchFamily="2" charset="-78"/>
              </a:rPr>
              <a:t>گزارش تراز آزمایشی یک گزارش </a:t>
            </a:r>
            <a:r>
              <a:rPr lang="fa-IR" sz="1400" dirty="0">
                <a:solidFill>
                  <a:srgbClr val="FF0000"/>
                </a:solidFill>
                <a:cs typeface="B Homa" pitchFamily="2" charset="-78"/>
              </a:rPr>
              <a:t>درون سازمانی </a:t>
            </a:r>
            <a:r>
              <a:rPr lang="fa-IR" sz="1400" dirty="0">
                <a:cs typeface="B Homa" pitchFamily="2" charset="-78"/>
              </a:rPr>
              <a:t>بوده که از آن برای </a:t>
            </a:r>
            <a:r>
              <a:rPr lang="fa-IR" sz="1400" dirty="0">
                <a:solidFill>
                  <a:srgbClr val="FF0000"/>
                </a:solidFill>
                <a:cs typeface="B Homa" pitchFamily="2" charset="-78"/>
              </a:rPr>
              <a:t>بررسی صحت و درستی مانده حسابهای دفتر کل </a:t>
            </a:r>
            <a:r>
              <a:rPr lang="fa-IR" sz="1400" dirty="0">
                <a:cs typeface="B Homa" pitchFamily="2" charset="-78"/>
              </a:rPr>
              <a:t>استفاده می شود. گزارش تراز آزمایشی، آزمایش کردن تراز بودن حسابهای ثبت شده در دفتر روزنامه می باشد. این گزارش </a:t>
            </a:r>
            <a:r>
              <a:rPr lang="fa-IR" sz="1400" dirty="0">
                <a:solidFill>
                  <a:srgbClr val="FF0000"/>
                </a:solidFill>
                <a:cs typeface="B Homa" pitchFamily="2" charset="-78"/>
              </a:rPr>
              <a:t>قبل از تهیه گزارشات اصلی </a:t>
            </a:r>
            <a:r>
              <a:rPr lang="fa-IR" sz="1400" dirty="0">
                <a:cs typeface="B Homa" pitchFamily="2" charset="-78"/>
              </a:rPr>
              <a:t>تنظیم میشود.</a:t>
            </a:r>
          </a:p>
        </p:txBody>
      </p:sp>
      <p:sp>
        <p:nvSpPr>
          <p:cNvPr id="4" name="Rounded Rectangle 3"/>
          <p:cNvSpPr/>
          <p:nvPr/>
        </p:nvSpPr>
        <p:spPr>
          <a:xfrm>
            <a:off x="1066800" y="1963882"/>
            <a:ext cx="7848600" cy="381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cs typeface="B Homa" pitchFamily="2" charset="-78"/>
              </a:rPr>
              <a:t>این گزارش به دو صورت: 1- </a:t>
            </a:r>
            <a:r>
              <a:rPr lang="fa-IR" sz="1400" dirty="0">
                <a:solidFill>
                  <a:srgbClr val="FF0000"/>
                </a:solidFill>
                <a:cs typeface="B Homa" pitchFamily="2" charset="-78"/>
              </a:rPr>
              <a:t>ترازآزمایشی 4 ستونی</a:t>
            </a:r>
            <a:r>
              <a:rPr lang="fa-IR" sz="1400" dirty="0">
                <a:cs typeface="B Homa" pitchFamily="2" charset="-78"/>
              </a:rPr>
              <a:t> و 2- </a:t>
            </a:r>
            <a:r>
              <a:rPr lang="fa-IR" sz="1400" dirty="0">
                <a:solidFill>
                  <a:srgbClr val="FF0000"/>
                </a:solidFill>
                <a:cs typeface="B Homa" pitchFamily="2" charset="-78"/>
              </a:rPr>
              <a:t>ترازآزمایشی 2 ستونی </a:t>
            </a:r>
            <a:r>
              <a:rPr lang="fa-IR" sz="1400" dirty="0">
                <a:cs typeface="B Homa" pitchFamily="2" charset="-78"/>
              </a:rPr>
              <a:t>تهیه می گردد.</a:t>
            </a:r>
          </a:p>
        </p:txBody>
      </p:sp>
      <p:sp>
        <p:nvSpPr>
          <p:cNvPr id="5" name="Rounded Rectangle 4"/>
          <p:cNvSpPr/>
          <p:nvPr/>
        </p:nvSpPr>
        <p:spPr>
          <a:xfrm>
            <a:off x="1066800" y="2514600"/>
            <a:ext cx="78486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cs typeface="B Homa" pitchFamily="2" charset="-78"/>
              </a:rPr>
              <a:t>شکل ترازآزمایشی 4 ستونی به صورت زیر می باشد.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20291"/>
            <a:ext cx="4933950" cy="362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8" name="Rounded Rectangle 7"/>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1- 3</a:t>
            </a:r>
            <a:endParaRPr lang="en-US" sz="1200" dirty="0">
              <a:cs typeface="B Homa"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16731821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نکات </a:t>
            </a:r>
          </a:p>
          <a:p>
            <a:pPr algn="ctr" rtl="1"/>
            <a:r>
              <a:rPr lang="fa-IR" dirty="0">
                <a:cs typeface="B Homa" pitchFamily="2" charset="-78"/>
              </a:rPr>
              <a:t>ترازآزمایشی</a:t>
            </a:r>
            <a:endParaRPr lang="en-US" dirty="0">
              <a:cs typeface="B Homa" pitchFamily="2" charset="-78"/>
            </a:endParaRPr>
          </a:p>
        </p:txBody>
      </p:sp>
      <p:sp>
        <p:nvSpPr>
          <p:cNvPr id="3" name="Rounded Rectangle 2"/>
          <p:cNvSpPr/>
          <p:nvPr/>
        </p:nvSpPr>
        <p:spPr>
          <a:xfrm>
            <a:off x="1066800" y="914400"/>
            <a:ext cx="78486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منظور از 4 ستونی بودن تراز آزمایش 4 ستون </a:t>
            </a:r>
            <a:r>
              <a:rPr lang="fa-IR" sz="1600" dirty="0">
                <a:solidFill>
                  <a:srgbClr val="FF0000"/>
                </a:solidFill>
                <a:cs typeface="B Homa" pitchFamily="2" charset="-78"/>
              </a:rPr>
              <a:t>گردش بدهکار و بستانکار </a:t>
            </a:r>
            <a:r>
              <a:rPr lang="fa-IR" sz="1600" dirty="0">
                <a:cs typeface="B Homa" pitchFamily="2" charset="-78"/>
              </a:rPr>
              <a:t>و </a:t>
            </a:r>
            <a:r>
              <a:rPr lang="fa-IR" sz="1600" dirty="0">
                <a:solidFill>
                  <a:srgbClr val="FF0000"/>
                </a:solidFill>
                <a:cs typeface="B Homa" pitchFamily="2" charset="-78"/>
              </a:rPr>
              <a:t>مانده بدهکار و بستانکار </a:t>
            </a:r>
            <a:r>
              <a:rPr lang="fa-IR" sz="1600" dirty="0">
                <a:cs typeface="B Homa" pitchFamily="2" charset="-78"/>
              </a:rPr>
              <a:t>می باشد. امگان دارد ستون هایی نیز به تراز آزمایشی مانند ردیف و یا شماره حساب اضافه گردد که آنها جزء ستونهای اصلی ترازآزمایشی نمی باشند</a:t>
            </a:r>
          </a:p>
        </p:txBody>
      </p:sp>
      <p:sp>
        <p:nvSpPr>
          <p:cNvPr id="4" name="Rounded Rectangle 3"/>
          <p:cNvSpPr/>
          <p:nvPr/>
        </p:nvSpPr>
        <p:spPr>
          <a:xfrm>
            <a:off x="1066800" y="2514600"/>
            <a:ext cx="7848600" cy="3429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در ستون شرح یا عنوان حساب، حسابهایی که در </a:t>
            </a:r>
            <a:r>
              <a:rPr lang="fa-IR" sz="1600" dirty="0">
                <a:solidFill>
                  <a:srgbClr val="FF0000"/>
                </a:solidFill>
                <a:cs typeface="B Homa" pitchFamily="2" charset="-78"/>
              </a:rPr>
              <a:t>دفتر کل دارای مانده </a:t>
            </a:r>
            <a:r>
              <a:rPr lang="fa-IR" sz="1600" dirty="0">
                <a:cs typeface="B Homa" pitchFamily="2" charset="-78"/>
              </a:rPr>
              <a:t>می باشند نشان داده می شود.</a:t>
            </a:r>
          </a:p>
        </p:txBody>
      </p:sp>
      <p:sp>
        <p:nvSpPr>
          <p:cNvPr id="5" name="Rounded Rectangle 4"/>
          <p:cNvSpPr/>
          <p:nvPr/>
        </p:nvSpPr>
        <p:spPr>
          <a:xfrm>
            <a:off x="1066800" y="2971800"/>
            <a:ext cx="78486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600" dirty="0">
                <a:cs typeface="B Homa" pitchFamily="2" charset="-78"/>
              </a:rPr>
              <a:t>ترتیب قرار دادن حسابها در دفتر روزنامه به صورت زیر می باشد:</a:t>
            </a:r>
          </a:p>
          <a:p>
            <a:pPr algn="r" rtl="1"/>
            <a:r>
              <a:rPr lang="fa-IR" sz="1600" dirty="0">
                <a:cs typeface="B Homa" pitchFamily="2" charset="-78"/>
              </a:rPr>
              <a:t>ابتدا حسابهای </a:t>
            </a:r>
            <a:r>
              <a:rPr lang="fa-IR" sz="1600" dirty="0">
                <a:solidFill>
                  <a:srgbClr val="FF0000"/>
                </a:solidFill>
                <a:cs typeface="B Homa" pitchFamily="2" charset="-78"/>
              </a:rPr>
              <a:t>دارایی </a:t>
            </a:r>
            <a:r>
              <a:rPr lang="fa-IR" sz="1600" dirty="0">
                <a:cs typeface="B Homa" pitchFamily="2" charset="-78"/>
              </a:rPr>
              <a:t>(جاری و ثابت) سپس حسابهای </a:t>
            </a:r>
            <a:r>
              <a:rPr lang="fa-IR" sz="1600" dirty="0">
                <a:solidFill>
                  <a:srgbClr val="FF0000"/>
                </a:solidFill>
                <a:cs typeface="B Homa" pitchFamily="2" charset="-78"/>
              </a:rPr>
              <a:t>بدهی </a:t>
            </a:r>
            <a:r>
              <a:rPr lang="fa-IR" sz="1600" dirty="0">
                <a:cs typeface="B Homa" pitchFamily="2" charset="-78"/>
              </a:rPr>
              <a:t>و </a:t>
            </a:r>
            <a:r>
              <a:rPr lang="fa-IR" sz="1600" dirty="0">
                <a:solidFill>
                  <a:srgbClr val="FF0000"/>
                </a:solidFill>
                <a:cs typeface="B Homa" pitchFamily="2" charset="-78"/>
              </a:rPr>
              <a:t>سرمایه </a:t>
            </a:r>
            <a:r>
              <a:rPr lang="fa-IR" sz="1600" dirty="0">
                <a:cs typeface="B Homa" pitchFamily="2" charset="-78"/>
              </a:rPr>
              <a:t>و </a:t>
            </a:r>
            <a:r>
              <a:rPr lang="fa-IR" sz="1600" dirty="0">
                <a:solidFill>
                  <a:srgbClr val="FF0000"/>
                </a:solidFill>
                <a:cs typeface="B Homa" pitchFamily="2" charset="-78"/>
              </a:rPr>
              <a:t>برداشت </a:t>
            </a:r>
            <a:r>
              <a:rPr lang="fa-IR" sz="1600" dirty="0">
                <a:cs typeface="B Homa" pitchFamily="2" charset="-78"/>
              </a:rPr>
              <a:t>و </a:t>
            </a:r>
            <a:r>
              <a:rPr lang="fa-IR" sz="1600" dirty="0">
                <a:solidFill>
                  <a:srgbClr val="FF0000"/>
                </a:solidFill>
                <a:cs typeface="B Homa" pitchFamily="2" charset="-78"/>
              </a:rPr>
              <a:t>درآمد </a:t>
            </a:r>
            <a:r>
              <a:rPr lang="fa-IR" sz="1600" dirty="0">
                <a:cs typeface="B Homa" pitchFamily="2" charset="-78"/>
              </a:rPr>
              <a:t>و </a:t>
            </a:r>
            <a:r>
              <a:rPr lang="fa-IR" sz="1600" dirty="0">
                <a:solidFill>
                  <a:srgbClr val="FF0000"/>
                </a:solidFill>
                <a:cs typeface="B Homa" pitchFamily="2" charset="-78"/>
              </a:rPr>
              <a:t>هزینه ها </a:t>
            </a:r>
          </a:p>
        </p:txBody>
      </p:sp>
      <p:sp>
        <p:nvSpPr>
          <p:cNvPr id="6" name="Rounded Rectangle 5"/>
          <p:cNvSpPr/>
          <p:nvPr/>
        </p:nvSpPr>
        <p:spPr>
          <a:xfrm>
            <a:off x="1066800" y="3733800"/>
            <a:ext cx="7848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منظور از </a:t>
            </a:r>
            <a:r>
              <a:rPr lang="fa-IR" sz="1600" dirty="0">
                <a:solidFill>
                  <a:srgbClr val="FF0000"/>
                </a:solidFill>
                <a:cs typeface="B Homa" pitchFamily="2" charset="-78"/>
              </a:rPr>
              <a:t>گردش بدهکار، جمع ستون بدهکار</a:t>
            </a:r>
            <a:r>
              <a:rPr lang="fa-IR" sz="1600" dirty="0">
                <a:cs typeface="B Homa" pitchFamily="2" charset="-78"/>
              </a:rPr>
              <a:t> و منظور از </a:t>
            </a:r>
            <a:r>
              <a:rPr lang="fa-IR" sz="1600" dirty="0">
                <a:solidFill>
                  <a:srgbClr val="0070C0"/>
                </a:solidFill>
                <a:cs typeface="B Homa" pitchFamily="2" charset="-78"/>
              </a:rPr>
              <a:t>گردش بستانکار، جمع ستون بستانکار </a:t>
            </a:r>
            <a:r>
              <a:rPr lang="fa-IR" sz="1600" dirty="0">
                <a:cs typeface="B Homa" pitchFamily="2" charset="-78"/>
              </a:rPr>
              <a:t>حسابها در دفتر کل می باشد.</a:t>
            </a:r>
          </a:p>
        </p:txBody>
      </p:sp>
      <p:sp>
        <p:nvSpPr>
          <p:cNvPr id="7" name="Rounded Rectangle 6"/>
          <p:cNvSpPr/>
          <p:nvPr/>
        </p:nvSpPr>
        <p:spPr>
          <a:xfrm>
            <a:off x="1046018" y="4419600"/>
            <a:ext cx="78486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600" dirty="0">
                <a:cs typeface="B Homa" pitchFamily="2" charset="-78"/>
              </a:rPr>
              <a:t>مانده ها نیز بر اساس ماهیت خود حساب در ستون بدهکار و بستانکار قرار می گیرد.</a:t>
            </a:r>
          </a:p>
        </p:txBody>
      </p:sp>
      <p:sp>
        <p:nvSpPr>
          <p:cNvPr id="8" name="Rounded Rectangle 7"/>
          <p:cNvSpPr/>
          <p:nvPr/>
        </p:nvSpPr>
        <p:spPr>
          <a:xfrm>
            <a:off x="1046018" y="4953000"/>
            <a:ext cx="7848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ستون </a:t>
            </a:r>
            <a:r>
              <a:rPr lang="fa-IR" sz="1600" dirty="0">
                <a:solidFill>
                  <a:srgbClr val="FF0000"/>
                </a:solidFill>
                <a:cs typeface="B Homa" pitchFamily="2" charset="-78"/>
              </a:rPr>
              <a:t>گردش بدهکار و بستانکار</a:t>
            </a:r>
            <a:r>
              <a:rPr lang="fa-IR" sz="1600" dirty="0">
                <a:cs typeface="B Homa" pitchFamily="2" charset="-78"/>
              </a:rPr>
              <a:t> باهم و ستون </a:t>
            </a:r>
            <a:r>
              <a:rPr lang="fa-IR" sz="1600" dirty="0">
                <a:solidFill>
                  <a:srgbClr val="FF0000"/>
                </a:solidFill>
                <a:cs typeface="B Homa" pitchFamily="2" charset="-78"/>
              </a:rPr>
              <a:t>مانده بدهکار و بستانکار</a:t>
            </a:r>
            <a:r>
              <a:rPr lang="fa-IR" sz="1600" dirty="0">
                <a:cs typeface="B Homa" pitchFamily="2" charset="-78"/>
              </a:rPr>
              <a:t> نیز باهم باید </a:t>
            </a:r>
            <a:r>
              <a:rPr lang="fa-IR" sz="1600" dirty="0">
                <a:solidFill>
                  <a:srgbClr val="FF0000"/>
                </a:solidFill>
                <a:cs typeface="B Homa" pitchFamily="2" charset="-78"/>
              </a:rPr>
              <a:t>برابر</a:t>
            </a:r>
            <a:r>
              <a:rPr lang="fa-IR" sz="1600" dirty="0">
                <a:cs typeface="B Homa" pitchFamily="2" charset="-78"/>
              </a:rPr>
              <a:t> می باشند.</a:t>
            </a:r>
          </a:p>
        </p:txBody>
      </p:sp>
      <p:sp>
        <p:nvSpPr>
          <p:cNvPr id="9" name="Rounded Rectangle 8"/>
          <p:cNvSpPr/>
          <p:nvPr/>
        </p:nvSpPr>
        <p:spPr>
          <a:xfrm>
            <a:off x="1025236" y="5562600"/>
            <a:ext cx="7848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600" dirty="0">
                <a:cs typeface="B Homa" pitchFamily="2" charset="-78"/>
              </a:rPr>
              <a:t>جمع </a:t>
            </a:r>
            <a:r>
              <a:rPr lang="fa-IR" sz="1600" dirty="0">
                <a:solidFill>
                  <a:srgbClr val="FF0000"/>
                </a:solidFill>
                <a:cs typeface="B Homa" pitchFamily="2" charset="-78"/>
              </a:rPr>
              <a:t>ستون گردش بدهکار و بستانکار تراز آزمایشی </a:t>
            </a:r>
            <a:r>
              <a:rPr lang="fa-IR" sz="1600" dirty="0">
                <a:cs typeface="B Homa" pitchFamily="2" charset="-78"/>
              </a:rPr>
              <a:t>باید با جمع </a:t>
            </a:r>
            <a:r>
              <a:rPr lang="fa-IR" sz="1600" dirty="0">
                <a:solidFill>
                  <a:srgbClr val="FF0000"/>
                </a:solidFill>
                <a:cs typeface="B Homa" pitchFamily="2" charset="-78"/>
              </a:rPr>
              <a:t>ستون بدهکار و بستانکار نهایی دفتر روزنامه </a:t>
            </a:r>
            <a:r>
              <a:rPr lang="fa-IR" sz="1600" dirty="0">
                <a:cs typeface="B Homa" pitchFamily="2" charset="-78"/>
              </a:rPr>
              <a:t>برابر باشند.</a:t>
            </a:r>
          </a:p>
        </p:txBody>
      </p:sp>
      <p:sp>
        <p:nvSpPr>
          <p:cNvPr id="10" name="Rounded Rectangle 9"/>
          <p:cNvSpPr/>
          <p:nvPr/>
        </p:nvSpPr>
        <p:spPr>
          <a:xfrm>
            <a:off x="1066800" y="1905000"/>
            <a:ext cx="78486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600" dirty="0">
                <a:cs typeface="B Homa" pitchFamily="2" charset="-78"/>
              </a:rPr>
              <a:t>در تهیه تمام گزارشات حسابداری باید </a:t>
            </a:r>
            <a:r>
              <a:rPr lang="fa-IR" sz="1600" dirty="0">
                <a:solidFill>
                  <a:srgbClr val="FF0000"/>
                </a:solidFill>
                <a:cs typeface="B Homa" pitchFamily="2" charset="-78"/>
              </a:rPr>
              <a:t>اصول اولیه گزارش نویسی </a:t>
            </a:r>
            <a:r>
              <a:rPr lang="fa-IR" sz="1600" dirty="0">
                <a:cs typeface="B Homa" pitchFamily="2" charset="-78"/>
              </a:rPr>
              <a:t>که نوشتن </a:t>
            </a:r>
            <a:r>
              <a:rPr lang="fa-IR" sz="1600" dirty="0">
                <a:solidFill>
                  <a:srgbClr val="FF0000"/>
                </a:solidFill>
                <a:cs typeface="B Homa" pitchFamily="2" charset="-78"/>
              </a:rPr>
              <a:t>نام موسسه</a:t>
            </a:r>
            <a:r>
              <a:rPr lang="fa-IR" sz="1600" dirty="0">
                <a:cs typeface="B Homa" pitchFamily="2" charset="-78"/>
              </a:rPr>
              <a:t>، </a:t>
            </a:r>
            <a:r>
              <a:rPr lang="fa-IR" sz="1600" dirty="0">
                <a:solidFill>
                  <a:srgbClr val="FF0000"/>
                </a:solidFill>
                <a:cs typeface="B Homa" pitchFamily="2" charset="-78"/>
              </a:rPr>
              <a:t>عنوان گزارش</a:t>
            </a:r>
            <a:r>
              <a:rPr lang="fa-IR" sz="1600" dirty="0">
                <a:cs typeface="B Homa" pitchFamily="2" charset="-78"/>
              </a:rPr>
              <a:t> و </a:t>
            </a:r>
            <a:r>
              <a:rPr lang="fa-IR" sz="1600" dirty="0">
                <a:solidFill>
                  <a:srgbClr val="FF0000"/>
                </a:solidFill>
                <a:cs typeface="B Homa" pitchFamily="2" charset="-78"/>
              </a:rPr>
              <a:t>تاریخ</a:t>
            </a:r>
            <a:r>
              <a:rPr lang="fa-IR" sz="1600" dirty="0">
                <a:cs typeface="B Homa" pitchFamily="2" charset="-78"/>
              </a:rPr>
              <a:t> می باشد باید رعایت شود.</a:t>
            </a:r>
          </a:p>
        </p:txBody>
      </p:sp>
      <p:sp>
        <p:nvSpPr>
          <p:cNvPr id="11" name="Rectangle 10"/>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2" name="Rounded Rectangle 11"/>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2- 3</a:t>
            </a:r>
            <a:endParaRPr lang="en-US" sz="1200" dirty="0">
              <a:cs typeface="B Homa" pitchFamily="2" charset="-78"/>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3832240703"/>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381000"/>
            <a:ext cx="78486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cs typeface="B Homa" pitchFamily="2" charset="-78"/>
              </a:rPr>
              <a:t>تراز آزمایشی 2 ستونی:</a:t>
            </a:r>
          </a:p>
          <a:p>
            <a:pPr algn="r" rtl="1"/>
            <a:r>
              <a:rPr lang="fa-IR" sz="1600" dirty="0">
                <a:cs typeface="B Homa" pitchFamily="2" charset="-78"/>
              </a:rPr>
              <a:t>در این تراز آزمایشی تمام قوانین تراز آزمایشی 4 ستونی رعایت شده است. تفاوت این تراز آزمایشی تنها در ستون گردش بدهکار و گردش بستانکار می باشد که در تراز آزمایشی این 2 ستون وجود ندارد.</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52600"/>
            <a:ext cx="3809999"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5" name="Rounded Rectangle 4"/>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3- 3</a:t>
            </a:r>
            <a:endParaRPr lang="en-US" sz="1200" dirty="0">
              <a:cs typeface="B Homa" pitchFamily="2" charset="-78"/>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788352042"/>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42662183"/>
              </p:ext>
            </p:extLst>
          </p:nvPr>
        </p:nvGraphicFramePr>
        <p:xfrm>
          <a:off x="990600" y="304800"/>
          <a:ext cx="7200900" cy="322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965200" y="3505200"/>
            <a:ext cx="79248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dirty="0">
                <a:cs typeface="B Homa" pitchFamily="2" charset="-78"/>
              </a:rPr>
              <a:t>مؤسسه عمومی به مؤسساتی گفته می شود که مالکیت آنها به عهده حاکمیت جامعه می باشد. مانند وزارتخانه ها،نهادهای دولتی، شهرداری ها و ... .</a:t>
            </a:r>
            <a:endParaRPr lang="en-US" dirty="0">
              <a:cs typeface="B Homa" pitchFamily="2" charset="-78"/>
            </a:endParaRPr>
          </a:p>
        </p:txBody>
      </p:sp>
      <p:sp>
        <p:nvSpPr>
          <p:cNvPr id="4" name="Rounded Rectangle 3"/>
          <p:cNvSpPr/>
          <p:nvPr/>
        </p:nvSpPr>
        <p:spPr>
          <a:xfrm>
            <a:off x="965200" y="4572000"/>
            <a:ext cx="79248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dirty="0">
                <a:cs typeface="B Homa" pitchFamily="2" charset="-78"/>
              </a:rPr>
              <a:t>مؤسسه خصوصی به مؤسساتی گفته می شود که مالک آنها غیر دولت باشد. مانند کلیه فروشگاهها،شرکتهای سهامی و ... .</a:t>
            </a:r>
            <a:endParaRPr lang="en-US" dirty="0">
              <a:cs typeface="B Homa" pitchFamily="2" charset="-78"/>
            </a:endParaRPr>
          </a:p>
        </p:txBody>
      </p:sp>
      <p:sp>
        <p:nvSpPr>
          <p:cNvPr id="5" name="Rounded Rectangle 4"/>
          <p:cNvSpPr/>
          <p:nvPr/>
        </p:nvSpPr>
        <p:spPr>
          <a:xfrm>
            <a:off x="965200" y="5638800"/>
            <a:ext cx="79248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dirty="0">
                <a:cs typeface="B Homa" pitchFamily="2" charset="-78"/>
              </a:rPr>
              <a:t>مؤسسات تعاونی به مؤسساتی گفته می شود که گروهی جمع شده و تشکیل یک مؤسسه را می دهند که به خود اعضا خدمات ارائه گردد. مانند تعاونی مصرف فرهنگیان، تعاونی نیروهای مسلح، مسکن مهر و ... .</a:t>
            </a:r>
            <a:endParaRPr lang="en-US" dirty="0">
              <a:cs typeface="B Homa" pitchFamily="2" charset="-78"/>
            </a:endParaRPr>
          </a:p>
        </p:txBody>
      </p:sp>
      <p:sp>
        <p:nvSpPr>
          <p:cNvPr id="7" name="Rounded Rectangle 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1-4</a:t>
            </a:r>
            <a:endParaRPr lang="en-US" sz="1200" dirty="0">
              <a:cs typeface="B Homa" pitchFamily="2" charset="-78"/>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684302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حساب</a:t>
            </a:r>
          </a:p>
          <a:p>
            <a:pPr algn="ctr" rtl="1"/>
            <a:r>
              <a:rPr lang="fa-IR" dirty="0">
                <a:cs typeface="B Homa" pitchFamily="2" charset="-78"/>
              </a:rPr>
              <a:t>درآمد</a:t>
            </a:r>
            <a:endParaRPr lang="en-US" dirty="0">
              <a:cs typeface="B Homa" pitchFamily="2" charset="-78"/>
            </a:endParaRPr>
          </a:p>
        </p:txBody>
      </p:sp>
      <p:sp>
        <p:nvSpPr>
          <p:cNvPr id="3" name="Rounded Rectangle 2"/>
          <p:cNvSpPr/>
          <p:nvPr/>
        </p:nvSpPr>
        <p:spPr>
          <a:xfrm>
            <a:off x="990600" y="907473"/>
            <a:ext cx="7848600" cy="61652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cs typeface="B Homa" pitchFamily="2" charset="-78"/>
              </a:rPr>
              <a:t>تعریف </a:t>
            </a:r>
            <a:r>
              <a:rPr lang="fa-IR" sz="1600" dirty="0">
                <a:solidFill>
                  <a:srgbClr val="FF0000"/>
                </a:solidFill>
                <a:cs typeface="B Homa" pitchFamily="2" charset="-78"/>
              </a:rPr>
              <a:t>درآمد</a:t>
            </a:r>
            <a:r>
              <a:rPr lang="fa-IR" sz="1600" dirty="0">
                <a:cs typeface="B Homa" pitchFamily="2" charset="-78"/>
              </a:rPr>
              <a:t>:</a:t>
            </a:r>
          </a:p>
          <a:p>
            <a:pPr algn="r" rtl="1"/>
            <a:r>
              <a:rPr lang="fa-IR" sz="1600" dirty="0">
                <a:cs typeface="B Homa" pitchFamily="2" charset="-78"/>
              </a:rPr>
              <a:t>کلیه منافع حاصل از ارائه خدمات، خرید و فروش کالا و یا ساخت و فروش کالا که عاید مؤسسه می گردد.</a:t>
            </a:r>
          </a:p>
        </p:txBody>
      </p:sp>
      <p:sp>
        <p:nvSpPr>
          <p:cNvPr id="4" name="Rounded Rectangle 3"/>
          <p:cNvSpPr/>
          <p:nvPr/>
        </p:nvSpPr>
        <p:spPr>
          <a:xfrm>
            <a:off x="4914900" y="1524000"/>
            <a:ext cx="3934342" cy="4191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cs typeface="B Homa" pitchFamily="2" charset="-78"/>
              </a:rPr>
              <a:t>درآمد </a:t>
            </a:r>
            <a:r>
              <a:rPr lang="fa-IR" sz="1600" dirty="0">
                <a:solidFill>
                  <a:srgbClr val="FF0000"/>
                </a:solidFill>
                <a:cs typeface="B Homa" pitchFamily="2" charset="-78"/>
              </a:rPr>
              <a:t>افزایش دهنده غیر مستقیم </a:t>
            </a:r>
            <a:r>
              <a:rPr lang="fa-IR" sz="1600" dirty="0">
                <a:cs typeface="B Homa" pitchFamily="2" charset="-78"/>
              </a:rPr>
              <a:t>سرمایه می باشد.</a:t>
            </a:r>
          </a:p>
        </p:txBody>
      </p:sp>
      <p:sp>
        <p:nvSpPr>
          <p:cNvPr id="5" name="Rounded Rectangle 4"/>
          <p:cNvSpPr/>
          <p:nvPr/>
        </p:nvSpPr>
        <p:spPr>
          <a:xfrm>
            <a:off x="6248400" y="1950594"/>
            <a:ext cx="2590800" cy="4191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cs typeface="B Homa" pitchFamily="2" charset="-78"/>
              </a:rPr>
              <a:t>ثبت کسب درآمد به صورت نقدی:</a:t>
            </a:r>
          </a:p>
        </p:txBody>
      </p:sp>
      <p:sp>
        <p:nvSpPr>
          <p:cNvPr id="6" name="Rounded Rectangle 5"/>
          <p:cNvSpPr/>
          <p:nvPr/>
        </p:nvSpPr>
        <p:spPr>
          <a:xfrm>
            <a:off x="5648842" y="2362767"/>
            <a:ext cx="3200400" cy="10113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cs typeface="B Homa" pitchFamily="2" charset="-78"/>
              </a:rPr>
              <a:t>2/20/)  بانک     5,000,000</a:t>
            </a:r>
          </a:p>
          <a:p>
            <a:pPr algn="r" rtl="1"/>
            <a:r>
              <a:rPr lang="fa-IR" sz="1600" dirty="0">
                <a:cs typeface="B Homa" pitchFamily="2" charset="-78"/>
              </a:rPr>
              <a:t>                        درآمد     5,000,000</a:t>
            </a:r>
          </a:p>
          <a:p>
            <a:pPr algn="r" rtl="1"/>
            <a:r>
              <a:rPr lang="fa-IR" sz="1600" dirty="0">
                <a:cs typeface="B Homa" pitchFamily="2" charset="-78"/>
              </a:rPr>
              <a:t>انجام خدمات و دریافت وجه</a:t>
            </a:r>
          </a:p>
        </p:txBody>
      </p:sp>
      <p:grpSp>
        <p:nvGrpSpPr>
          <p:cNvPr id="7" name="Group 6"/>
          <p:cNvGrpSpPr/>
          <p:nvPr/>
        </p:nvGrpSpPr>
        <p:grpSpPr>
          <a:xfrm>
            <a:off x="448798" y="2142972"/>
            <a:ext cx="1642965" cy="1441133"/>
            <a:chOff x="533399" y="2182091"/>
            <a:chExt cx="2618406" cy="2313709"/>
          </a:xfrm>
        </p:grpSpPr>
        <p:grpSp>
          <p:nvGrpSpPr>
            <p:cNvPr id="8" name="Group 7"/>
            <p:cNvGrpSpPr/>
            <p:nvPr/>
          </p:nvGrpSpPr>
          <p:grpSpPr>
            <a:xfrm>
              <a:off x="533399" y="2667000"/>
              <a:ext cx="2590802" cy="1828800"/>
              <a:chOff x="1752599" y="2667000"/>
              <a:chExt cx="3429002" cy="2209800"/>
            </a:xfrm>
          </p:grpSpPr>
          <p:cxnSp>
            <p:nvCxnSpPr>
              <p:cNvPr id="11" name="Straight Connector 10"/>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490158" y="2182091"/>
              <a:ext cx="677284" cy="394353"/>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بانک</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10" name="Rectangle 9"/>
            <p:cNvSpPr/>
            <p:nvPr/>
          </p:nvSpPr>
          <p:spPr>
            <a:xfrm>
              <a:off x="1822840" y="2756398"/>
              <a:ext cx="1328965" cy="494130"/>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5,000,000</a:t>
              </a:r>
              <a:endParaRPr lang="en-US" sz="1400" b="1" dirty="0">
                <a:ln w="12700">
                  <a:noFill/>
                  <a:prstDash val="solid"/>
                </a:ln>
                <a:cs typeface="B Homa" pitchFamily="2" charset="-78"/>
              </a:endParaRPr>
            </a:p>
          </p:txBody>
        </p:sp>
      </p:grpSp>
      <p:grpSp>
        <p:nvGrpSpPr>
          <p:cNvPr id="13" name="Group 12"/>
          <p:cNvGrpSpPr/>
          <p:nvPr/>
        </p:nvGrpSpPr>
        <p:grpSpPr>
          <a:xfrm>
            <a:off x="2548811" y="2114769"/>
            <a:ext cx="1625644" cy="1441133"/>
            <a:chOff x="533400" y="2182091"/>
            <a:chExt cx="2590800" cy="2313709"/>
          </a:xfrm>
        </p:grpSpPr>
        <p:grpSp>
          <p:nvGrpSpPr>
            <p:cNvPr id="14" name="Group 13"/>
            <p:cNvGrpSpPr/>
            <p:nvPr/>
          </p:nvGrpSpPr>
          <p:grpSpPr>
            <a:xfrm>
              <a:off x="533400" y="2667000"/>
              <a:ext cx="2590800" cy="1828800"/>
              <a:chOff x="1752600" y="2667000"/>
              <a:chExt cx="3429000" cy="2209800"/>
            </a:xfrm>
          </p:grpSpPr>
          <p:cxnSp>
            <p:nvCxnSpPr>
              <p:cNvPr id="16" name="Straight Connector 15"/>
              <p:cNvCxnSpPr/>
              <p:nvPr/>
            </p:nvCxnSpPr>
            <p:spPr>
              <a:xfrm>
                <a:off x="1752600" y="2667000"/>
                <a:ext cx="3429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313770" y="2182091"/>
              <a:ext cx="1030064" cy="592955"/>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درآمد</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18" name="Rectangle 17"/>
          <p:cNvSpPr/>
          <p:nvPr/>
        </p:nvSpPr>
        <p:spPr>
          <a:xfrm>
            <a:off x="2435795" y="2540920"/>
            <a:ext cx="833883"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5,000,000</a:t>
            </a:r>
            <a:endParaRPr lang="en-US" sz="1400" b="1" dirty="0">
              <a:ln w="12700">
                <a:noFill/>
                <a:prstDash val="solid"/>
              </a:ln>
              <a:cs typeface="B Homa" pitchFamily="2" charset="-78"/>
            </a:endParaRPr>
          </a:p>
        </p:txBody>
      </p:sp>
      <p:sp>
        <p:nvSpPr>
          <p:cNvPr id="19" name="Rounded Rectangle 18"/>
          <p:cNvSpPr/>
          <p:nvPr/>
        </p:nvSpPr>
        <p:spPr>
          <a:xfrm>
            <a:off x="1201881" y="5027468"/>
            <a:ext cx="7848600" cy="53513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cs typeface="B Homa" pitchFamily="2" charset="-78"/>
              </a:rPr>
              <a:t>درآمد دارای ماهیت فقط بستانکار می باشد. یعنی درآمد هیچ وقت در طرف بدهکار ثبت نمی شود مگر در زمان ثبت اشتباه درآمد.</a:t>
            </a:r>
          </a:p>
        </p:txBody>
      </p:sp>
      <p:sp>
        <p:nvSpPr>
          <p:cNvPr id="20" name="Rounded Rectangle 19"/>
          <p:cNvSpPr/>
          <p:nvPr/>
        </p:nvSpPr>
        <p:spPr>
          <a:xfrm>
            <a:off x="6238358" y="3352800"/>
            <a:ext cx="2590800" cy="4191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cs typeface="B Homa" pitchFamily="2" charset="-78"/>
              </a:rPr>
              <a:t>ثبت کسب درآمد به صورت نسیه:</a:t>
            </a:r>
          </a:p>
        </p:txBody>
      </p:sp>
      <p:sp>
        <p:nvSpPr>
          <p:cNvPr id="21" name="Rounded Rectangle 20"/>
          <p:cNvSpPr/>
          <p:nvPr/>
        </p:nvSpPr>
        <p:spPr>
          <a:xfrm>
            <a:off x="5410200" y="3764973"/>
            <a:ext cx="3429000" cy="10113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cs typeface="B Homa" pitchFamily="2" charset="-78"/>
              </a:rPr>
              <a:t>2/20/)  حسابهای دریافتنی 2,000,000</a:t>
            </a:r>
          </a:p>
          <a:p>
            <a:pPr algn="r" rtl="1"/>
            <a:r>
              <a:rPr lang="fa-IR" sz="1600" dirty="0">
                <a:cs typeface="B Homa" pitchFamily="2" charset="-78"/>
              </a:rPr>
              <a:t>                                   درآمد     2,000,000</a:t>
            </a:r>
          </a:p>
          <a:p>
            <a:pPr algn="r" rtl="1"/>
            <a:r>
              <a:rPr lang="fa-IR" sz="1600" dirty="0">
                <a:cs typeface="B Homa" pitchFamily="2" charset="-78"/>
              </a:rPr>
              <a:t>ارسال صورت حساب خدمات</a:t>
            </a:r>
          </a:p>
        </p:txBody>
      </p:sp>
      <p:sp>
        <p:nvSpPr>
          <p:cNvPr id="22" name="Rounded Rectangle 21"/>
          <p:cNvSpPr/>
          <p:nvPr/>
        </p:nvSpPr>
        <p:spPr>
          <a:xfrm>
            <a:off x="1181099" y="5562600"/>
            <a:ext cx="7848600" cy="5351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cs typeface="B Homa" pitchFamily="2" charset="-78"/>
              </a:rPr>
              <a:t>در زمان کسب درآمد دارایی و سرمایه افزایش می یابند.</a:t>
            </a:r>
          </a:p>
        </p:txBody>
      </p:sp>
      <p:grpSp>
        <p:nvGrpSpPr>
          <p:cNvPr id="23" name="Group 22"/>
          <p:cNvGrpSpPr/>
          <p:nvPr/>
        </p:nvGrpSpPr>
        <p:grpSpPr>
          <a:xfrm>
            <a:off x="169117" y="3656841"/>
            <a:ext cx="1642965" cy="1441133"/>
            <a:chOff x="533399" y="2182091"/>
            <a:chExt cx="2618406" cy="2313709"/>
          </a:xfrm>
        </p:grpSpPr>
        <p:grpSp>
          <p:nvGrpSpPr>
            <p:cNvPr id="24" name="Group 23"/>
            <p:cNvGrpSpPr/>
            <p:nvPr/>
          </p:nvGrpSpPr>
          <p:grpSpPr>
            <a:xfrm>
              <a:off x="533399" y="2667000"/>
              <a:ext cx="2590802" cy="1828800"/>
              <a:chOff x="1752599" y="2667000"/>
              <a:chExt cx="3429002" cy="2209800"/>
            </a:xfrm>
          </p:grpSpPr>
          <p:cxnSp>
            <p:nvCxnSpPr>
              <p:cNvPr id="27" name="Straight Connector 26"/>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560130" y="2182091"/>
              <a:ext cx="2537347" cy="592955"/>
            </a:xfrm>
            <a:prstGeom prst="rect">
              <a:avLst/>
            </a:prstGeom>
            <a:noFill/>
          </p:spPr>
          <p:txBody>
            <a:bodyPr wrap="none" lIns="91440" tIns="45720" rIns="91440" bIns="45720">
              <a:spAutoFit/>
            </a:bodyPr>
            <a:lstStyle/>
            <a:p>
              <a:pPr algn="ctr"/>
              <a:r>
                <a:rPr lang="fa-IR" b="1"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حسابهای دریافتنی</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26" name="Rectangle 25"/>
            <p:cNvSpPr/>
            <p:nvPr/>
          </p:nvSpPr>
          <p:spPr>
            <a:xfrm>
              <a:off x="1822840" y="2756398"/>
              <a:ext cx="1328965" cy="494130"/>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a:t>
              </a:r>
              <a:endParaRPr lang="en-US" sz="1400" b="1" dirty="0">
                <a:ln w="12700">
                  <a:noFill/>
                  <a:prstDash val="solid"/>
                </a:ln>
                <a:cs typeface="B Homa" pitchFamily="2" charset="-78"/>
              </a:endParaRPr>
            </a:p>
          </p:txBody>
        </p:sp>
      </p:grpSp>
      <p:sp>
        <p:nvSpPr>
          <p:cNvPr id="29" name="Rectangle 28"/>
          <p:cNvSpPr/>
          <p:nvPr/>
        </p:nvSpPr>
        <p:spPr>
          <a:xfrm>
            <a:off x="2392652" y="2832463"/>
            <a:ext cx="833883"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a:t>
            </a:r>
            <a:endParaRPr lang="en-US" sz="1400" b="1" dirty="0">
              <a:ln w="12700">
                <a:noFill/>
                <a:prstDash val="solid"/>
              </a:ln>
              <a:cs typeface="B Homa" pitchFamily="2" charset="-78"/>
            </a:endParaRPr>
          </a:p>
        </p:txBody>
      </p:sp>
      <p:sp>
        <p:nvSpPr>
          <p:cNvPr id="30" name="Rectangle 29"/>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31" name="Rounded Rectangle 30"/>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32" name="Slide Number Placeholder 31"/>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23701845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حساب</a:t>
            </a:r>
          </a:p>
          <a:p>
            <a:pPr algn="ctr" rtl="1"/>
            <a:r>
              <a:rPr lang="fa-IR" dirty="0">
                <a:cs typeface="B Homa" pitchFamily="2" charset="-78"/>
              </a:rPr>
              <a:t>هزینه</a:t>
            </a:r>
            <a:endParaRPr lang="en-US" dirty="0">
              <a:cs typeface="B Homa" pitchFamily="2" charset="-78"/>
            </a:endParaRPr>
          </a:p>
        </p:txBody>
      </p:sp>
      <p:sp>
        <p:nvSpPr>
          <p:cNvPr id="3" name="Rounded Rectangle 2"/>
          <p:cNvSpPr/>
          <p:nvPr/>
        </p:nvSpPr>
        <p:spPr>
          <a:xfrm>
            <a:off x="4800600" y="907473"/>
            <a:ext cx="4038600" cy="6165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cs typeface="B Homa" pitchFamily="2" charset="-78"/>
              </a:rPr>
              <a:t>تعریف </a:t>
            </a:r>
            <a:r>
              <a:rPr lang="fa-IR" sz="1600" dirty="0">
                <a:solidFill>
                  <a:srgbClr val="FF0000"/>
                </a:solidFill>
                <a:cs typeface="B Homa" pitchFamily="2" charset="-78"/>
              </a:rPr>
              <a:t>هزینه</a:t>
            </a:r>
            <a:r>
              <a:rPr lang="fa-IR" sz="1600" dirty="0">
                <a:cs typeface="B Homa" pitchFamily="2" charset="-78"/>
              </a:rPr>
              <a:t>:</a:t>
            </a:r>
          </a:p>
          <a:p>
            <a:pPr algn="r" rtl="1"/>
            <a:r>
              <a:rPr lang="fa-IR" sz="1600" dirty="0">
                <a:cs typeface="B Homa" pitchFamily="2" charset="-78"/>
              </a:rPr>
              <a:t>کلیه مخارجی که برای کسب درآمد صورت می گیرد. </a:t>
            </a:r>
          </a:p>
        </p:txBody>
      </p:sp>
      <p:sp>
        <p:nvSpPr>
          <p:cNvPr id="4" name="Rounded Rectangle 3"/>
          <p:cNvSpPr/>
          <p:nvPr/>
        </p:nvSpPr>
        <p:spPr>
          <a:xfrm>
            <a:off x="381000" y="907473"/>
            <a:ext cx="4038600" cy="61652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cs typeface="B Homa" pitchFamily="2" charset="-78"/>
              </a:rPr>
              <a:t>هزینه ها </a:t>
            </a:r>
            <a:r>
              <a:rPr lang="fa-IR" sz="1600" dirty="0">
                <a:solidFill>
                  <a:srgbClr val="FF0000"/>
                </a:solidFill>
                <a:cs typeface="B Homa" pitchFamily="2" charset="-78"/>
              </a:rPr>
              <a:t>کاهنده غیر مستقیم سرمایه </a:t>
            </a:r>
            <a:r>
              <a:rPr lang="fa-IR" sz="1600" dirty="0">
                <a:cs typeface="B Homa" pitchFamily="2" charset="-78"/>
              </a:rPr>
              <a:t>می باشند.</a:t>
            </a:r>
          </a:p>
        </p:txBody>
      </p:sp>
      <p:sp>
        <p:nvSpPr>
          <p:cNvPr id="5" name="Rounded Rectangle 4"/>
          <p:cNvSpPr/>
          <p:nvPr/>
        </p:nvSpPr>
        <p:spPr>
          <a:xfrm>
            <a:off x="4800600" y="1593273"/>
            <a:ext cx="4038600" cy="3082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ثبت انجام هزینه و پرداخت به صورت نقدی:</a:t>
            </a:r>
          </a:p>
        </p:txBody>
      </p:sp>
      <p:sp>
        <p:nvSpPr>
          <p:cNvPr id="6" name="Rounded Rectangle 5"/>
          <p:cNvSpPr/>
          <p:nvPr/>
        </p:nvSpPr>
        <p:spPr>
          <a:xfrm>
            <a:off x="4876800" y="1981200"/>
            <a:ext cx="4038600" cy="1066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cs typeface="B Homa" pitchFamily="2" charset="-78"/>
              </a:rPr>
              <a:t>5/31) هزینه اجاره  3,000,000</a:t>
            </a:r>
          </a:p>
          <a:p>
            <a:pPr algn="r" rtl="1"/>
            <a:r>
              <a:rPr lang="fa-IR" sz="1600" dirty="0">
                <a:cs typeface="B Homa" pitchFamily="2" charset="-78"/>
              </a:rPr>
              <a:t>                          بانک        3,000,000</a:t>
            </a:r>
          </a:p>
          <a:p>
            <a:pPr algn="r" rtl="1"/>
            <a:r>
              <a:rPr lang="fa-IR" sz="1600" dirty="0">
                <a:cs typeface="B Homa" pitchFamily="2" charset="-78"/>
              </a:rPr>
              <a:t>پرداخت هزینه اجاره مرداد ماه</a:t>
            </a:r>
          </a:p>
        </p:txBody>
      </p:sp>
      <p:sp>
        <p:nvSpPr>
          <p:cNvPr id="8" name="Rounded Rectangle 7"/>
          <p:cNvSpPr/>
          <p:nvPr/>
        </p:nvSpPr>
        <p:spPr>
          <a:xfrm>
            <a:off x="381000" y="1981200"/>
            <a:ext cx="4038600"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5/31) هزینه حقوق 5,000,000</a:t>
            </a:r>
          </a:p>
          <a:p>
            <a:pPr algn="r" rtl="1"/>
            <a:r>
              <a:rPr lang="fa-IR" sz="1600" dirty="0">
                <a:cs typeface="B Homa" pitchFamily="2" charset="-78"/>
              </a:rPr>
              <a:t>                          حقوق پرداختنی  5,000,000</a:t>
            </a:r>
          </a:p>
          <a:p>
            <a:pPr algn="r" rtl="1"/>
            <a:r>
              <a:rPr lang="fa-IR" sz="1600" dirty="0">
                <a:cs typeface="B Homa" pitchFamily="2" charset="-78"/>
              </a:rPr>
              <a:t>ثبت حقوق مردادماه</a:t>
            </a:r>
          </a:p>
        </p:txBody>
      </p:sp>
      <p:sp>
        <p:nvSpPr>
          <p:cNvPr id="9" name="Rounded Rectangle 8"/>
          <p:cNvSpPr/>
          <p:nvPr/>
        </p:nvSpPr>
        <p:spPr>
          <a:xfrm>
            <a:off x="381000" y="1596737"/>
            <a:ext cx="4038600" cy="30826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cs typeface="B Homa" pitchFamily="2" charset="-78"/>
              </a:rPr>
              <a:t>ثبت انجام هزینه بدون پرداخت نقدی:</a:t>
            </a:r>
          </a:p>
        </p:txBody>
      </p:sp>
      <p:sp>
        <p:nvSpPr>
          <p:cNvPr id="10" name="Rounded Rectangle 9"/>
          <p:cNvSpPr/>
          <p:nvPr/>
        </p:nvSpPr>
        <p:spPr>
          <a:xfrm>
            <a:off x="381000" y="5330536"/>
            <a:ext cx="8534400" cy="5351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rgbClr val="FF0000"/>
                </a:solidFill>
                <a:cs typeface="B Homa" pitchFamily="2" charset="-78"/>
              </a:rPr>
              <a:t>نکته</a:t>
            </a:r>
            <a:r>
              <a:rPr lang="fa-IR" sz="1600" dirty="0">
                <a:cs typeface="B Homa" pitchFamily="2" charset="-78"/>
              </a:rPr>
              <a:t>: </a:t>
            </a:r>
          </a:p>
          <a:p>
            <a:pPr algn="r" rtl="1"/>
            <a:r>
              <a:rPr lang="fa-IR" sz="1600" dirty="0">
                <a:cs typeface="B Homa" pitchFamily="2" charset="-78"/>
              </a:rPr>
              <a:t>ثبت هزینه ها به </a:t>
            </a:r>
            <a:r>
              <a:rPr lang="fa-IR" sz="1600" dirty="0">
                <a:solidFill>
                  <a:srgbClr val="FF0000"/>
                </a:solidFill>
                <a:cs typeface="B Homa" pitchFamily="2" charset="-78"/>
              </a:rPr>
              <a:t>پرداخت آنها ارتباط ندارد.</a:t>
            </a:r>
            <a:r>
              <a:rPr lang="fa-IR" sz="1600" dirty="0">
                <a:cs typeface="B Homa" pitchFamily="2" charset="-78"/>
              </a:rPr>
              <a:t> هزینه هر زمان که صورت گرفت باید در دفاتر ثبت گردند.</a:t>
            </a:r>
          </a:p>
        </p:txBody>
      </p:sp>
      <p:sp>
        <p:nvSpPr>
          <p:cNvPr id="11" name="Rounded Rectangle 10"/>
          <p:cNvSpPr/>
          <p:nvPr/>
        </p:nvSpPr>
        <p:spPr>
          <a:xfrm>
            <a:off x="4724400" y="5865668"/>
            <a:ext cx="4204855" cy="5351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cs typeface="B Homa" pitchFamily="2" charset="-78"/>
              </a:rPr>
              <a:t>انجام هزینه و پرداخت آن باعث کاهش دارایی و سرمایه می شود.</a:t>
            </a:r>
          </a:p>
        </p:txBody>
      </p:sp>
      <p:sp>
        <p:nvSpPr>
          <p:cNvPr id="14" name="Rounded Rectangle 13"/>
          <p:cNvSpPr/>
          <p:nvPr/>
        </p:nvSpPr>
        <p:spPr>
          <a:xfrm>
            <a:off x="381000" y="5865668"/>
            <a:ext cx="4343400" cy="535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400" dirty="0">
                <a:cs typeface="B Homa" pitchFamily="2" charset="-78"/>
              </a:rPr>
              <a:t>انجام هزینه بدون پرداخت باعث کاهش سرمایه و افزایش بدهی می شود.</a:t>
            </a:r>
          </a:p>
        </p:txBody>
      </p:sp>
      <p:grpSp>
        <p:nvGrpSpPr>
          <p:cNvPr id="21" name="Group 20"/>
          <p:cNvGrpSpPr/>
          <p:nvPr/>
        </p:nvGrpSpPr>
        <p:grpSpPr>
          <a:xfrm>
            <a:off x="7474642" y="3200400"/>
            <a:ext cx="1648576" cy="1441133"/>
            <a:chOff x="533399" y="2182091"/>
            <a:chExt cx="2627349" cy="2313709"/>
          </a:xfrm>
        </p:grpSpPr>
        <p:grpSp>
          <p:nvGrpSpPr>
            <p:cNvPr id="22" name="Group 21"/>
            <p:cNvGrpSpPr/>
            <p:nvPr/>
          </p:nvGrpSpPr>
          <p:grpSpPr>
            <a:xfrm>
              <a:off x="533399" y="2667000"/>
              <a:ext cx="2590802" cy="1828800"/>
              <a:chOff x="1752599" y="2667000"/>
              <a:chExt cx="3429002" cy="2209800"/>
            </a:xfrm>
          </p:grpSpPr>
          <p:cxnSp>
            <p:nvCxnSpPr>
              <p:cNvPr id="25" name="Straight Connector 24"/>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995708" y="2182091"/>
              <a:ext cx="1666188" cy="592955"/>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هزینه اجاره</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24" name="Rectangle 23"/>
            <p:cNvSpPr/>
            <p:nvPr/>
          </p:nvSpPr>
          <p:spPr>
            <a:xfrm>
              <a:off x="1813899" y="2756398"/>
              <a:ext cx="1346849" cy="494130"/>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3,000,000</a:t>
              </a:r>
              <a:endParaRPr lang="en-US" sz="1400" b="1" dirty="0">
                <a:ln w="12700">
                  <a:noFill/>
                  <a:prstDash val="solid"/>
                </a:ln>
                <a:cs typeface="B Homa" pitchFamily="2" charset="-78"/>
              </a:endParaRPr>
            </a:p>
          </p:txBody>
        </p:sp>
      </p:grpSp>
      <p:grpSp>
        <p:nvGrpSpPr>
          <p:cNvPr id="33" name="Group 32"/>
          <p:cNvGrpSpPr/>
          <p:nvPr/>
        </p:nvGrpSpPr>
        <p:grpSpPr>
          <a:xfrm>
            <a:off x="2260771" y="3200400"/>
            <a:ext cx="1642965" cy="1441133"/>
            <a:chOff x="533399" y="2182091"/>
            <a:chExt cx="2618406" cy="2313709"/>
          </a:xfrm>
        </p:grpSpPr>
        <p:grpSp>
          <p:nvGrpSpPr>
            <p:cNvPr id="34" name="Group 33"/>
            <p:cNvGrpSpPr/>
            <p:nvPr/>
          </p:nvGrpSpPr>
          <p:grpSpPr>
            <a:xfrm>
              <a:off x="533399" y="2667000"/>
              <a:ext cx="2590802" cy="1828800"/>
              <a:chOff x="1752599" y="2667000"/>
              <a:chExt cx="3429002" cy="2209800"/>
            </a:xfrm>
          </p:grpSpPr>
          <p:cxnSp>
            <p:nvCxnSpPr>
              <p:cNvPr id="37" name="Straight Connector 36"/>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940783" y="2182091"/>
              <a:ext cx="1776041" cy="592955"/>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هزینه حقوق</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36" name="Rectangle 35"/>
            <p:cNvSpPr/>
            <p:nvPr/>
          </p:nvSpPr>
          <p:spPr>
            <a:xfrm>
              <a:off x="1822840" y="2756398"/>
              <a:ext cx="1328965" cy="494130"/>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5,000,000</a:t>
              </a:r>
              <a:endParaRPr lang="en-US" sz="1400" b="1" dirty="0">
                <a:ln w="12700">
                  <a:noFill/>
                  <a:prstDash val="solid"/>
                </a:ln>
                <a:cs typeface="B Homa" pitchFamily="2" charset="-78"/>
              </a:endParaRPr>
            </a:p>
          </p:txBody>
        </p:sp>
      </p:grpSp>
      <p:grpSp>
        <p:nvGrpSpPr>
          <p:cNvPr id="44" name="Group 43"/>
          <p:cNvGrpSpPr/>
          <p:nvPr/>
        </p:nvGrpSpPr>
        <p:grpSpPr>
          <a:xfrm>
            <a:off x="5682718" y="3221744"/>
            <a:ext cx="1657926" cy="1441133"/>
            <a:chOff x="5682718" y="3360635"/>
            <a:chExt cx="1657926" cy="1441133"/>
          </a:xfrm>
        </p:grpSpPr>
        <p:grpSp>
          <p:nvGrpSpPr>
            <p:cNvPr id="15" name="Group 14"/>
            <p:cNvGrpSpPr/>
            <p:nvPr/>
          </p:nvGrpSpPr>
          <p:grpSpPr>
            <a:xfrm>
              <a:off x="5715000" y="3360635"/>
              <a:ext cx="1625644" cy="1441133"/>
              <a:chOff x="533399" y="2182091"/>
              <a:chExt cx="2590802" cy="2313709"/>
            </a:xfrm>
          </p:grpSpPr>
          <p:grpSp>
            <p:nvGrpSpPr>
              <p:cNvPr id="16" name="Group 15"/>
              <p:cNvGrpSpPr/>
              <p:nvPr/>
            </p:nvGrpSpPr>
            <p:grpSpPr>
              <a:xfrm>
                <a:off x="533399" y="2667000"/>
                <a:ext cx="2590802" cy="1828800"/>
                <a:chOff x="1752599" y="2667000"/>
                <a:chExt cx="3429002" cy="2209800"/>
              </a:xfrm>
            </p:grpSpPr>
            <p:cxnSp>
              <p:nvCxnSpPr>
                <p:cNvPr id="19" name="Straight Connector 18"/>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1490158" y="2182091"/>
                <a:ext cx="677284" cy="394353"/>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بانک</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39" name="Rectangle 38"/>
            <p:cNvSpPr/>
            <p:nvPr/>
          </p:nvSpPr>
          <p:spPr>
            <a:xfrm>
              <a:off x="5682718" y="3697007"/>
              <a:ext cx="845104"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3,000,000</a:t>
              </a:r>
              <a:endParaRPr lang="en-US" sz="1400" b="1" dirty="0">
                <a:ln w="12700">
                  <a:noFill/>
                  <a:prstDash val="solid"/>
                </a:ln>
                <a:cs typeface="B Homa" pitchFamily="2" charset="-78"/>
              </a:endParaRPr>
            </a:p>
          </p:txBody>
        </p:sp>
      </p:grpSp>
      <p:grpSp>
        <p:nvGrpSpPr>
          <p:cNvPr id="43" name="Group 42"/>
          <p:cNvGrpSpPr/>
          <p:nvPr/>
        </p:nvGrpSpPr>
        <p:grpSpPr>
          <a:xfrm>
            <a:off x="374073" y="3200400"/>
            <a:ext cx="1725636" cy="1441133"/>
            <a:chOff x="374073" y="3339291"/>
            <a:chExt cx="1725636" cy="1441133"/>
          </a:xfrm>
        </p:grpSpPr>
        <p:grpSp>
          <p:nvGrpSpPr>
            <p:cNvPr id="27" name="Group 26"/>
            <p:cNvGrpSpPr/>
            <p:nvPr/>
          </p:nvGrpSpPr>
          <p:grpSpPr>
            <a:xfrm>
              <a:off x="474065" y="3339291"/>
              <a:ext cx="1625644" cy="1441133"/>
              <a:chOff x="533399" y="2182091"/>
              <a:chExt cx="2590802" cy="2313709"/>
            </a:xfrm>
          </p:grpSpPr>
          <p:grpSp>
            <p:nvGrpSpPr>
              <p:cNvPr id="28" name="Group 27"/>
              <p:cNvGrpSpPr/>
              <p:nvPr/>
            </p:nvGrpSpPr>
            <p:grpSpPr>
              <a:xfrm>
                <a:off x="533399" y="2667000"/>
                <a:ext cx="2590802" cy="1828800"/>
                <a:chOff x="1752599" y="2667000"/>
                <a:chExt cx="3429002" cy="2209800"/>
              </a:xfrm>
            </p:grpSpPr>
            <p:cxnSp>
              <p:nvCxnSpPr>
                <p:cNvPr id="31" name="Straight Connector 30"/>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751731" y="2182091"/>
                <a:ext cx="2154140" cy="592955"/>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حقوق پرداختنی</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42" name="Rectangle 41"/>
            <p:cNvSpPr/>
            <p:nvPr/>
          </p:nvSpPr>
          <p:spPr>
            <a:xfrm>
              <a:off x="374073" y="3739391"/>
              <a:ext cx="833883"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5,000,000</a:t>
              </a:r>
              <a:endParaRPr lang="en-US" sz="1400" b="1" dirty="0">
                <a:ln w="12700">
                  <a:noFill/>
                  <a:prstDash val="solid"/>
                </a:ln>
                <a:cs typeface="B Homa" pitchFamily="2" charset="-78"/>
              </a:endParaRPr>
            </a:p>
          </p:txBody>
        </p:sp>
      </p:grpSp>
      <p:sp>
        <p:nvSpPr>
          <p:cNvPr id="46" name="Rounded Rectangle 45"/>
          <p:cNvSpPr/>
          <p:nvPr/>
        </p:nvSpPr>
        <p:spPr>
          <a:xfrm>
            <a:off x="4724400" y="4781549"/>
            <a:ext cx="4143004" cy="5351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هر هزینه در حساب جداگانه باید ثبت </a:t>
            </a:r>
            <a:r>
              <a:rPr lang="fa-IR" sz="1600" dirty="0">
                <a:solidFill>
                  <a:schemeClr val="tx1"/>
                </a:solidFill>
                <a:cs typeface="B Homa" pitchFamily="2" charset="-78"/>
              </a:rPr>
              <a:t>گردد.</a:t>
            </a:r>
          </a:p>
        </p:txBody>
      </p:sp>
      <p:sp>
        <p:nvSpPr>
          <p:cNvPr id="47" name="Rounded Rectangle 46"/>
          <p:cNvSpPr/>
          <p:nvPr/>
        </p:nvSpPr>
        <p:spPr>
          <a:xfrm>
            <a:off x="374072" y="4781549"/>
            <a:ext cx="4350328" cy="5351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cs typeface="B Homa" pitchFamily="2" charset="-78"/>
              </a:rPr>
              <a:t>هزینه ها دارای ماهیت فقط بدهکار می باشند.</a:t>
            </a:r>
            <a:endParaRPr lang="fa-IR" sz="1600" dirty="0">
              <a:solidFill>
                <a:schemeClr val="tx1"/>
              </a:solidFill>
              <a:cs typeface="B Homa" pitchFamily="2" charset="-78"/>
            </a:endParaRPr>
          </a:p>
        </p:txBody>
      </p:sp>
      <p:sp>
        <p:nvSpPr>
          <p:cNvPr id="40" name="Rectangle 39"/>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41" name="Rounded Rectangle 40"/>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764548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حساب</a:t>
            </a:r>
          </a:p>
          <a:p>
            <a:pPr algn="ctr" rtl="1"/>
            <a:r>
              <a:rPr lang="fa-IR" dirty="0">
                <a:cs typeface="B Homa" pitchFamily="2" charset="-78"/>
              </a:rPr>
              <a:t>هزینه</a:t>
            </a:r>
            <a:endParaRPr lang="en-US" dirty="0">
              <a:cs typeface="B Homa" pitchFamily="2" charset="-78"/>
            </a:endParaRPr>
          </a:p>
        </p:txBody>
      </p:sp>
      <p:sp>
        <p:nvSpPr>
          <p:cNvPr id="3" name="Rounded Rectangle 2"/>
          <p:cNvSpPr/>
          <p:nvPr/>
        </p:nvSpPr>
        <p:spPr>
          <a:xfrm>
            <a:off x="4800600" y="907473"/>
            <a:ext cx="4038600" cy="6165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cs typeface="B Homa" pitchFamily="2" charset="-78"/>
              </a:rPr>
              <a:t>تعریف </a:t>
            </a:r>
            <a:r>
              <a:rPr lang="fa-IR" sz="1600" dirty="0">
                <a:solidFill>
                  <a:srgbClr val="FF0000"/>
                </a:solidFill>
                <a:cs typeface="B Homa" pitchFamily="2" charset="-78"/>
              </a:rPr>
              <a:t>هزینه</a:t>
            </a:r>
            <a:r>
              <a:rPr lang="fa-IR" sz="1600" dirty="0">
                <a:cs typeface="B Homa" pitchFamily="2" charset="-78"/>
              </a:rPr>
              <a:t>:</a:t>
            </a:r>
          </a:p>
          <a:p>
            <a:pPr algn="r" rtl="1"/>
            <a:r>
              <a:rPr lang="fa-IR" sz="1600" dirty="0">
                <a:cs typeface="B Homa" pitchFamily="2" charset="-78"/>
              </a:rPr>
              <a:t>کلیه مخارجی که برای کسب درآمد صورت می گیرد. </a:t>
            </a:r>
          </a:p>
        </p:txBody>
      </p:sp>
      <p:sp>
        <p:nvSpPr>
          <p:cNvPr id="4" name="Rounded Rectangle 3"/>
          <p:cNvSpPr/>
          <p:nvPr/>
        </p:nvSpPr>
        <p:spPr>
          <a:xfrm>
            <a:off x="381000" y="907473"/>
            <a:ext cx="4038600" cy="61652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cs typeface="B Homa" pitchFamily="2" charset="-78"/>
              </a:rPr>
              <a:t>هزینه ها </a:t>
            </a:r>
            <a:r>
              <a:rPr lang="fa-IR" sz="1600" dirty="0">
                <a:solidFill>
                  <a:srgbClr val="FF0000"/>
                </a:solidFill>
                <a:cs typeface="B Homa" pitchFamily="2" charset="-78"/>
              </a:rPr>
              <a:t>کاهنده غیر مستقیم سرمایه </a:t>
            </a:r>
            <a:r>
              <a:rPr lang="fa-IR" sz="1600" dirty="0">
                <a:cs typeface="B Homa" pitchFamily="2" charset="-78"/>
              </a:rPr>
              <a:t>می باشند.</a:t>
            </a:r>
          </a:p>
        </p:txBody>
      </p:sp>
      <p:sp>
        <p:nvSpPr>
          <p:cNvPr id="5" name="Rounded Rectangle 4"/>
          <p:cNvSpPr/>
          <p:nvPr/>
        </p:nvSpPr>
        <p:spPr>
          <a:xfrm>
            <a:off x="4800600" y="1593273"/>
            <a:ext cx="4038600" cy="3082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ثبت انجام هزینه و پرداخت به صورت نقدی:</a:t>
            </a:r>
          </a:p>
        </p:txBody>
      </p:sp>
      <p:sp>
        <p:nvSpPr>
          <p:cNvPr id="6" name="Rounded Rectangle 5"/>
          <p:cNvSpPr/>
          <p:nvPr/>
        </p:nvSpPr>
        <p:spPr>
          <a:xfrm>
            <a:off x="4876800" y="1981200"/>
            <a:ext cx="4038600" cy="1066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cs typeface="B Homa" pitchFamily="2" charset="-78"/>
              </a:rPr>
              <a:t>5/31) هزینه اجاره  3,000,000</a:t>
            </a:r>
          </a:p>
          <a:p>
            <a:pPr algn="r" rtl="1"/>
            <a:r>
              <a:rPr lang="fa-IR" sz="1600" dirty="0">
                <a:cs typeface="B Homa" pitchFamily="2" charset="-78"/>
              </a:rPr>
              <a:t>                          بانک        3,000,000</a:t>
            </a:r>
          </a:p>
          <a:p>
            <a:pPr algn="r" rtl="1"/>
            <a:r>
              <a:rPr lang="fa-IR" sz="1600" dirty="0">
                <a:cs typeface="B Homa" pitchFamily="2" charset="-78"/>
              </a:rPr>
              <a:t>پرداخت هزینه اجاره مرداد ماه</a:t>
            </a:r>
          </a:p>
        </p:txBody>
      </p:sp>
      <p:sp>
        <p:nvSpPr>
          <p:cNvPr id="8" name="Rounded Rectangle 7"/>
          <p:cNvSpPr/>
          <p:nvPr/>
        </p:nvSpPr>
        <p:spPr>
          <a:xfrm>
            <a:off x="381000" y="1981200"/>
            <a:ext cx="4038600"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5/31) هزینه حقوق 5,000,000</a:t>
            </a:r>
          </a:p>
          <a:p>
            <a:pPr algn="r" rtl="1"/>
            <a:r>
              <a:rPr lang="fa-IR" sz="1600" dirty="0">
                <a:cs typeface="B Homa" pitchFamily="2" charset="-78"/>
              </a:rPr>
              <a:t>                          حقوق پرداختنی  5,000,000</a:t>
            </a:r>
          </a:p>
          <a:p>
            <a:pPr algn="r" rtl="1"/>
            <a:r>
              <a:rPr lang="fa-IR" sz="1600" dirty="0">
                <a:cs typeface="B Homa" pitchFamily="2" charset="-78"/>
              </a:rPr>
              <a:t>ثبت حقوق مردادماه</a:t>
            </a:r>
          </a:p>
        </p:txBody>
      </p:sp>
      <p:sp>
        <p:nvSpPr>
          <p:cNvPr id="9" name="Rounded Rectangle 8"/>
          <p:cNvSpPr/>
          <p:nvPr/>
        </p:nvSpPr>
        <p:spPr>
          <a:xfrm>
            <a:off x="381000" y="1596737"/>
            <a:ext cx="4038600" cy="30826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cs typeface="B Homa" pitchFamily="2" charset="-78"/>
              </a:rPr>
              <a:t>ثبت انجام هزینه بدون پرداخت نقدی:</a:t>
            </a:r>
          </a:p>
        </p:txBody>
      </p:sp>
      <p:sp>
        <p:nvSpPr>
          <p:cNvPr id="10" name="Rounded Rectangle 9"/>
          <p:cNvSpPr/>
          <p:nvPr/>
        </p:nvSpPr>
        <p:spPr>
          <a:xfrm>
            <a:off x="381000" y="5330536"/>
            <a:ext cx="8534400" cy="5351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rgbClr val="FF0000"/>
                </a:solidFill>
                <a:cs typeface="B Homa" pitchFamily="2" charset="-78"/>
              </a:rPr>
              <a:t>نکته</a:t>
            </a:r>
            <a:r>
              <a:rPr lang="fa-IR" sz="1600" dirty="0">
                <a:cs typeface="B Homa" pitchFamily="2" charset="-78"/>
              </a:rPr>
              <a:t>: </a:t>
            </a:r>
          </a:p>
          <a:p>
            <a:pPr algn="r" rtl="1"/>
            <a:r>
              <a:rPr lang="fa-IR" sz="1600" dirty="0">
                <a:cs typeface="B Homa" pitchFamily="2" charset="-78"/>
              </a:rPr>
              <a:t>ثبت هزینه ها به </a:t>
            </a:r>
            <a:r>
              <a:rPr lang="fa-IR" sz="1600" dirty="0">
                <a:solidFill>
                  <a:srgbClr val="FF0000"/>
                </a:solidFill>
                <a:cs typeface="B Homa" pitchFamily="2" charset="-78"/>
              </a:rPr>
              <a:t>پرداخت آنها ارتباط ندارد.</a:t>
            </a:r>
            <a:r>
              <a:rPr lang="fa-IR" sz="1600" dirty="0">
                <a:cs typeface="B Homa" pitchFamily="2" charset="-78"/>
              </a:rPr>
              <a:t> هزینه هر زمان که صورت گرفت باید در دفاتر ثبت گردند.</a:t>
            </a:r>
          </a:p>
        </p:txBody>
      </p:sp>
      <p:sp>
        <p:nvSpPr>
          <p:cNvPr id="11" name="Rounded Rectangle 10"/>
          <p:cNvSpPr/>
          <p:nvPr/>
        </p:nvSpPr>
        <p:spPr>
          <a:xfrm>
            <a:off x="4724400" y="5865668"/>
            <a:ext cx="4204855" cy="5351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cs typeface="B Homa" pitchFamily="2" charset="-78"/>
              </a:rPr>
              <a:t>انجام هزینه و پرداخت آن باعث کاهش دارایی و سرمایه می شود.</a:t>
            </a:r>
          </a:p>
        </p:txBody>
      </p:sp>
      <p:sp>
        <p:nvSpPr>
          <p:cNvPr id="14" name="Rounded Rectangle 13"/>
          <p:cNvSpPr/>
          <p:nvPr/>
        </p:nvSpPr>
        <p:spPr>
          <a:xfrm>
            <a:off x="381000" y="5865668"/>
            <a:ext cx="4343400" cy="535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400" dirty="0">
                <a:cs typeface="B Homa" pitchFamily="2" charset="-78"/>
              </a:rPr>
              <a:t>انجام هزینه بدون پرداخت باعث کاهش سرمایه و افزایش بدهی می شود.</a:t>
            </a:r>
          </a:p>
        </p:txBody>
      </p:sp>
      <p:grpSp>
        <p:nvGrpSpPr>
          <p:cNvPr id="21" name="Group 20"/>
          <p:cNvGrpSpPr/>
          <p:nvPr/>
        </p:nvGrpSpPr>
        <p:grpSpPr>
          <a:xfrm>
            <a:off x="7474642" y="3200400"/>
            <a:ext cx="1648576" cy="1441133"/>
            <a:chOff x="533399" y="2182091"/>
            <a:chExt cx="2627349" cy="2313709"/>
          </a:xfrm>
        </p:grpSpPr>
        <p:grpSp>
          <p:nvGrpSpPr>
            <p:cNvPr id="22" name="Group 21"/>
            <p:cNvGrpSpPr/>
            <p:nvPr/>
          </p:nvGrpSpPr>
          <p:grpSpPr>
            <a:xfrm>
              <a:off x="533399" y="2667000"/>
              <a:ext cx="2590802" cy="1828800"/>
              <a:chOff x="1752599" y="2667000"/>
              <a:chExt cx="3429002" cy="2209800"/>
            </a:xfrm>
          </p:grpSpPr>
          <p:cxnSp>
            <p:nvCxnSpPr>
              <p:cNvPr id="25" name="Straight Connector 24"/>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995708" y="2182091"/>
              <a:ext cx="1666188" cy="592955"/>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هزینه اجاره</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24" name="Rectangle 23"/>
            <p:cNvSpPr/>
            <p:nvPr/>
          </p:nvSpPr>
          <p:spPr>
            <a:xfrm>
              <a:off x="1813899" y="2756398"/>
              <a:ext cx="1346849" cy="494130"/>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3,000,000</a:t>
              </a:r>
              <a:endParaRPr lang="en-US" sz="1400" b="1" dirty="0">
                <a:ln w="12700">
                  <a:noFill/>
                  <a:prstDash val="solid"/>
                </a:ln>
                <a:cs typeface="B Homa" pitchFamily="2" charset="-78"/>
              </a:endParaRPr>
            </a:p>
          </p:txBody>
        </p:sp>
      </p:grpSp>
      <p:grpSp>
        <p:nvGrpSpPr>
          <p:cNvPr id="33" name="Group 32"/>
          <p:cNvGrpSpPr/>
          <p:nvPr/>
        </p:nvGrpSpPr>
        <p:grpSpPr>
          <a:xfrm>
            <a:off x="2260771" y="3200400"/>
            <a:ext cx="1642965" cy="1441133"/>
            <a:chOff x="533399" y="2182091"/>
            <a:chExt cx="2618406" cy="2313709"/>
          </a:xfrm>
        </p:grpSpPr>
        <p:grpSp>
          <p:nvGrpSpPr>
            <p:cNvPr id="34" name="Group 33"/>
            <p:cNvGrpSpPr/>
            <p:nvPr/>
          </p:nvGrpSpPr>
          <p:grpSpPr>
            <a:xfrm>
              <a:off x="533399" y="2667000"/>
              <a:ext cx="2590802" cy="1828800"/>
              <a:chOff x="1752599" y="2667000"/>
              <a:chExt cx="3429002" cy="2209800"/>
            </a:xfrm>
          </p:grpSpPr>
          <p:cxnSp>
            <p:nvCxnSpPr>
              <p:cNvPr id="37" name="Straight Connector 36"/>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940783" y="2182091"/>
              <a:ext cx="1776041" cy="592955"/>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هزینه حقوق</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36" name="Rectangle 35"/>
            <p:cNvSpPr/>
            <p:nvPr/>
          </p:nvSpPr>
          <p:spPr>
            <a:xfrm>
              <a:off x="1822840" y="2756398"/>
              <a:ext cx="1328965" cy="494130"/>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5,000,000</a:t>
              </a:r>
              <a:endParaRPr lang="en-US" sz="1400" b="1" dirty="0">
                <a:ln w="12700">
                  <a:noFill/>
                  <a:prstDash val="solid"/>
                </a:ln>
                <a:cs typeface="B Homa" pitchFamily="2" charset="-78"/>
              </a:endParaRPr>
            </a:p>
          </p:txBody>
        </p:sp>
      </p:grpSp>
      <p:grpSp>
        <p:nvGrpSpPr>
          <p:cNvPr id="44" name="Group 43"/>
          <p:cNvGrpSpPr/>
          <p:nvPr/>
        </p:nvGrpSpPr>
        <p:grpSpPr>
          <a:xfrm>
            <a:off x="5682718" y="3221744"/>
            <a:ext cx="1657926" cy="1441133"/>
            <a:chOff x="5682718" y="3360635"/>
            <a:chExt cx="1657926" cy="1441133"/>
          </a:xfrm>
        </p:grpSpPr>
        <p:grpSp>
          <p:nvGrpSpPr>
            <p:cNvPr id="15" name="Group 14"/>
            <p:cNvGrpSpPr/>
            <p:nvPr/>
          </p:nvGrpSpPr>
          <p:grpSpPr>
            <a:xfrm>
              <a:off x="5715000" y="3360635"/>
              <a:ext cx="1625644" cy="1441133"/>
              <a:chOff x="533399" y="2182091"/>
              <a:chExt cx="2590802" cy="2313709"/>
            </a:xfrm>
          </p:grpSpPr>
          <p:grpSp>
            <p:nvGrpSpPr>
              <p:cNvPr id="16" name="Group 15"/>
              <p:cNvGrpSpPr/>
              <p:nvPr/>
            </p:nvGrpSpPr>
            <p:grpSpPr>
              <a:xfrm>
                <a:off x="533399" y="2667000"/>
                <a:ext cx="2590802" cy="1828800"/>
                <a:chOff x="1752599" y="2667000"/>
                <a:chExt cx="3429002" cy="2209800"/>
              </a:xfrm>
            </p:grpSpPr>
            <p:cxnSp>
              <p:nvCxnSpPr>
                <p:cNvPr id="19" name="Straight Connector 18"/>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1490158" y="2182091"/>
                <a:ext cx="677284" cy="394353"/>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بانک</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39" name="Rectangle 38"/>
            <p:cNvSpPr/>
            <p:nvPr/>
          </p:nvSpPr>
          <p:spPr>
            <a:xfrm>
              <a:off x="5682718" y="3697007"/>
              <a:ext cx="845104"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3,000,000</a:t>
              </a:r>
              <a:endParaRPr lang="en-US" sz="1400" b="1" dirty="0">
                <a:ln w="12700">
                  <a:noFill/>
                  <a:prstDash val="solid"/>
                </a:ln>
                <a:cs typeface="B Homa" pitchFamily="2" charset="-78"/>
              </a:endParaRPr>
            </a:p>
          </p:txBody>
        </p:sp>
      </p:grpSp>
      <p:grpSp>
        <p:nvGrpSpPr>
          <p:cNvPr id="43" name="Group 42"/>
          <p:cNvGrpSpPr/>
          <p:nvPr/>
        </p:nvGrpSpPr>
        <p:grpSpPr>
          <a:xfrm>
            <a:off x="374073" y="3200400"/>
            <a:ext cx="1725636" cy="1441133"/>
            <a:chOff x="374073" y="3339291"/>
            <a:chExt cx="1725636" cy="1441133"/>
          </a:xfrm>
        </p:grpSpPr>
        <p:grpSp>
          <p:nvGrpSpPr>
            <p:cNvPr id="27" name="Group 26"/>
            <p:cNvGrpSpPr/>
            <p:nvPr/>
          </p:nvGrpSpPr>
          <p:grpSpPr>
            <a:xfrm>
              <a:off x="474065" y="3339291"/>
              <a:ext cx="1625644" cy="1441133"/>
              <a:chOff x="533399" y="2182091"/>
              <a:chExt cx="2590802" cy="2313709"/>
            </a:xfrm>
          </p:grpSpPr>
          <p:grpSp>
            <p:nvGrpSpPr>
              <p:cNvPr id="28" name="Group 27"/>
              <p:cNvGrpSpPr/>
              <p:nvPr/>
            </p:nvGrpSpPr>
            <p:grpSpPr>
              <a:xfrm>
                <a:off x="533399" y="2667000"/>
                <a:ext cx="2590802" cy="1828800"/>
                <a:chOff x="1752599" y="2667000"/>
                <a:chExt cx="3429002" cy="2209800"/>
              </a:xfrm>
            </p:grpSpPr>
            <p:cxnSp>
              <p:nvCxnSpPr>
                <p:cNvPr id="31" name="Straight Connector 30"/>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751731" y="2182091"/>
                <a:ext cx="2154140" cy="592955"/>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حقوق پرداختنی</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42" name="Rectangle 41"/>
            <p:cNvSpPr/>
            <p:nvPr/>
          </p:nvSpPr>
          <p:spPr>
            <a:xfrm>
              <a:off x="374073" y="3739391"/>
              <a:ext cx="833883"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5,000,000</a:t>
              </a:r>
              <a:endParaRPr lang="en-US" sz="1400" b="1" dirty="0">
                <a:ln w="12700">
                  <a:noFill/>
                  <a:prstDash val="solid"/>
                </a:ln>
                <a:cs typeface="B Homa" pitchFamily="2" charset="-78"/>
              </a:endParaRPr>
            </a:p>
          </p:txBody>
        </p:sp>
      </p:grpSp>
      <p:sp>
        <p:nvSpPr>
          <p:cNvPr id="46" name="Rounded Rectangle 45"/>
          <p:cNvSpPr/>
          <p:nvPr/>
        </p:nvSpPr>
        <p:spPr>
          <a:xfrm>
            <a:off x="4724400" y="4781549"/>
            <a:ext cx="4143004" cy="5351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هر هزینه در حساب جداگانه باید ثبت </a:t>
            </a:r>
            <a:r>
              <a:rPr lang="fa-IR" sz="1600" dirty="0">
                <a:solidFill>
                  <a:schemeClr val="tx1"/>
                </a:solidFill>
                <a:cs typeface="B Homa" pitchFamily="2" charset="-78"/>
              </a:rPr>
              <a:t>گردد.</a:t>
            </a:r>
          </a:p>
        </p:txBody>
      </p:sp>
      <p:sp>
        <p:nvSpPr>
          <p:cNvPr id="47" name="Rounded Rectangle 46"/>
          <p:cNvSpPr/>
          <p:nvPr/>
        </p:nvSpPr>
        <p:spPr>
          <a:xfrm>
            <a:off x="374072" y="4781549"/>
            <a:ext cx="4350328" cy="5351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cs typeface="B Homa" pitchFamily="2" charset="-78"/>
              </a:rPr>
              <a:t>هزینه ها دارای ماهیت فقط بدهکار می باشند.</a:t>
            </a:r>
            <a:endParaRPr lang="fa-IR" sz="1600" dirty="0">
              <a:solidFill>
                <a:schemeClr val="tx1"/>
              </a:solidFill>
              <a:cs typeface="B Homa" pitchFamily="2" charset="-78"/>
            </a:endParaRPr>
          </a:p>
        </p:txBody>
      </p:sp>
      <p:sp>
        <p:nvSpPr>
          <p:cNvPr id="40" name="Rectangle 39"/>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41" name="Rounded Rectangle 40"/>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764548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گزارشات حسابداری</a:t>
            </a:r>
            <a:endParaRPr lang="en-US" dirty="0">
              <a:cs typeface="B Homa" pitchFamily="2" charset="-78"/>
            </a:endParaRPr>
          </a:p>
        </p:txBody>
      </p:sp>
      <p:sp>
        <p:nvSpPr>
          <p:cNvPr id="3" name="Rounded Rectangle 2"/>
          <p:cNvSpPr/>
          <p:nvPr/>
        </p:nvSpPr>
        <p:spPr>
          <a:xfrm>
            <a:off x="381000" y="907473"/>
            <a:ext cx="8305800" cy="7689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گزارشات حسابداری شامل:</a:t>
            </a:r>
          </a:p>
          <a:p>
            <a:pPr algn="r" rtl="1"/>
            <a:r>
              <a:rPr lang="fa-IR" sz="1600" dirty="0">
                <a:cs typeface="B Homa" pitchFamily="2" charset="-78"/>
              </a:rPr>
              <a:t>1. گزارش سود و زیان  2. گزارش سرمایه  3. گزارش ترازنامه  می باشد.</a:t>
            </a:r>
          </a:p>
        </p:txBody>
      </p:sp>
      <p:sp>
        <p:nvSpPr>
          <p:cNvPr id="4" name="Rounded Rectangle 3"/>
          <p:cNvSpPr/>
          <p:nvPr/>
        </p:nvSpPr>
        <p:spPr>
          <a:xfrm>
            <a:off x="346364" y="1752600"/>
            <a:ext cx="8305800" cy="7689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rgbClr val="FF0000"/>
                </a:solidFill>
                <a:cs typeface="B Homa" pitchFamily="2" charset="-78"/>
              </a:rPr>
              <a:t>ترتیب تهیه گزارشات </a:t>
            </a:r>
            <a:r>
              <a:rPr lang="fa-IR" sz="1600" dirty="0">
                <a:cs typeface="B Homa" pitchFamily="2" charset="-78"/>
              </a:rPr>
              <a:t>به این صورت می باشد که ابتدا </a:t>
            </a:r>
            <a:r>
              <a:rPr lang="fa-IR" sz="1600" dirty="0">
                <a:solidFill>
                  <a:srgbClr val="FF0000"/>
                </a:solidFill>
                <a:cs typeface="B Homa" pitchFamily="2" charset="-78"/>
              </a:rPr>
              <a:t>گزارش سود و زیان </a:t>
            </a:r>
            <a:r>
              <a:rPr lang="fa-IR" sz="1600" dirty="0">
                <a:cs typeface="B Homa" pitchFamily="2" charset="-78"/>
              </a:rPr>
              <a:t>را تهیه  نموده و بعد از آن </a:t>
            </a:r>
            <a:r>
              <a:rPr lang="fa-IR" sz="1600" dirty="0">
                <a:solidFill>
                  <a:srgbClr val="FF0000"/>
                </a:solidFill>
                <a:cs typeface="B Homa" pitchFamily="2" charset="-78"/>
              </a:rPr>
              <a:t>گزارش سرمایه </a:t>
            </a:r>
            <a:r>
              <a:rPr lang="fa-IR" sz="1600" dirty="0">
                <a:cs typeface="B Homa" pitchFamily="2" charset="-78"/>
              </a:rPr>
              <a:t>و در نهایت </a:t>
            </a:r>
            <a:r>
              <a:rPr lang="fa-IR" sz="1600" dirty="0">
                <a:solidFill>
                  <a:srgbClr val="FF0000"/>
                </a:solidFill>
                <a:cs typeface="B Homa" pitchFamily="2" charset="-78"/>
              </a:rPr>
              <a:t>گزارش ترازنامه </a:t>
            </a:r>
            <a:r>
              <a:rPr lang="fa-IR" sz="1600" dirty="0">
                <a:cs typeface="B Homa" pitchFamily="2" charset="-78"/>
              </a:rPr>
              <a:t>تهیه می شود.</a:t>
            </a:r>
          </a:p>
        </p:txBody>
      </p:sp>
      <p:sp>
        <p:nvSpPr>
          <p:cNvPr id="6" name="Rounded Rectangle 5"/>
          <p:cNvSpPr/>
          <p:nvPr/>
        </p:nvSpPr>
        <p:spPr>
          <a:xfrm>
            <a:off x="346364" y="2590800"/>
            <a:ext cx="8305800" cy="7689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rgbClr val="FF0000"/>
                </a:solidFill>
                <a:cs typeface="B Homa" pitchFamily="2" charset="-78"/>
              </a:rPr>
              <a:t>گزارشات معمولا در پایان دوره مالی تهیه </a:t>
            </a:r>
            <a:r>
              <a:rPr lang="fa-IR" sz="1600" dirty="0">
                <a:cs typeface="B Homa" pitchFamily="2" charset="-78"/>
              </a:rPr>
              <a:t>می گردند. و باید تا پایان تیر ماه همراه اظهار نامه مالیاتی و دفاتر رسمی (دفتر روزنامه و کل) به اداره دارایی تحویل داده شوند. البته گزارشات میان دوره ای نیز می توان تهیه نمود.</a:t>
            </a:r>
          </a:p>
        </p:txBody>
      </p:sp>
      <p:sp>
        <p:nvSpPr>
          <p:cNvPr id="7" name="Rounded Rectangle 6"/>
          <p:cNvSpPr/>
          <p:nvPr/>
        </p:nvSpPr>
        <p:spPr>
          <a:xfrm>
            <a:off x="381000" y="3429000"/>
            <a:ext cx="83058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cs typeface="B Homa" pitchFamily="2" charset="-78"/>
              </a:rPr>
              <a:t>گزارش سود و زیان و سرمایه و ترازنامه را گزارشات برون سازمانی می نامند.</a:t>
            </a:r>
          </a:p>
        </p:txBody>
      </p:sp>
      <p:sp>
        <p:nvSpPr>
          <p:cNvPr id="8" name="Rounded Rectangle 7"/>
          <p:cNvSpPr/>
          <p:nvPr/>
        </p:nvSpPr>
        <p:spPr>
          <a:xfrm>
            <a:off x="381000" y="4114800"/>
            <a:ext cx="8305800"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600" dirty="0">
                <a:solidFill>
                  <a:srgbClr val="FF0000"/>
                </a:solidFill>
                <a:cs typeface="B Homa" pitchFamily="2" charset="-78"/>
              </a:rPr>
              <a:t>دوره مالی</a:t>
            </a:r>
            <a:r>
              <a:rPr lang="fa-IR" sz="1600" dirty="0">
                <a:cs typeface="B Homa" pitchFamily="2" charset="-78"/>
              </a:rPr>
              <a:t>:</a:t>
            </a:r>
          </a:p>
          <a:p>
            <a:pPr algn="r" rtl="1"/>
            <a:r>
              <a:rPr lang="fa-IR" sz="1600" dirty="0">
                <a:cs typeface="B Homa" pitchFamily="2" charset="-78"/>
              </a:rPr>
              <a:t>به یک سال که درآن اتفاقات و رویدادهای مالی انجام می شود دوره مالی گفته می شود. در ایران از 1/1 تا 12/29 را یک دوره مالی می گویند.</a:t>
            </a:r>
          </a:p>
        </p:txBody>
      </p:sp>
      <p:sp>
        <p:nvSpPr>
          <p:cNvPr id="9" name="Rectangle 8"/>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0" name="Rounded Rectangle 9"/>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40597694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گزارش</a:t>
            </a:r>
          </a:p>
          <a:p>
            <a:pPr algn="ctr" rtl="1"/>
            <a:r>
              <a:rPr lang="fa-IR" dirty="0">
                <a:cs typeface="B Homa" pitchFamily="2" charset="-78"/>
              </a:rPr>
              <a:t>سود و زیان</a:t>
            </a:r>
            <a:endParaRPr lang="en-US" dirty="0">
              <a:cs typeface="B Homa" pitchFamily="2" charset="-78"/>
            </a:endParaRPr>
          </a:p>
        </p:txBody>
      </p:sp>
      <p:sp>
        <p:nvSpPr>
          <p:cNvPr id="3" name="Rounded Rectangle 2"/>
          <p:cNvSpPr/>
          <p:nvPr/>
        </p:nvSpPr>
        <p:spPr>
          <a:xfrm>
            <a:off x="381000" y="907473"/>
            <a:ext cx="8305800" cy="76892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cs typeface="B Homa" pitchFamily="2" charset="-78"/>
              </a:rPr>
              <a:t>گزارش سود و زیان:</a:t>
            </a:r>
          </a:p>
          <a:p>
            <a:pPr algn="r" rtl="1"/>
            <a:r>
              <a:rPr lang="fa-IR" sz="1600" dirty="0">
                <a:cs typeface="B Homa" pitchFamily="2" charset="-78"/>
              </a:rPr>
              <a:t>این گزارش</a:t>
            </a:r>
            <a:r>
              <a:rPr lang="fa-IR" sz="1600" dirty="0">
                <a:solidFill>
                  <a:srgbClr val="FF0000"/>
                </a:solidFill>
                <a:cs typeface="B Homa" pitchFamily="2" charset="-78"/>
              </a:rPr>
              <a:t> عملکرد </a:t>
            </a:r>
            <a:r>
              <a:rPr lang="fa-IR" sz="1600" dirty="0">
                <a:cs typeface="B Homa" pitchFamily="2" charset="-78"/>
              </a:rPr>
              <a:t>مالی مؤسسه را در طی یک </a:t>
            </a:r>
            <a:r>
              <a:rPr lang="fa-IR" sz="1600" dirty="0">
                <a:solidFill>
                  <a:srgbClr val="FF0000"/>
                </a:solidFill>
                <a:cs typeface="B Homa" pitchFamily="2" charset="-78"/>
              </a:rPr>
              <a:t>دوره مالی معین و مشخص </a:t>
            </a:r>
            <a:r>
              <a:rPr lang="fa-IR" sz="1600" dirty="0">
                <a:cs typeface="B Homa" pitchFamily="2" charset="-78"/>
              </a:rPr>
              <a:t>نشان می دهد.</a:t>
            </a:r>
          </a:p>
        </p:txBody>
      </p:sp>
      <p:sp>
        <p:nvSpPr>
          <p:cNvPr id="4" name="Rounded Rectangle 3"/>
          <p:cNvSpPr/>
          <p:nvPr/>
        </p:nvSpPr>
        <p:spPr>
          <a:xfrm>
            <a:off x="374073" y="1724891"/>
            <a:ext cx="8305800" cy="76892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cs typeface="B Homa" pitchFamily="2" charset="-78"/>
              </a:rPr>
              <a:t>سود و زیان از </a:t>
            </a:r>
            <a:r>
              <a:rPr lang="fa-IR" sz="1600" dirty="0">
                <a:solidFill>
                  <a:srgbClr val="FF0000"/>
                </a:solidFill>
                <a:cs typeface="B Homa" pitchFamily="2" charset="-78"/>
              </a:rPr>
              <a:t>اختلاف درآمد و هزینه </a:t>
            </a:r>
            <a:r>
              <a:rPr lang="fa-IR" sz="1600" dirty="0">
                <a:cs typeface="B Homa" pitchFamily="2" charset="-78"/>
              </a:rPr>
              <a:t>ایجاد میگردد. اگر </a:t>
            </a:r>
            <a:r>
              <a:rPr lang="fa-IR" sz="1600" dirty="0">
                <a:solidFill>
                  <a:srgbClr val="FF0000"/>
                </a:solidFill>
                <a:cs typeface="B Homa" pitchFamily="2" charset="-78"/>
              </a:rPr>
              <a:t>درآمد بیشتر از هزینه باشد سود </a:t>
            </a:r>
            <a:r>
              <a:rPr lang="fa-IR" sz="1600" dirty="0">
                <a:cs typeface="B Homa" pitchFamily="2" charset="-78"/>
              </a:rPr>
              <a:t>و اگر </a:t>
            </a:r>
            <a:r>
              <a:rPr lang="fa-IR" sz="1600" dirty="0">
                <a:solidFill>
                  <a:srgbClr val="FF0000"/>
                </a:solidFill>
                <a:cs typeface="B Homa" pitchFamily="2" charset="-78"/>
              </a:rPr>
              <a:t>درآمد کمتر ا هزینه باشد زیان حاصل می شود.</a:t>
            </a:r>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514600"/>
            <a:ext cx="4038600" cy="416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7" name="Rounded Rectangle 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54212564"/>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گزارش</a:t>
            </a:r>
          </a:p>
          <a:p>
            <a:pPr algn="ctr" rtl="1"/>
            <a:r>
              <a:rPr lang="fa-IR" dirty="0">
                <a:cs typeface="B Homa" pitchFamily="2" charset="-78"/>
              </a:rPr>
              <a:t>سرمایه</a:t>
            </a:r>
            <a:endParaRPr lang="en-US" dirty="0">
              <a:cs typeface="B Homa" pitchFamily="2" charset="-78"/>
            </a:endParaRPr>
          </a:p>
        </p:txBody>
      </p:sp>
      <p:sp>
        <p:nvSpPr>
          <p:cNvPr id="3" name="Rounded Rectangle 2"/>
          <p:cNvSpPr/>
          <p:nvPr/>
        </p:nvSpPr>
        <p:spPr>
          <a:xfrm>
            <a:off x="381000" y="907473"/>
            <a:ext cx="8305800" cy="6165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cs typeface="B Homa" pitchFamily="2" charset="-78"/>
              </a:rPr>
              <a:t>گزارش سرمایه:</a:t>
            </a:r>
          </a:p>
          <a:p>
            <a:pPr algn="r" rtl="1"/>
            <a:r>
              <a:rPr lang="fa-IR" sz="1600" dirty="0">
                <a:cs typeface="B Homa" pitchFamily="2" charset="-78"/>
              </a:rPr>
              <a:t>گزارش سرمایه </a:t>
            </a:r>
            <a:r>
              <a:rPr lang="fa-IR" sz="1600" dirty="0">
                <a:solidFill>
                  <a:srgbClr val="FF0000"/>
                </a:solidFill>
                <a:cs typeface="B Homa" pitchFamily="2" charset="-78"/>
              </a:rPr>
              <a:t>تغییرات سرمایه </a:t>
            </a:r>
            <a:r>
              <a:rPr lang="fa-IR" sz="1600" dirty="0">
                <a:cs typeface="B Homa" pitchFamily="2" charset="-78"/>
              </a:rPr>
              <a:t>(حقوق مالکین) را در طی </a:t>
            </a:r>
            <a:r>
              <a:rPr lang="fa-IR" sz="1600" dirty="0">
                <a:solidFill>
                  <a:srgbClr val="FF0000"/>
                </a:solidFill>
                <a:cs typeface="B Homa" pitchFamily="2" charset="-78"/>
              </a:rPr>
              <a:t>دوره مالی معین و مشخص </a:t>
            </a:r>
            <a:r>
              <a:rPr lang="fa-IR" sz="1600" dirty="0">
                <a:cs typeface="B Homa" pitchFamily="2" charset="-78"/>
              </a:rPr>
              <a:t>نشان می دهد.</a:t>
            </a:r>
          </a:p>
        </p:txBody>
      </p:sp>
      <p:sp>
        <p:nvSpPr>
          <p:cNvPr id="4" name="Rounded Rectangle 3"/>
          <p:cNvSpPr/>
          <p:nvPr/>
        </p:nvSpPr>
        <p:spPr>
          <a:xfrm>
            <a:off x="381000" y="1575954"/>
            <a:ext cx="8305800" cy="329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cs typeface="B Homa" pitchFamily="2" charset="-78"/>
              </a:rPr>
              <a:t>در گزارش سرمایه حساب سرمایه، برداشت و خالص حساب درآمد و هزینه (سود و زیان) نشان داده می شود.</a:t>
            </a:r>
          </a:p>
        </p:txBody>
      </p:sp>
      <p:sp>
        <p:nvSpPr>
          <p:cNvPr id="7" name="Rounded Rectangle 6"/>
          <p:cNvSpPr/>
          <p:nvPr/>
        </p:nvSpPr>
        <p:spPr>
          <a:xfrm>
            <a:off x="498763" y="6096000"/>
            <a:ext cx="8305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400" dirty="0">
                <a:cs typeface="B Homa" pitchFamily="2" charset="-78"/>
              </a:rPr>
              <a:t>مؤسسه یا داری سود می باشد و یا زیان، درنتیجه اگر گزارش سود و زیان </a:t>
            </a:r>
            <a:r>
              <a:rPr lang="fa-IR" sz="1400" dirty="0">
                <a:solidFill>
                  <a:srgbClr val="FF0000"/>
                </a:solidFill>
                <a:cs typeface="B Homa" pitchFamily="2" charset="-78"/>
              </a:rPr>
              <a:t>سود </a:t>
            </a:r>
            <a:r>
              <a:rPr lang="fa-IR" sz="1400" dirty="0">
                <a:cs typeface="B Homa" pitchFamily="2" charset="-78"/>
              </a:rPr>
              <a:t>را نشان داد این </a:t>
            </a:r>
            <a:r>
              <a:rPr lang="fa-IR" sz="1400" dirty="0">
                <a:solidFill>
                  <a:srgbClr val="FF0000"/>
                </a:solidFill>
                <a:cs typeface="B Homa" pitchFamily="2" charset="-78"/>
              </a:rPr>
              <a:t>مبلغ به گزارش سرمایه اضافه می شود</a:t>
            </a:r>
            <a:r>
              <a:rPr lang="fa-IR" sz="1400" dirty="0">
                <a:cs typeface="B Homa" pitchFamily="2" charset="-78"/>
              </a:rPr>
              <a:t> و اگر </a:t>
            </a:r>
            <a:r>
              <a:rPr lang="fa-IR" sz="1400" dirty="0">
                <a:solidFill>
                  <a:srgbClr val="FF0000"/>
                </a:solidFill>
                <a:cs typeface="B Homa" pitchFamily="2" charset="-78"/>
              </a:rPr>
              <a:t>زیان </a:t>
            </a:r>
            <a:r>
              <a:rPr lang="fa-IR" sz="1400" dirty="0">
                <a:cs typeface="B Homa" pitchFamily="2" charset="-78"/>
              </a:rPr>
              <a:t>را نشان داد این مبلغ را </a:t>
            </a:r>
            <a:r>
              <a:rPr lang="fa-IR" sz="1400" dirty="0">
                <a:solidFill>
                  <a:srgbClr val="FF0000"/>
                </a:solidFill>
                <a:cs typeface="B Homa" pitchFamily="2" charset="-78"/>
              </a:rPr>
              <a:t>از گزارش سرمایه کسر </a:t>
            </a:r>
            <a:r>
              <a:rPr lang="fa-IR" sz="1400" dirty="0">
                <a:cs typeface="B Homa" pitchFamily="2" charset="-78"/>
              </a:rPr>
              <a:t>می کنیم.</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4" y="2038568"/>
            <a:ext cx="3248025" cy="389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9" name="Rounded Rectangle 8"/>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420002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گزارش</a:t>
            </a:r>
          </a:p>
          <a:p>
            <a:pPr algn="ctr" rtl="1"/>
            <a:r>
              <a:rPr lang="fa-IR" dirty="0">
                <a:cs typeface="B Homa" pitchFamily="2" charset="-78"/>
              </a:rPr>
              <a:t>تراز نامه</a:t>
            </a:r>
            <a:endParaRPr lang="en-US" dirty="0">
              <a:cs typeface="B Homa" pitchFamily="2" charset="-78"/>
            </a:endParaRPr>
          </a:p>
        </p:txBody>
      </p:sp>
      <p:sp>
        <p:nvSpPr>
          <p:cNvPr id="3" name="Rounded Rectangle 2"/>
          <p:cNvSpPr/>
          <p:nvPr/>
        </p:nvSpPr>
        <p:spPr>
          <a:xfrm>
            <a:off x="381000" y="907473"/>
            <a:ext cx="8305800" cy="9213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cs typeface="B Homa" pitchFamily="2" charset="-78"/>
              </a:rPr>
              <a:t>گزارش ترازنامه:</a:t>
            </a:r>
          </a:p>
          <a:p>
            <a:pPr algn="r" rtl="1"/>
            <a:r>
              <a:rPr lang="fa-IR" sz="1600" dirty="0">
                <a:cs typeface="B Homa" pitchFamily="2" charset="-78"/>
              </a:rPr>
              <a:t>گزارش ترازنامه، صورت وضعیت مالی مؤسسه در یک تاریخ معین و مشخص را نشان می دهد.</a:t>
            </a:r>
          </a:p>
          <a:p>
            <a:pPr algn="r" rtl="1"/>
            <a:r>
              <a:rPr lang="fa-IR" sz="1600" dirty="0">
                <a:cs typeface="B Homa" pitchFamily="2" charset="-78"/>
              </a:rPr>
              <a:t>نام دیگر ترازنامه صورت وضعیت مالی و یا بیلان می باشد.</a:t>
            </a:r>
          </a:p>
        </p:txBody>
      </p:sp>
      <p:sp>
        <p:nvSpPr>
          <p:cNvPr id="7" name="Rounded Rectangle 6"/>
          <p:cNvSpPr/>
          <p:nvPr/>
        </p:nvSpPr>
        <p:spPr>
          <a:xfrm>
            <a:off x="381000" y="1981200"/>
            <a:ext cx="2888674" cy="1524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نکته:</a:t>
            </a:r>
          </a:p>
          <a:p>
            <a:pPr algn="r" rtl="1"/>
            <a:r>
              <a:rPr lang="fa-IR" sz="1600" dirty="0">
                <a:cs typeface="B Homa" pitchFamily="2" charset="-78"/>
              </a:rPr>
              <a:t>سرمایه نشان داده شده در گزارش ترازنامه سرمایه پایان دوره میباشد که از گزارش سرمایه بدست می آید.</a:t>
            </a:r>
          </a:p>
        </p:txBody>
      </p:sp>
      <p:sp>
        <p:nvSpPr>
          <p:cNvPr id="8" name="Rounded Rectangle 7"/>
          <p:cNvSpPr/>
          <p:nvPr/>
        </p:nvSpPr>
        <p:spPr>
          <a:xfrm>
            <a:off x="381000" y="3489036"/>
            <a:ext cx="2888674" cy="1587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cs typeface="B Homa" pitchFamily="2" charset="-78"/>
              </a:rPr>
              <a:t>نکته:</a:t>
            </a:r>
          </a:p>
          <a:p>
            <a:pPr algn="r" rtl="1"/>
            <a:r>
              <a:rPr lang="fa-IR" sz="1600" dirty="0">
                <a:cs typeface="B Homa" pitchFamily="2" charset="-78"/>
              </a:rPr>
              <a:t>جمع دارایی با بدهی و سرمایه باید باهم برابر باشند.</a:t>
            </a:r>
          </a:p>
          <a:p>
            <a:pPr algn="r" rtl="1"/>
            <a:r>
              <a:rPr lang="fa-IR" sz="1600" dirty="0">
                <a:cs typeface="B Homa" pitchFamily="2" charset="-78"/>
              </a:rPr>
              <a:t>این برابری حاصله معادله اصلی حسابداری می باشد.</a:t>
            </a:r>
          </a:p>
        </p:txBody>
      </p:sp>
      <p:sp>
        <p:nvSpPr>
          <p:cNvPr id="9" name="Rounded Rectangle 8"/>
          <p:cNvSpPr/>
          <p:nvPr/>
        </p:nvSpPr>
        <p:spPr>
          <a:xfrm>
            <a:off x="381000" y="5041900"/>
            <a:ext cx="2888674" cy="15875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cs typeface="B Homa" pitchFamily="2" charset="-78"/>
              </a:rPr>
              <a:t>نکته:</a:t>
            </a:r>
          </a:p>
          <a:p>
            <a:pPr algn="r" rtl="1"/>
            <a:r>
              <a:rPr lang="fa-IR" sz="1600" dirty="0">
                <a:cs typeface="B Homa" pitchFamily="2" charset="-78"/>
              </a:rPr>
              <a:t>ترازنامه برداشتی از معادله اصلی حسابداری می باشد.</a:t>
            </a:r>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951" y="1973641"/>
            <a:ext cx="5244849" cy="465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1" name="Rounded Rectangle 10"/>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1577895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بستن حسابهای موقت</a:t>
            </a:r>
            <a:endParaRPr lang="en-US" dirty="0">
              <a:cs typeface="B Homa" pitchFamily="2" charset="-78"/>
            </a:endParaRPr>
          </a:p>
        </p:txBody>
      </p:sp>
      <p:sp>
        <p:nvSpPr>
          <p:cNvPr id="3" name="Rounded Rectangle 2"/>
          <p:cNvSpPr/>
          <p:nvPr/>
        </p:nvSpPr>
        <p:spPr>
          <a:xfrm>
            <a:off x="381000" y="907473"/>
            <a:ext cx="8305800" cy="9213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cs typeface="B Homa" pitchFamily="2" charset="-78"/>
              </a:rPr>
              <a:t>حسابهای موقت:</a:t>
            </a:r>
          </a:p>
          <a:p>
            <a:pPr algn="r" rtl="1"/>
            <a:r>
              <a:rPr lang="fa-IR" sz="1600" dirty="0">
                <a:cs typeface="B Homa" pitchFamily="2" charset="-78"/>
              </a:rPr>
              <a:t>حسابهایی می باشند که در پایان دوره مالی در دفاتر بسته شده و به دوره مالی بعدی انتقال داده نمی شوند.</a:t>
            </a:r>
          </a:p>
        </p:txBody>
      </p:sp>
      <p:graphicFrame>
        <p:nvGraphicFramePr>
          <p:cNvPr id="4" name="Diagram 3"/>
          <p:cNvGraphicFramePr/>
          <p:nvPr>
            <p:extLst>
              <p:ext uri="{D42A27DB-BD31-4B8C-83A1-F6EECF244321}">
                <p14:modId xmlns:p14="http://schemas.microsoft.com/office/powerpoint/2010/main" val="2916569090"/>
              </p:ext>
            </p:extLst>
          </p:nvPr>
        </p:nvGraphicFramePr>
        <p:xfrm>
          <a:off x="2286000" y="1981200"/>
          <a:ext cx="5791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6" name="Rounded Rectangle 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1444944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6473" y="868046"/>
            <a:ext cx="83058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برای بستن حسابها باید </a:t>
            </a:r>
            <a:r>
              <a:rPr lang="fa-IR" sz="1600" dirty="0">
                <a:solidFill>
                  <a:srgbClr val="FF0000"/>
                </a:solidFill>
                <a:cs typeface="B Homa" pitchFamily="2" charset="-78"/>
              </a:rPr>
              <a:t>ابتدا</a:t>
            </a:r>
            <a:r>
              <a:rPr lang="fa-IR" sz="1600" dirty="0">
                <a:cs typeface="B Homa" pitchFamily="2" charset="-78"/>
              </a:rPr>
              <a:t> کلیه حسابهای موقت را </a:t>
            </a:r>
            <a:r>
              <a:rPr lang="fa-IR" sz="1600" dirty="0">
                <a:solidFill>
                  <a:srgbClr val="FF0000"/>
                </a:solidFill>
                <a:cs typeface="B Homa" pitchFamily="2" charset="-78"/>
              </a:rPr>
              <a:t>مانده گیری</a:t>
            </a:r>
            <a:r>
              <a:rPr lang="fa-IR" sz="1600" dirty="0">
                <a:cs typeface="B Homa" pitchFamily="2" charset="-78"/>
              </a:rPr>
              <a:t> نمود </a:t>
            </a:r>
            <a:r>
              <a:rPr lang="fa-IR" sz="1600" dirty="0">
                <a:solidFill>
                  <a:srgbClr val="FF0000"/>
                </a:solidFill>
                <a:cs typeface="B Homa" pitchFamily="2" charset="-78"/>
              </a:rPr>
              <a:t>سپس مخالف ماهیت آنها در دفاتر </a:t>
            </a:r>
            <a:r>
              <a:rPr lang="fa-IR" sz="1600" dirty="0">
                <a:cs typeface="B Homa" pitchFamily="2" charset="-78"/>
              </a:rPr>
              <a:t>ثبت نمود (بدین معنی که اگر حسابی دارای مانده بدهکار می باشد باید در دفتر بستانکار و اگر حسابی بستانکار می باشد باید در دفاتر بدهکار نمود.</a:t>
            </a:r>
          </a:p>
        </p:txBody>
      </p:sp>
      <p:sp>
        <p:nvSpPr>
          <p:cNvPr id="3" name="Rounded Rectangle 2"/>
          <p:cNvSpPr/>
          <p:nvPr/>
        </p:nvSpPr>
        <p:spPr>
          <a:xfrm>
            <a:off x="526473" y="1905000"/>
            <a:ext cx="83058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cs typeface="B Homa" pitchFamily="2" charset="-78"/>
              </a:rPr>
              <a:t>حساب </a:t>
            </a:r>
            <a:r>
              <a:rPr lang="fa-IR" sz="1600" dirty="0">
                <a:solidFill>
                  <a:srgbClr val="FF0000"/>
                </a:solidFill>
                <a:cs typeface="B Homa" pitchFamily="2" charset="-78"/>
              </a:rPr>
              <a:t>درآمد و هزینه ها </a:t>
            </a:r>
            <a:r>
              <a:rPr lang="fa-IR" sz="1600" dirty="0">
                <a:cs typeface="B Homa" pitchFamily="2" charset="-78"/>
              </a:rPr>
              <a:t>با حساب موقتی به نام </a:t>
            </a:r>
            <a:r>
              <a:rPr lang="fa-IR" sz="1600" dirty="0">
                <a:solidFill>
                  <a:srgbClr val="FF0000"/>
                </a:solidFill>
                <a:cs typeface="B Homa" pitchFamily="2" charset="-78"/>
              </a:rPr>
              <a:t>خلاصه سود و زیان بسته </a:t>
            </a:r>
            <a:r>
              <a:rPr lang="fa-IR" sz="1600" dirty="0">
                <a:cs typeface="B Homa" pitchFamily="2" charset="-78"/>
              </a:rPr>
              <a:t>می شود.</a:t>
            </a:r>
          </a:p>
        </p:txBody>
      </p:sp>
      <p:sp>
        <p:nvSpPr>
          <p:cNvPr id="4" name="Rounded Rectangle 3"/>
          <p:cNvSpPr/>
          <p:nvPr/>
        </p:nvSpPr>
        <p:spPr>
          <a:xfrm>
            <a:off x="526473" y="2590800"/>
            <a:ext cx="8305800" cy="8347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cs typeface="B Homa" pitchFamily="2" charset="-78"/>
              </a:rPr>
              <a:t>بستن حساب درآمد:</a:t>
            </a:r>
          </a:p>
          <a:p>
            <a:pPr algn="r" rtl="1"/>
            <a:r>
              <a:rPr lang="fa-IR" sz="1600" dirty="0">
                <a:cs typeface="B Homa" pitchFamily="2" charset="-78"/>
              </a:rPr>
              <a:t>چون درآمد دارای مانده بستانکار می باشد در ثبت بستن، حساب درآمد را بدهکار کرده و حساب خلاصه سود و زیان را بستانکار می کنیم. طبق ثبت زیر:</a:t>
            </a:r>
          </a:p>
        </p:txBody>
      </p:sp>
      <p:sp>
        <p:nvSpPr>
          <p:cNvPr id="5" name="Rounded Rectangle 4"/>
          <p:cNvSpPr/>
          <p:nvPr/>
        </p:nvSpPr>
        <p:spPr>
          <a:xfrm>
            <a:off x="4946073" y="3652810"/>
            <a:ext cx="3886200" cy="8429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cs typeface="B Homa" pitchFamily="2" charset="-78"/>
              </a:rPr>
              <a:t>12/29) </a:t>
            </a:r>
            <a:r>
              <a:rPr lang="fa-IR" sz="1600" dirty="0">
                <a:solidFill>
                  <a:srgbClr val="FF0000"/>
                </a:solidFill>
                <a:cs typeface="B Homa" pitchFamily="2" charset="-78"/>
              </a:rPr>
              <a:t>درآمد   7,000,000</a:t>
            </a:r>
          </a:p>
          <a:p>
            <a:pPr algn="r" rtl="1"/>
            <a:r>
              <a:rPr lang="fa-IR" sz="1600" dirty="0">
                <a:solidFill>
                  <a:srgbClr val="FF0000"/>
                </a:solidFill>
                <a:cs typeface="B Homa" pitchFamily="2" charset="-78"/>
              </a:rPr>
              <a:t>                      خلاصه سودوزیان  </a:t>
            </a:r>
            <a:r>
              <a:rPr lang="fa-IR" sz="1600" dirty="0">
                <a:cs typeface="B Homa" pitchFamily="2" charset="-78"/>
              </a:rPr>
              <a:t> </a:t>
            </a:r>
            <a:r>
              <a:rPr lang="fa-IR" sz="1600" dirty="0">
                <a:solidFill>
                  <a:srgbClr val="FF0000"/>
                </a:solidFill>
                <a:cs typeface="B Homa" pitchFamily="2" charset="-78"/>
              </a:rPr>
              <a:t>7,000,000</a:t>
            </a:r>
          </a:p>
          <a:p>
            <a:pPr algn="r" rtl="1"/>
            <a:r>
              <a:rPr lang="fa-IR" sz="1600" dirty="0">
                <a:cs typeface="B Homa" pitchFamily="2" charset="-78"/>
              </a:rPr>
              <a:t>بستن حساب درآمد</a:t>
            </a:r>
          </a:p>
        </p:txBody>
      </p:sp>
      <p:grpSp>
        <p:nvGrpSpPr>
          <p:cNvPr id="31" name="Group 30"/>
          <p:cNvGrpSpPr/>
          <p:nvPr/>
        </p:nvGrpSpPr>
        <p:grpSpPr>
          <a:xfrm>
            <a:off x="96354" y="4463828"/>
            <a:ext cx="2357922" cy="1402651"/>
            <a:chOff x="233711" y="2438400"/>
            <a:chExt cx="2357922" cy="1925224"/>
          </a:xfrm>
        </p:grpSpPr>
        <p:grpSp>
          <p:nvGrpSpPr>
            <p:cNvPr id="30" name="Group 29"/>
            <p:cNvGrpSpPr/>
            <p:nvPr/>
          </p:nvGrpSpPr>
          <p:grpSpPr>
            <a:xfrm>
              <a:off x="233711" y="2438400"/>
              <a:ext cx="2357922" cy="1925224"/>
              <a:chOff x="233711" y="2722976"/>
              <a:chExt cx="2357922" cy="1925224"/>
            </a:xfrm>
          </p:grpSpPr>
          <p:grpSp>
            <p:nvGrpSpPr>
              <p:cNvPr id="6" name="Group 5"/>
              <p:cNvGrpSpPr/>
              <p:nvPr/>
            </p:nvGrpSpPr>
            <p:grpSpPr>
              <a:xfrm>
                <a:off x="717913" y="2722976"/>
                <a:ext cx="1750605" cy="1925224"/>
                <a:chOff x="334248" y="2182091"/>
                <a:chExt cx="2789953" cy="2313709"/>
              </a:xfrm>
            </p:grpSpPr>
            <p:grpSp>
              <p:nvGrpSpPr>
                <p:cNvPr id="7" name="Group 6"/>
                <p:cNvGrpSpPr/>
                <p:nvPr/>
              </p:nvGrpSpPr>
              <p:grpSpPr>
                <a:xfrm>
                  <a:off x="533399" y="2667000"/>
                  <a:ext cx="2590802" cy="1828800"/>
                  <a:chOff x="1752599" y="2667000"/>
                  <a:chExt cx="3429002" cy="2209800"/>
                </a:xfrm>
              </p:grpSpPr>
              <p:cxnSp>
                <p:nvCxnSpPr>
                  <p:cNvPr id="10" name="Straight Connector 9"/>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1313776" y="2182091"/>
                  <a:ext cx="1030065" cy="577730"/>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درآمد</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9" name="Rectangle 8"/>
                <p:cNvSpPr/>
                <p:nvPr/>
              </p:nvSpPr>
              <p:spPr>
                <a:xfrm>
                  <a:off x="334248" y="3468759"/>
                  <a:ext cx="1346849" cy="49413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7,000,000</a:t>
                  </a:r>
                  <a:endParaRPr lang="en-US" sz="1400" b="1" dirty="0">
                    <a:ln w="12700">
                      <a:noFill/>
                      <a:prstDash val="solid"/>
                    </a:ln>
                    <a:cs typeface="B Homa" pitchFamily="2" charset="-78"/>
                  </a:endParaRPr>
                </a:p>
              </p:txBody>
            </p:sp>
          </p:grpSp>
          <p:cxnSp>
            <p:nvCxnSpPr>
              <p:cNvPr id="12" name="Straight Connector 11"/>
              <p:cNvCxnSpPr/>
              <p:nvPr/>
            </p:nvCxnSpPr>
            <p:spPr>
              <a:xfrm>
                <a:off x="815153" y="3857314"/>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33711" y="3905097"/>
                <a:ext cx="580607" cy="338555"/>
              </a:xfrm>
              <a:prstGeom prst="rect">
                <a:avLst/>
              </a:prstGeom>
              <a:noFill/>
            </p:spPr>
            <p:txBody>
              <a:bodyPr wrap="none" lIns="91440" tIns="45720" rIns="91440" bIns="45720">
                <a:spAutoFit/>
              </a:bodyPr>
              <a:lstStyle/>
              <a:p>
                <a:pPr algn="ctr"/>
                <a:r>
                  <a:rPr lang="fa-IR" sz="16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مانده</a:t>
                </a:r>
                <a:endParaRPr lang="en-US" sz="16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14" name="Rectangle 13"/>
              <p:cNvSpPr/>
              <p:nvPr/>
            </p:nvSpPr>
            <p:spPr>
              <a:xfrm>
                <a:off x="1744926" y="3832493"/>
                <a:ext cx="846707" cy="307778"/>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7,000,000</a:t>
                </a:r>
                <a:endParaRPr lang="en-US" sz="1400" b="1" dirty="0">
                  <a:ln w="12700">
                    <a:noFill/>
                    <a:prstDash val="solid"/>
                  </a:ln>
                  <a:solidFill>
                    <a:srgbClr val="FF0000"/>
                  </a:solidFill>
                  <a:cs typeface="B Homa" pitchFamily="2" charset="-78"/>
                </a:endParaRPr>
              </a:p>
            </p:txBody>
          </p:sp>
          <p:cxnSp>
            <p:nvCxnSpPr>
              <p:cNvPr id="15" name="Straight Connector 14"/>
              <p:cNvCxnSpPr/>
              <p:nvPr/>
            </p:nvCxnSpPr>
            <p:spPr>
              <a:xfrm>
                <a:off x="863710" y="4204770"/>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140465" y="4084535"/>
                <a:ext cx="261610" cy="307778"/>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17" name="Rectangle 16"/>
              <p:cNvSpPr/>
              <p:nvPr/>
            </p:nvSpPr>
            <p:spPr>
              <a:xfrm>
                <a:off x="1746682" y="4111822"/>
                <a:ext cx="261610" cy="307778"/>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grpSp>
        <p:cxnSp>
          <p:nvCxnSpPr>
            <p:cNvPr id="21" name="Straight Connector 20"/>
            <p:cNvCxnSpPr/>
            <p:nvPr/>
          </p:nvCxnSpPr>
          <p:spPr>
            <a:xfrm>
              <a:off x="1275190" y="4135024"/>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55659" y="4214201"/>
              <a:ext cx="74577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692676" y="4503333"/>
            <a:ext cx="1745290" cy="1363146"/>
            <a:chOff x="342718" y="2118084"/>
            <a:chExt cx="2781483" cy="2377716"/>
          </a:xfrm>
        </p:grpSpPr>
        <p:grpSp>
          <p:nvGrpSpPr>
            <p:cNvPr id="24" name="Group 23"/>
            <p:cNvGrpSpPr/>
            <p:nvPr/>
          </p:nvGrpSpPr>
          <p:grpSpPr>
            <a:xfrm>
              <a:off x="533399" y="2667000"/>
              <a:ext cx="2590802" cy="1828800"/>
              <a:chOff x="1752599" y="2667000"/>
              <a:chExt cx="3429002" cy="2209800"/>
            </a:xfrm>
          </p:grpSpPr>
          <p:cxnSp>
            <p:nvCxnSpPr>
              <p:cNvPr id="27" name="Straight Connector 26"/>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585687" y="2118084"/>
              <a:ext cx="2486253" cy="443858"/>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خلاصه سود و زیان</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26" name="Rectangle 25"/>
            <p:cNvSpPr/>
            <p:nvPr/>
          </p:nvSpPr>
          <p:spPr>
            <a:xfrm>
              <a:off x="342718" y="2793457"/>
              <a:ext cx="1349404" cy="369882"/>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7,000,000</a:t>
              </a:r>
              <a:endParaRPr lang="en-US" sz="1400" b="1" dirty="0">
                <a:ln w="12700">
                  <a:noFill/>
                  <a:prstDash val="solid"/>
                </a:ln>
                <a:solidFill>
                  <a:srgbClr val="FF0000"/>
                </a:solidFill>
                <a:cs typeface="B Homa" pitchFamily="2" charset="-78"/>
              </a:endParaRPr>
            </a:p>
          </p:txBody>
        </p:sp>
      </p:grpSp>
      <p:sp>
        <p:nvSpPr>
          <p:cNvPr id="86" name="8-Point Star 85"/>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بستن حساب درآمد</a:t>
            </a:r>
            <a:endParaRPr lang="en-US" dirty="0">
              <a:cs typeface="B Homa" pitchFamily="2" charset="-78"/>
            </a:endParaRPr>
          </a:p>
        </p:txBody>
      </p:sp>
      <p:sp>
        <p:nvSpPr>
          <p:cNvPr id="29" name="Rectangle 28"/>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32" name="Rounded Rectangle 31"/>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1- 4</a:t>
            </a:r>
            <a:endParaRPr lang="en-US" sz="1200" dirty="0">
              <a:cs typeface="B Homa" pitchFamily="2" charset="-78"/>
            </a:endParaRPr>
          </a:p>
        </p:txBody>
      </p:sp>
      <p:sp>
        <p:nvSpPr>
          <p:cNvPr id="18" name="Slide Number Placeholder 17"/>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29102769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7034" y="917863"/>
            <a:ext cx="8305800" cy="83473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بستن حساب هزینه ها:</a:t>
            </a:r>
          </a:p>
          <a:p>
            <a:pPr algn="r" rtl="1"/>
            <a:r>
              <a:rPr lang="fa-IR" sz="1600" dirty="0">
                <a:cs typeface="B Homa" pitchFamily="2" charset="-78"/>
              </a:rPr>
              <a:t>چون هزینه دارای مانده بدهکار می باشند برای بستن هزینه ها، تمام هزینه ها را بستانکار نموده و حساب خلاصه سودوزیان را بدهکار می کنیم. طبق ثبت زیر:</a:t>
            </a:r>
          </a:p>
        </p:txBody>
      </p:sp>
      <p:sp>
        <p:nvSpPr>
          <p:cNvPr id="3" name="Rounded Rectangle 2"/>
          <p:cNvSpPr/>
          <p:nvPr/>
        </p:nvSpPr>
        <p:spPr>
          <a:xfrm>
            <a:off x="5105400" y="1905000"/>
            <a:ext cx="3560618" cy="16482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12/29) </a:t>
            </a:r>
            <a:r>
              <a:rPr lang="fa-IR" sz="1600" dirty="0">
                <a:solidFill>
                  <a:schemeClr val="accent6">
                    <a:lumMod val="50000"/>
                  </a:schemeClr>
                </a:solidFill>
                <a:cs typeface="B Homa" pitchFamily="2" charset="-78"/>
              </a:rPr>
              <a:t>خلاصه سودو زیان  5,000,000</a:t>
            </a:r>
          </a:p>
          <a:p>
            <a:pPr algn="r" rtl="1"/>
            <a:r>
              <a:rPr lang="fa-IR" sz="1600" dirty="0">
                <a:solidFill>
                  <a:schemeClr val="accent6">
                    <a:lumMod val="50000"/>
                  </a:schemeClr>
                </a:solidFill>
                <a:cs typeface="B Homa" pitchFamily="2" charset="-78"/>
              </a:rPr>
              <a:t>                              هزینه حقوق   2,000,000</a:t>
            </a:r>
          </a:p>
          <a:p>
            <a:pPr algn="r" rtl="1"/>
            <a:r>
              <a:rPr lang="fa-IR" sz="1600" dirty="0">
                <a:solidFill>
                  <a:schemeClr val="accent6">
                    <a:lumMod val="50000"/>
                  </a:schemeClr>
                </a:solidFill>
                <a:cs typeface="B Homa" pitchFamily="2" charset="-78"/>
              </a:rPr>
              <a:t>                              هزینه اجاره    2,000,000</a:t>
            </a:r>
          </a:p>
          <a:p>
            <a:pPr algn="r" rtl="1"/>
            <a:r>
              <a:rPr lang="fa-IR" sz="1600" dirty="0">
                <a:solidFill>
                  <a:schemeClr val="accent6">
                    <a:lumMod val="50000"/>
                  </a:schemeClr>
                </a:solidFill>
                <a:cs typeface="B Homa" pitchFamily="2" charset="-78"/>
              </a:rPr>
              <a:t>                              هزینه آگهی   1,000,000</a:t>
            </a:r>
          </a:p>
          <a:p>
            <a:pPr algn="r" rtl="1"/>
            <a:r>
              <a:rPr lang="fa-IR" sz="1600" dirty="0">
                <a:cs typeface="B Homa" pitchFamily="2" charset="-78"/>
              </a:rPr>
              <a:t>بستن حساب هزینه ها</a:t>
            </a:r>
          </a:p>
        </p:txBody>
      </p:sp>
      <p:grpSp>
        <p:nvGrpSpPr>
          <p:cNvPr id="4" name="Group 3"/>
          <p:cNvGrpSpPr/>
          <p:nvPr/>
        </p:nvGrpSpPr>
        <p:grpSpPr>
          <a:xfrm>
            <a:off x="117117" y="3698119"/>
            <a:ext cx="1678968" cy="1697714"/>
            <a:chOff x="112983" y="4931686"/>
            <a:chExt cx="1678968" cy="1697714"/>
          </a:xfrm>
        </p:grpSpPr>
        <p:grpSp>
          <p:nvGrpSpPr>
            <p:cNvPr id="5" name="Group 4"/>
            <p:cNvGrpSpPr/>
            <p:nvPr/>
          </p:nvGrpSpPr>
          <p:grpSpPr>
            <a:xfrm>
              <a:off x="140120" y="4931686"/>
              <a:ext cx="1651831" cy="1697714"/>
              <a:chOff x="533399" y="2118084"/>
              <a:chExt cx="2632536" cy="2961298"/>
            </a:xfrm>
          </p:grpSpPr>
          <p:grpSp>
            <p:nvGrpSpPr>
              <p:cNvPr id="14" name="Group 13"/>
              <p:cNvGrpSpPr/>
              <p:nvPr/>
            </p:nvGrpSpPr>
            <p:grpSpPr>
              <a:xfrm>
                <a:off x="533399" y="2667000"/>
                <a:ext cx="2590802" cy="2412382"/>
                <a:chOff x="1752599" y="2667000"/>
                <a:chExt cx="3429002" cy="2914962"/>
              </a:xfrm>
            </p:grpSpPr>
            <p:cxnSp>
              <p:nvCxnSpPr>
                <p:cNvPr id="17" name="Straight Connector 16"/>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67100" y="2667000"/>
                  <a:ext cx="0" cy="2914962"/>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940795" y="2118084"/>
                <a:ext cx="1776041" cy="644221"/>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هزینه حقوق</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16" name="Rectangle 15"/>
              <p:cNvSpPr/>
              <p:nvPr/>
            </p:nvSpPr>
            <p:spPr>
              <a:xfrm>
                <a:off x="1882954" y="3660181"/>
                <a:ext cx="1282981" cy="536851"/>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a:t>
                </a:r>
                <a:endParaRPr lang="en-US" sz="1400" b="1" dirty="0">
                  <a:ln w="12700">
                    <a:noFill/>
                    <a:prstDash val="solid"/>
                  </a:ln>
                  <a:cs typeface="B Homa" pitchFamily="2" charset="-78"/>
                </a:endParaRPr>
              </a:p>
            </p:txBody>
          </p:sp>
        </p:grpSp>
        <p:cxnSp>
          <p:nvCxnSpPr>
            <p:cNvPr id="6" name="Straight Connector 5"/>
            <p:cNvCxnSpPr/>
            <p:nvPr/>
          </p:nvCxnSpPr>
          <p:spPr>
            <a:xfrm>
              <a:off x="164561" y="5770606"/>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0120" y="6081984"/>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2983" y="5770604"/>
              <a:ext cx="805029" cy="307777"/>
            </a:xfrm>
            <a:prstGeom prst="rect">
              <a:avLst/>
            </a:prstGeom>
            <a:noFill/>
          </p:spPr>
          <p:txBody>
            <a:bodyPr wrap="none" lIns="91440" tIns="45720" rIns="91440" bIns="45720">
              <a:spAutoFit/>
            </a:bodyPr>
            <a:lstStyle/>
            <a:p>
              <a:pPr algn="ctr"/>
              <a:r>
                <a:rPr lang="fa-IR" sz="1400" b="1" dirty="0">
                  <a:ln w="12700">
                    <a:noFill/>
                    <a:prstDash val="solid"/>
                  </a:ln>
                  <a:solidFill>
                    <a:schemeClr val="accent6">
                      <a:lumMod val="50000"/>
                    </a:schemeClr>
                  </a:solidFill>
                  <a:cs typeface="B Homa" pitchFamily="2" charset="-78"/>
                </a:rPr>
                <a:t>2,000,000</a:t>
              </a:r>
              <a:endParaRPr lang="en-US" sz="1400" b="1" dirty="0">
                <a:ln w="12700">
                  <a:noFill/>
                  <a:prstDash val="solid"/>
                </a:ln>
                <a:solidFill>
                  <a:schemeClr val="accent6">
                    <a:lumMod val="50000"/>
                  </a:schemeClr>
                </a:solidFill>
                <a:cs typeface="B Homa" pitchFamily="2" charset="-78"/>
              </a:endParaRPr>
            </a:p>
          </p:txBody>
        </p:sp>
        <p:sp>
          <p:nvSpPr>
            <p:cNvPr id="9" name="Rectangle 8"/>
            <p:cNvSpPr/>
            <p:nvPr/>
          </p:nvSpPr>
          <p:spPr>
            <a:xfrm>
              <a:off x="1275190" y="5770604"/>
              <a:ext cx="469736" cy="261610"/>
            </a:xfrm>
            <a:prstGeom prst="rect">
              <a:avLst/>
            </a:prstGeom>
            <a:noFill/>
          </p:spPr>
          <p:txBody>
            <a:bodyPr wrap="square" lIns="91440" tIns="45720" rIns="91440" bIns="45720">
              <a:spAutoFit/>
            </a:bodyPr>
            <a:lstStyle/>
            <a:p>
              <a:pPr algn="ctr"/>
              <a:r>
                <a:rPr lang="fa-IR" sz="11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مانده</a:t>
              </a:r>
              <a:endParaRPr lang="en-US" sz="11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10" name="Rectangle 9"/>
            <p:cNvSpPr/>
            <p:nvPr/>
          </p:nvSpPr>
          <p:spPr>
            <a:xfrm>
              <a:off x="1013580" y="6024164"/>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11" name="Rectangle 10"/>
            <p:cNvSpPr/>
            <p:nvPr/>
          </p:nvSpPr>
          <p:spPr>
            <a:xfrm>
              <a:off x="424190" y="60198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cxnSp>
          <p:nvCxnSpPr>
            <p:cNvPr id="12" name="Straight Connector 11"/>
            <p:cNvCxnSpPr/>
            <p:nvPr/>
          </p:nvCxnSpPr>
          <p:spPr>
            <a:xfrm>
              <a:off x="609600" y="6248400"/>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 y="6324600"/>
              <a:ext cx="74577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779939" y="3698119"/>
            <a:ext cx="1727326" cy="1697714"/>
            <a:chOff x="1775805" y="4931686"/>
            <a:chExt cx="1727326" cy="1697714"/>
          </a:xfrm>
        </p:grpSpPr>
        <p:grpSp>
          <p:nvGrpSpPr>
            <p:cNvPr id="20" name="Group 19"/>
            <p:cNvGrpSpPr/>
            <p:nvPr/>
          </p:nvGrpSpPr>
          <p:grpSpPr>
            <a:xfrm>
              <a:off x="1791951" y="4931686"/>
              <a:ext cx="1664776" cy="1697714"/>
              <a:chOff x="533399" y="2118084"/>
              <a:chExt cx="2653166" cy="2961299"/>
            </a:xfrm>
          </p:grpSpPr>
          <p:grpSp>
            <p:nvGrpSpPr>
              <p:cNvPr id="29" name="Group 28"/>
              <p:cNvGrpSpPr/>
              <p:nvPr/>
            </p:nvGrpSpPr>
            <p:grpSpPr>
              <a:xfrm>
                <a:off x="533399" y="2667000"/>
                <a:ext cx="2590802" cy="2412383"/>
                <a:chOff x="1752599" y="2667000"/>
                <a:chExt cx="3429002" cy="2914962"/>
              </a:xfrm>
            </p:grpSpPr>
            <p:cxnSp>
              <p:nvCxnSpPr>
                <p:cNvPr id="32" name="Straight Connector 31"/>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67103" y="2667000"/>
                  <a:ext cx="15" cy="2914962"/>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995721" y="2118084"/>
                <a:ext cx="1666188" cy="644221"/>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هزینه اجاره</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31" name="Rectangle 30"/>
              <p:cNvSpPr/>
              <p:nvPr/>
            </p:nvSpPr>
            <p:spPr>
              <a:xfrm>
                <a:off x="1903584" y="3690629"/>
                <a:ext cx="1282981" cy="536851"/>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a:t>
                </a:r>
                <a:endParaRPr lang="en-US" sz="1400" b="1" dirty="0">
                  <a:ln w="12700">
                    <a:noFill/>
                    <a:prstDash val="solid"/>
                  </a:ln>
                  <a:cs typeface="B Homa" pitchFamily="2" charset="-78"/>
                </a:endParaRPr>
              </a:p>
            </p:txBody>
          </p:sp>
        </p:grpSp>
        <p:cxnSp>
          <p:nvCxnSpPr>
            <p:cNvPr id="21" name="Straight Connector 20"/>
            <p:cNvCxnSpPr/>
            <p:nvPr/>
          </p:nvCxnSpPr>
          <p:spPr>
            <a:xfrm>
              <a:off x="1877487" y="5770606"/>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38876" y="6081984"/>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775805" y="5770605"/>
              <a:ext cx="805029" cy="307777"/>
            </a:xfrm>
            <a:prstGeom prst="rect">
              <a:avLst/>
            </a:prstGeom>
            <a:noFill/>
          </p:spPr>
          <p:txBody>
            <a:bodyPr wrap="none" lIns="91440" tIns="45720" rIns="91440" bIns="45720">
              <a:spAutoFit/>
            </a:bodyPr>
            <a:lstStyle/>
            <a:p>
              <a:pPr algn="ctr"/>
              <a:r>
                <a:rPr lang="fa-IR" sz="1400" b="1" dirty="0">
                  <a:ln w="12700">
                    <a:noFill/>
                    <a:prstDash val="solid"/>
                  </a:ln>
                  <a:solidFill>
                    <a:schemeClr val="accent6">
                      <a:lumMod val="50000"/>
                    </a:schemeClr>
                  </a:solidFill>
                  <a:cs typeface="B Homa" pitchFamily="2" charset="-78"/>
                </a:rPr>
                <a:t>2,000,000</a:t>
              </a:r>
              <a:endParaRPr lang="en-US" sz="1400" b="1" dirty="0">
                <a:ln w="12700">
                  <a:noFill/>
                  <a:prstDash val="solid"/>
                </a:ln>
                <a:solidFill>
                  <a:schemeClr val="accent6">
                    <a:lumMod val="50000"/>
                  </a:schemeClr>
                </a:solidFill>
                <a:cs typeface="B Homa" pitchFamily="2" charset="-78"/>
              </a:endParaRPr>
            </a:p>
          </p:txBody>
        </p:sp>
        <p:sp>
          <p:nvSpPr>
            <p:cNvPr id="24" name="Rectangle 23"/>
            <p:cNvSpPr/>
            <p:nvPr/>
          </p:nvSpPr>
          <p:spPr>
            <a:xfrm>
              <a:off x="2883064" y="5758190"/>
              <a:ext cx="469736" cy="261610"/>
            </a:xfrm>
            <a:prstGeom prst="rect">
              <a:avLst/>
            </a:prstGeom>
            <a:noFill/>
          </p:spPr>
          <p:txBody>
            <a:bodyPr wrap="square" lIns="91440" tIns="45720" rIns="91440" bIns="45720">
              <a:spAutoFit/>
            </a:bodyPr>
            <a:lstStyle/>
            <a:p>
              <a:pPr algn="ctr"/>
              <a:r>
                <a:rPr lang="fa-IR" sz="11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مانده</a:t>
              </a:r>
              <a:endParaRPr lang="en-US" sz="11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25" name="Rectangle 24"/>
            <p:cNvSpPr/>
            <p:nvPr/>
          </p:nvSpPr>
          <p:spPr>
            <a:xfrm>
              <a:off x="2100590" y="60198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26" name="Rectangle 25"/>
            <p:cNvSpPr/>
            <p:nvPr/>
          </p:nvSpPr>
          <p:spPr>
            <a:xfrm>
              <a:off x="2710190" y="60198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cxnSp>
          <p:nvCxnSpPr>
            <p:cNvPr id="27" name="Straight Connector 26"/>
            <p:cNvCxnSpPr/>
            <p:nvPr/>
          </p:nvCxnSpPr>
          <p:spPr>
            <a:xfrm>
              <a:off x="2218747" y="6248400"/>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18747" y="6324600"/>
              <a:ext cx="74577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507265" y="3698119"/>
            <a:ext cx="1717301" cy="1697714"/>
            <a:chOff x="3503131" y="4931686"/>
            <a:chExt cx="1717301" cy="1697714"/>
          </a:xfrm>
        </p:grpSpPr>
        <p:cxnSp>
          <p:nvCxnSpPr>
            <p:cNvPr id="35" name="Straight Connector 34"/>
            <p:cNvCxnSpPr/>
            <p:nvPr/>
          </p:nvCxnSpPr>
          <p:spPr>
            <a:xfrm>
              <a:off x="3503131" y="6085424"/>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510924" y="5770606"/>
              <a:ext cx="805029" cy="307777"/>
            </a:xfrm>
            <a:prstGeom prst="rect">
              <a:avLst/>
            </a:prstGeom>
            <a:noFill/>
          </p:spPr>
          <p:txBody>
            <a:bodyPr wrap="none" lIns="91440" tIns="45720" rIns="91440" bIns="45720">
              <a:spAutoFit/>
            </a:bodyPr>
            <a:lstStyle/>
            <a:p>
              <a:pPr algn="ctr"/>
              <a:r>
                <a:rPr lang="fa-IR" sz="1400" b="1" dirty="0">
                  <a:ln w="12700">
                    <a:noFill/>
                    <a:prstDash val="solid"/>
                  </a:ln>
                  <a:solidFill>
                    <a:schemeClr val="accent6">
                      <a:lumMod val="50000"/>
                    </a:schemeClr>
                  </a:solidFill>
                  <a:cs typeface="B Homa" pitchFamily="2" charset="-78"/>
                </a:rPr>
                <a:t>1,000,000</a:t>
              </a:r>
              <a:endParaRPr lang="en-US" sz="1400" b="1" dirty="0">
                <a:ln w="12700">
                  <a:noFill/>
                  <a:prstDash val="solid"/>
                </a:ln>
                <a:solidFill>
                  <a:schemeClr val="accent6">
                    <a:lumMod val="50000"/>
                  </a:schemeClr>
                </a:solidFill>
                <a:cs typeface="B Homa" pitchFamily="2" charset="-78"/>
              </a:endParaRPr>
            </a:p>
          </p:txBody>
        </p:sp>
        <p:grpSp>
          <p:nvGrpSpPr>
            <p:cNvPr id="37" name="Group 36"/>
            <p:cNvGrpSpPr/>
            <p:nvPr/>
          </p:nvGrpSpPr>
          <p:grpSpPr>
            <a:xfrm>
              <a:off x="3569996" y="4931686"/>
              <a:ext cx="1650436" cy="1697714"/>
              <a:chOff x="3569996" y="4931686"/>
              <a:chExt cx="1650436" cy="1697714"/>
            </a:xfrm>
          </p:grpSpPr>
          <p:grpSp>
            <p:nvGrpSpPr>
              <p:cNvPr id="38" name="Group 37"/>
              <p:cNvGrpSpPr/>
              <p:nvPr/>
            </p:nvGrpSpPr>
            <p:grpSpPr>
              <a:xfrm>
                <a:off x="3569996" y="4931686"/>
                <a:ext cx="1650436" cy="1697714"/>
                <a:chOff x="533399" y="2118084"/>
                <a:chExt cx="2630313" cy="2961298"/>
              </a:xfrm>
            </p:grpSpPr>
            <p:grpSp>
              <p:nvGrpSpPr>
                <p:cNvPr id="45" name="Group 44"/>
                <p:cNvGrpSpPr/>
                <p:nvPr/>
              </p:nvGrpSpPr>
              <p:grpSpPr>
                <a:xfrm>
                  <a:off x="533399" y="2667000"/>
                  <a:ext cx="2590802" cy="2412382"/>
                  <a:chOff x="1752599" y="2667000"/>
                  <a:chExt cx="3429002" cy="2914962"/>
                </a:xfrm>
              </p:grpSpPr>
              <p:cxnSp>
                <p:nvCxnSpPr>
                  <p:cNvPr id="48" name="Straight Connector 47"/>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67100" y="2667000"/>
                    <a:ext cx="0" cy="2914962"/>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954845" y="2118084"/>
                  <a:ext cx="1747939" cy="644221"/>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هزینه آگهی</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47" name="Rectangle 46"/>
                <p:cNvSpPr/>
                <p:nvPr/>
              </p:nvSpPr>
              <p:spPr>
                <a:xfrm>
                  <a:off x="1880731" y="3484407"/>
                  <a:ext cx="1282981" cy="536851"/>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1,000,000</a:t>
                  </a:r>
                  <a:endParaRPr lang="en-US" sz="1400" b="1" dirty="0">
                    <a:ln w="12700">
                      <a:noFill/>
                      <a:prstDash val="solid"/>
                    </a:ln>
                    <a:cs typeface="B Homa" pitchFamily="2" charset="-78"/>
                  </a:endParaRPr>
                </a:p>
              </p:txBody>
            </p:sp>
          </p:grpSp>
          <p:cxnSp>
            <p:nvCxnSpPr>
              <p:cNvPr id="39" name="Straight Connector 38"/>
              <p:cNvCxnSpPr/>
              <p:nvPr/>
            </p:nvCxnSpPr>
            <p:spPr>
              <a:xfrm>
                <a:off x="3569996" y="5770606"/>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635664" y="5867400"/>
                <a:ext cx="469736" cy="261610"/>
              </a:xfrm>
              <a:prstGeom prst="rect">
                <a:avLst/>
              </a:prstGeom>
              <a:noFill/>
            </p:spPr>
            <p:txBody>
              <a:bodyPr wrap="square" lIns="91440" tIns="45720" rIns="91440" bIns="45720">
                <a:spAutoFit/>
              </a:bodyPr>
              <a:lstStyle/>
              <a:p>
                <a:pPr algn="ctr"/>
                <a:r>
                  <a:rPr lang="fa-IR" sz="11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مانده</a:t>
                </a:r>
                <a:endParaRPr lang="en-US" sz="11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41" name="Rectangle 40"/>
              <p:cNvSpPr/>
              <p:nvPr/>
            </p:nvSpPr>
            <p:spPr>
              <a:xfrm>
                <a:off x="3929390" y="60198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42" name="Rectangle 41"/>
              <p:cNvSpPr/>
              <p:nvPr/>
            </p:nvSpPr>
            <p:spPr>
              <a:xfrm>
                <a:off x="4495800" y="60198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cxnSp>
            <p:nvCxnSpPr>
              <p:cNvPr id="43" name="Straight Connector 42"/>
              <p:cNvCxnSpPr/>
              <p:nvPr/>
            </p:nvCxnSpPr>
            <p:spPr>
              <a:xfrm>
                <a:off x="3983056" y="6248400"/>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83056" y="6324600"/>
                <a:ext cx="745772"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50" name="Group 49"/>
          <p:cNvGrpSpPr/>
          <p:nvPr/>
        </p:nvGrpSpPr>
        <p:grpSpPr>
          <a:xfrm>
            <a:off x="5943600" y="4225864"/>
            <a:ext cx="1745290" cy="1363146"/>
            <a:chOff x="342718" y="2118084"/>
            <a:chExt cx="2781483" cy="2377716"/>
          </a:xfrm>
        </p:grpSpPr>
        <p:grpSp>
          <p:nvGrpSpPr>
            <p:cNvPr id="51" name="Group 50"/>
            <p:cNvGrpSpPr/>
            <p:nvPr/>
          </p:nvGrpSpPr>
          <p:grpSpPr>
            <a:xfrm>
              <a:off x="533399" y="2667000"/>
              <a:ext cx="2590802" cy="1828800"/>
              <a:chOff x="1752599" y="2667000"/>
              <a:chExt cx="3429002" cy="2209800"/>
            </a:xfrm>
          </p:grpSpPr>
          <p:cxnSp>
            <p:nvCxnSpPr>
              <p:cNvPr id="54" name="Straight Connector 53"/>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467100" y="2667000"/>
                <a:ext cx="0" cy="22098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585687" y="2118084"/>
              <a:ext cx="2486253" cy="443858"/>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خلاصه سود و زیان</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53" name="Rectangle 52"/>
            <p:cNvSpPr/>
            <p:nvPr/>
          </p:nvSpPr>
          <p:spPr>
            <a:xfrm>
              <a:off x="342718" y="2793457"/>
              <a:ext cx="1349404" cy="369882"/>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7,000,000</a:t>
              </a:r>
              <a:endParaRPr lang="en-US" sz="1400" b="1" dirty="0">
                <a:ln w="12700">
                  <a:noFill/>
                  <a:prstDash val="solid"/>
                </a:ln>
                <a:solidFill>
                  <a:srgbClr val="FF0000"/>
                </a:solidFill>
                <a:cs typeface="B Homa" pitchFamily="2" charset="-78"/>
              </a:endParaRPr>
            </a:p>
          </p:txBody>
        </p:sp>
      </p:grpSp>
      <p:sp>
        <p:nvSpPr>
          <p:cNvPr id="56" name="Rectangle 55"/>
          <p:cNvSpPr/>
          <p:nvPr/>
        </p:nvSpPr>
        <p:spPr>
          <a:xfrm>
            <a:off x="6959572" y="4795910"/>
            <a:ext cx="833883" cy="307777"/>
          </a:xfrm>
          <a:prstGeom prst="rect">
            <a:avLst/>
          </a:prstGeom>
          <a:noFill/>
        </p:spPr>
        <p:txBody>
          <a:bodyPr wrap="none" lIns="91440" tIns="45720" rIns="91440" bIns="45720">
            <a:spAutoFit/>
          </a:bodyPr>
          <a:lstStyle/>
          <a:p>
            <a:pPr algn="ctr"/>
            <a:r>
              <a:rPr lang="fa-IR" sz="1400" b="1" dirty="0">
                <a:ln w="12700">
                  <a:noFill/>
                  <a:prstDash val="solid"/>
                </a:ln>
                <a:solidFill>
                  <a:schemeClr val="accent6">
                    <a:lumMod val="50000"/>
                  </a:schemeClr>
                </a:solidFill>
                <a:cs typeface="B Homa" pitchFamily="2" charset="-78"/>
              </a:rPr>
              <a:t>5,000,000</a:t>
            </a:r>
            <a:endParaRPr lang="en-US" sz="1400" b="1" dirty="0">
              <a:ln w="12700">
                <a:noFill/>
                <a:prstDash val="solid"/>
              </a:ln>
              <a:solidFill>
                <a:schemeClr val="accent6">
                  <a:lumMod val="50000"/>
                </a:schemeClr>
              </a:solidFill>
              <a:cs typeface="B Homa" pitchFamily="2" charset="-78"/>
            </a:endParaRPr>
          </a:p>
        </p:txBody>
      </p:sp>
      <p:sp>
        <p:nvSpPr>
          <p:cNvPr id="57" name="8-Point Star 56"/>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بستن حساب هزینه ها</a:t>
            </a:r>
            <a:endParaRPr lang="en-US" dirty="0">
              <a:cs typeface="B Homa" pitchFamily="2" charset="-78"/>
            </a:endParaRPr>
          </a:p>
        </p:txBody>
      </p:sp>
      <p:sp>
        <p:nvSpPr>
          <p:cNvPr id="58" name="Rectangle 57"/>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59" name="Rounded Rectangle 58"/>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2- 4</a:t>
            </a:r>
            <a:endParaRPr lang="en-US" sz="1200" dirty="0">
              <a:cs typeface="B Homa" pitchFamily="2" charset="-78"/>
            </a:endParaRPr>
          </a:p>
        </p:txBody>
      </p:sp>
      <p:sp>
        <p:nvSpPr>
          <p:cNvPr id="60" name="Slide Number Placeholder 59"/>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93734959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066597311"/>
              </p:ext>
            </p:extLst>
          </p:nvPr>
        </p:nvGraphicFramePr>
        <p:xfrm>
          <a:off x="990600" y="304800"/>
          <a:ext cx="7200900" cy="322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965200" y="4114800"/>
            <a:ext cx="79248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dirty="0">
                <a:cs typeface="B Homa" pitchFamily="2" charset="-78"/>
              </a:rPr>
              <a:t>مؤسسات انتفاعی، مؤسساتی می باشند که هدف از تشکیل آنها کسب درآمد می باشد.</a:t>
            </a:r>
            <a:endParaRPr lang="en-US" dirty="0">
              <a:cs typeface="B Homa" pitchFamily="2" charset="-78"/>
            </a:endParaRPr>
          </a:p>
        </p:txBody>
      </p:sp>
      <p:sp>
        <p:nvSpPr>
          <p:cNvPr id="8" name="Rounded Rectangle 7"/>
          <p:cNvSpPr/>
          <p:nvPr/>
        </p:nvSpPr>
        <p:spPr>
          <a:xfrm>
            <a:off x="965200" y="5181600"/>
            <a:ext cx="79248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dirty="0">
                <a:cs typeface="B Homa" pitchFamily="2" charset="-78"/>
              </a:rPr>
              <a:t>مؤسسات غیر انتفاعی، مؤسساتی می باشند که هدف از تشکیل آنها کسب درآمد نمی باشد و برای فرهنگ سازی و یا امور خیریه تشکیل شده اند.</a:t>
            </a:r>
            <a:endParaRPr lang="en-US" dirty="0">
              <a:cs typeface="B Homa" pitchFamily="2" charset="-78"/>
            </a:endParaRPr>
          </a:p>
        </p:txBody>
      </p:sp>
      <p:sp>
        <p:nvSpPr>
          <p:cNvPr id="9" name="Rounded Rectangle 8"/>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2-4</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6219973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553201" y="30774"/>
            <a:ext cx="21336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بستن حساب خلاصه سودوزیان</a:t>
            </a:r>
            <a:endParaRPr lang="en-US" dirty="0">
              <a:cs typeface="B Homa" pitchFamily="2" charset="-78"/>
            </a:endParaRPr>
          </a:p>
        </p:txBody>
      </p:sp>
      <p:sp>
        <p:nvSpPr>
          <p:cNvPr id="3" name="Rounded Rectangle 2"/>
          <p:cNvSpPr/>
          <p:nvPr/>
        </p:nvSpPr>
        <p:spPr>
          <a:xfrm>
            <a:off x="381000" y="907473"/>
            <a:ext cx="8305800" cy="9213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حساب </a:t>
            </a:r>
            <a:r>
              <a:rPr lang="fa-IR" sz="1600" dirty="0">
                <a:solidFill>
                  <a:srgbClr val="FF0000"/>
                </a:solidFill>
                <a:cs typeface="B Homa" pitchFamily="2" charset="-78"/>
              </a:rPr>
              <a:t>خلاصه سودوزیان</a:t>
            </a:r>
            <a:r>
              <a:rPr lang="fa-IR" sz="1600" dirty="0">
                <a:cs typeface="B Homa" pitchFamily="2" charset="-78"/>
              </a:rPr>
              <a:t>:</a:t>
            </a:r>
          </a:p>
          <a:p>
            <a:pPr algn="r" rtl="1"/>
            <a:r>
              <a:rPr lang="fa-IR" sz="1600" dirty="0">
                <a:cs typeface="B Homa" pitchFamily="2" charset="-78"/>
              </a:rPr>
              <a:t>حساب خلاصه سود و زیان یک حساب موقت می باشد که با بستن درآمد و هزینه ها ایجاد می گردد.این حساب بدون ماهیت می باشد. بدین معنی که هم می تواند دارای مانده بدهکار باشد و هم دارای مانده بستانکار باشد.</a:t>
            </a:r>
          </a:p>
        </p:txBody>
      </p:sp>
      <p:sp>
        <p:nvSpPr>
          <p:cNvPr id="4" name="Rounded Rectangle 3"/>
          <p:cNvSpPr/>
          <p:nvPr/>
        </p:nvSpPr>
        <p:spPr>
          <a:xfrm>
            <a:off x="381000" y="1939637"/>
            <a:ext cx="8305800" cy="5749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اگر </a:t>
            </a:r>
            <a:r>
              <a:rPr lang="fa-IR" sz="1600" dirty="0">
                <a:solidFill>
                  <a:srgbClr val="FF0000"/>
                </a:solidFill>
                <a:cs typeface="B Homa" pitchFamily="2" charset="-78"/>
              </a:rPr>
              <a:t>مانده این حساب بستانکار</a:t>
            </a:r>
            <a:r>
              <a:rPr lang="fa-IR" sz="1600" dirty="0">
                <a:cs typeface="B Homa" pitchFamily="2" charset="-78"/>
              </a:rPr>
              <a:t> باشد (درآمد بیتشر از هزینه) در نتیجه دارای </a:t>
            </a:r>
            <a:r>
              <a:rPr lang="fa-IR" sz="1600" dirty="0">
                <a:solidFill>
                  <a:srgbClr val="FF0000"/>
                </a:solidFill>
                <a:cs typeface="B Homa" pitchFamily="2" charset="-78"/>
              </a:rPr>
              <a:t>سود</a:t>
            </a:r>
            <a:r>
              <a:rPr lang="fa-IR" sz="1600" dirty="0">
                <a:cs typeface="B Homa" pitchFamily="2" charset="-78"/>
              </a:rPr>
              <a:t> بوده  و به صورت زیر بسته می شود.</a:t>
            </a:r>
          </a:p>
        </p:txBody>
      </p:sp>
      <p:sp>
        <p:nvSpPr>
          <p:cNvPr id="5" name="Rounded Rectangle 4"/>
          <p:cNvSpPr/>
          <p:nvPr/>
        </p:nvSpPr>
        <p:spPr>
          <a:xfrm>
            <a:off x="4800600" y="2514600"/>
            <a:ext cx="3886200" cy="8429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12/29) </a:t>
            </a:r>
            <a:r>
              <a:rPr lang="fa-IR" sz="1600" dirty="0">
                <a:solidFill>
                  <a:srgbClr val="00B0F0"/>
                </a:solidFill>
                <a:cs typeface="B Homa" pitchFamily="2" charset="-78"/>
              </a:rPr>
              <a:t>خلاصه سود و زیان 2,000,000</a:t>
            </a:r>
          </a:p>
          <a:p>
            <a:pPr algn="r" rtl="1"/>
            <a:r>
              <a:rPr lang="fa-IR" sz="1600" dirty="0">
                <a:solidFill>
                  <a:srgbClr val="00B0F0"/>
                </a:solidFill>
                <a:cs typeface="B Homa" pitchFamily="2" charset="-78"/>
              </a:rPr>
              <a:t>                                   سرمایه    2,000,000</a:t>
            </a:r>
          </a:p>
          <a:p>
            <a:pPr algn="r" rtl="1"/>
            <a:r>
              <a:rPr lang="fa-IR" sz="1600" dirty="0">
                <a:cs typeface="B Homa" pitchFamily="2" charset="-78"/>
              </a:rPr>
              <a:t>بستن حساب خلاصه سود و زیان</a:t>
            </a:r>
          </a:p>
        </p:txBody>
      </p:sp>
      <p:grpSp>
        <p:nvGrpSpPr>
          <p:cNvPr id="6" name="Group 5"/>
          <p:cNvGrpSpPr/>
          <p:nvPr/>
        </p:nvGrpSpPr>
        <p:grpSpPr>
          <a:xfrm>
            <a:off x="685800" y="2627977"/>
            <a:ext cx="1745290" cy="1421650"/>
            <a:chOff x="342718" y="2118084"/>
            <a:chExt cx="2781483" cy="2479764"/>
          </a:xfrm>
        </p:grpSpPr>
        <p:grpSp>
          <p:nvGrpSpPr>
            <p:cNvPr id="7" name="Group 6"/>
            <p:cNvGrpSpPr/>
            <p:nvPr/>
          </p:nvGrpSpPr>
          <p:grpSpPr>
            <a:xfrm>
              <a:off x="533399" y="2667000"/>
              <a:ext cx="2590802" cy="1930848"/>
              <a:chOff x="1752599" y="2667000"/>
              <a:chExt cx="3429002" cy="2333108"/>
            </a:xfrm>
          </p:grpSpPr>
          <p:cxnSp>
            <p:nvCxnSpPr>
              <p:cNvPr id="10" name="Straight Connector 9"/>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67100" y="2667000"/>
                <a:ext cx="0" cy="23331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585687" y="2118084"/>
              <a:ext cx="2486253" cy="443858"/>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خلاصه سود و زیان</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9" name="Rectangle 8"/>
            <p:cNvSpPr/>
            <p:nvPr/>
          </p:nvSpPr>
          <p:spPr>
            <a:xfrm>
              <a:off x="342718" y="2793457"/>
              <a:ext cx="1349404" cy="369882"/>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7,000,000</a:t>
              </a:r>
              <a:endParaRPr lang="en-US" sz="1400" b="1" dirty="0">
                <a:ln w="12700">
                  <a:noFill/>
                  <a:prstDash val="solid"/>
                </a:ln>
                <a:solidFill>
                  <a:srgbClr val="FF0000"/>
                </a:solidFill>
                <a:cs typeface="B Homa" pitchFamily="2" charset="-78"/>
              </a:endParaRPr>
            </a:p>
          </p:txBody>
        </p:sp>
      </p:grpSp>
      <p:sp>
        <p:nvSpPr>
          <p:cNvPr id="12" name="Rectangle 11"/>
          <p:cNvSpPr/>
          <p:nvPr/>
        </p:nvSpPr>
        <p:spPr>
          <a:xfrm>
            <a:off x="1649004" y="3015771"/>
            <a:ext cx="833883" cy="307777"/>
          </a:xfrm>
          <a:prstGeom prst="rect">
            <a:avLst/>
          </a:prstGeom>
          <a:noFill/>
        </p:spPr>
        <p:txBody>
          <a:bodyPr wrap="none" lIns="91440" tIns="45720" rIns="91440" bIns="45720">
            <a:spAutoFit/>
          </a:bodyPr>
          <a:lstStyle/>
          <a:p>
            <a:pPr algn="ctr"/>
            <a:r>
              <a:rPr lang="fa-IR" sz="1400" b="1" dirty="0">
                <a:ln w="12700">
                  <a:noFill/>
                  <a:prstDash val="solid"/>
                </a:ln>
                <a:solidFill>
                  <a:schemeClr val="accent6">
                    <a:lumMod val="50000"/>
                  </a:schemeClr>
                </a:solidFill>
                <a:cs typeface="B Homa" pitchFamily="2" charset="-78"/>
              </a:rPr>
              <a:t>5,000,000</a:t>
            </a:r>
            <a:endParaRPr lang="en-US" sz="1400" b="1" dirty="0">
              <a:ln w="12700">
                <a:noFill/>
                <a:prstDash val="solid"/>
              </a:ln>
              <a:solidFill>
                <a:schemeClr val="accent6">
                  <a:lumMod val="50000"/>
                </a:schemeClr>
              </a:solidFill>
              <a:cs typeface="B Homa" pitchFamily="2" charset="-78"/>
            </a:endParaRPr>
          </a:p>
        </p:txBody>
      </p:sp>
      <p:cxnSp>
        <p:nvCxnSpPr>
          <p:cNvPr id="13" name="Straight Connector 12"/>
          <p:cNvCxnSpPr/>
          <p:nvPr/>
        </p:nvCxnSpPr>
        <p:spPr>
          <a:xfrm>
            <a:off x="805446" y="3357590"/>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84419" y="3457832"/>
            <a:ext cx="805028"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a:t>
            </a:r>
            <a:endParaRPr lang="en-US" sz="1400" b="1" dirty="0">
              <a:ln w="12700">
                <a:noFill/>
                <a:prstDash val="solid"/>
              </a:ln>
              <a:cs typeface="B Homa" pitchFamily="2" charset="-78"/>
            </a:endParaRPr>
          </a:p>
        </p:txBody>
      </p:sp>
      <p:sp>
        <p:nvSpPr>
          <p:cNvPr id="15" name="Rectangle 14"/>
          <p:cNvSpPr/>
          <p:nvPr/>
        </p:nvSpPr>
        <p:spPr>
          <a:xfrm>
            <a:off x="1663431" y="3466897"/>
            <a:ext cx="805028" cy="307777"/>
          </a:xfrm>
          <a:prstGeom prst="rect">
            <a:avLst/>
          </a:prstGeom>
          <a:noFill/>
        </p:spPr>
        <p:txBody>
          <a:bodyPr wrap="none" lIns="91440" tIns="45720" rIns="91440" bIns="45720">
            <a:spAutoFit/>
          </a:bodyPr>
          <a:lstStyle/>
          <a:p>
            <a:pPr algn="ctr"/>
            <a:r>
              <a:rPr lang="fa-IR" sz="1400" b="1" dirty="0">
                <a:ln w="12700">
                  <a:noFill/>
                  <a:prstDash val="solid"/>
                </a:ln>
                <a:solidFill>
                  <a:srgbClr val="00B0F0"/>
                </a:solidFill>
                <a:cs typeface="B Homa" pitchFamily="2" charset="-78"/>
              </a:rPr>
              <a:t>2,000,000</a:t>
            </a:r>
            <a:endParaRPr lang="en-US" sz="1400" b="1" dirty="0">
              <a:ln w="12700">
                <a:noFill/>
                <a:prstDash val="solid"/>
              </a:ln>
              <a:solidFill>
                <a:srgbClr val="00B0F0"/>
              </a:solidFill>
              <a:cs typeface="B Homa" pitchFamily="2" charset="-78"/>
            </a:endParaRPr>
          </a:p>
        </p:txBody>
      </p:sp>
      <p:sp>
        <p:nvSpPr>
          <p:cNvPr id="16" name="Rectangle 15"/>
          <p:cNvSpPr/>
          <p:nvPr/>
        </p:nvSpPr>
        <p:spPr>
          <a:xfrm>
            <a:off x="1151530" y="3744827"/>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17" name="Rectangle 16"/>
          <p:cNvSpPr/>
          <p:nvPr/>
        </p:nvSpPr>
        <p:spPr>
          <a:xfrm>
            <a:off x="1761130" y="3744827"/>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cxnSp>
        <p:nvCxnSpPr>
          <p:cNvPr id="18" name="Straight Connector 17"/>
          <p:cNvCxnSpPr/>
          <p:nvPr/>
        </p:nvCxnSpPr>
        <p:spPr>
          <a:xfrm>
            <a:off x="1269687" y="3973427"/>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69687" y="4049627"/>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72654" y="3763472"/>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33400" y="4191000"/>
            <a:ext cx="8305800" cy="5749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اگر </a:t>
            </a:r>
            <a:r>
              <a:rPr lang="fa-IR" sz="1600" dirty="0">
                <a:solidFill>
                  <a:srgbClr val="FF0000"/>
                </a:solidFill>
                <a:cs typeface="B Homa" pitchFamily="2" charset="-78"/>
              </a:rPr>
              <a:t>مانده این حساب بدهکار</a:t>
            </a:r>
            <a:r>
              <a:rPr lang="fa-IR" sz="1600" dirty="0">
                <a:cs typeface="B Homa" pitchFamily="2" charset="-78"/>
              </a:rPr>
              <a:t> باشد (هزینه ها بیشتر از درآمد) در نتیجه دارای </a:t>
            </a:r>
            <a:r>
              <a:rPr lang="fa-IR" sz="1600" dirty="0">
                <a:solidFill>
                  <a:srgbClr val="FF0000"/>
                </a:solidFill>
                <a:cs typeface="B Homa" pitchFamily="2" charset="-78"/>
              </a:rPr>
              <a:t>زیان</a:t>
            </a:r>
            <a:r>
              <a:rPr lang="fa-IR" sz="1600" dirty="0">
                <a:cs typeface="B Homa" pitchFamily="2" charset="-78"/>
              </a:rPr>
              <a:t> بوده  و به صورت زیر بسته می شود.</a:t>
            </a:r>
          </a:p>
        </p:txBody>
      </p:sp>
      <p:sp>
        <p:nvSpPr>
          <p:cNvPr id="24" name="Rounded Rectangle 23"/>
          <p:cNvSpPr/>
          <p:nvPr/>
        </p:nvSpPr>
        <p:spPr>
          <a:xfrm>
            <a:off x="4953000" y="4765964"/>
            <a:ext cx="3886200" cy="8429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12/29) </a:t>
            </a:r>
            <a:r>
              <a:rPr lang="fa-IR" sz="1600" dirty="0">
                <a:solidFill>
                  <a:srgbClr val="00B0F0"/>
                </a:solidFill>
                <a:cs typeface="B Homa" pitchFamily="2" charset="-78"/>
              </a:rPr>
              <a:t>سرمایه2,000,000</a:t>
            </a:r>
          </a:p>
          <a:p>
            <a:pPr algn="r" rtl="1"/>
            <a:r>
              <a:rPr lang="fa-IR" sz="1600" dirty="0">
                <a:solidFill>
                  <a:srgbClr val="00B0F0"/>
                </a:solidFill>
                <a:cs typeface="B Homa" pitchFamily="2" charset="-78"/>
              </a:rPr>
              <a:t>                       خلاصه سود و زیان    2,000,000</a:t>
            </a:r>
          </a:p>
          <a:p>
            <a:pPr algn="r" rtl="1"/>
            <a:r>
              <a:rPr lang="fa-IR" sz="1600" dirty="0">
                <a:cs typeface="B Homa" pitchFamily="2" charset="-78"/>
              </a:rPr>
              <a:t>بستن حساب خلاصه سود و زیان</a:t>
            </a:r>
          </a:p>
        </p:txBody>
      </p:sp>
      <p:sp>
        <p:nvSpPr>
          <p:cNvPr id="25" name="Rounded Rectangle 24"/>
          <p:cNvSpPr/>
          <p:nvPr/>
        </p:nvSpPr>
        <p:spPr>
          <a:xfrm>
            <a:off x="533400" y="5791201"/>
            <a:ext cx="8305800" cy="4571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1600" dirty="0">
                <a:cs typeface="B Homa" pitchFamily="2" charset="-78"/>
              </a:rPr>
              <a:t>حساب </a:t>
            </a:r>
            <a:r>
              <a:rPr lang="fa-IR" sz="1600" dirty="0">
                <a:solidFill>
                  <a:srgbClr val="FF0000"/>
                </a:solidFill>
                <a:cs typeface="B Homa" pitchFamily="2" charset="-78"/>
              </a:rPr>
              <a:t>خلاصه سود و زیان </a:t>
            </a:r>
            <a:r>
              <a:rPr lang="fa-IR" sz="1600" dirty="0">
                <a:cs typeface="B Homa" pitchFamily="2" charset="-78"/>
              </a:rPr>
              <a:t>با حساب </a:t>
            </a:r>
            <a:r>
              <a:rPr lang="fa-IR" sz="1600" dirty="0">
                <a:solidFill>
                  <a:srgbClr val="FF0000"/>
                </a:solidFill>
                <a:cs typeface="B Homa" pitchFamily="2" charset="-78"/>
              </a:rPr>
              <a:t>سرمایه بسته </a:t>
            </a:r>
            <a:r>
              <a:rPr lang="fa-IR" sz="1600" dirty="0">
                <a:cs typeface="B Homa" pitchFamily="2" charset="-78"/>
              </a:rPr>
              <a:t>می شود.</a:t>
            </a:r>
          </a:p>
        </p:txBody>
      </p:sp>
      <p:grpSp>
        <p:nvGrpSpPr>
          <p:cNvPr id="26" name="Group 25"/>
          <p:cNvGrpSpPr/>
          <p:nvPr/>
        </p:nvGrpSpPr>
        <p:grpSpPr>
          <a:xfrm>
            <a:off x="2692205" y="2646765"/>
            <a:ext cx="1625644" cy="1421650"/>
            <a:chOff x="533399" y="2118084"/>
            <a:chExt cx="2590802" cy="2479764"/>
          </a:xfrm>
        </p:grpSpPr>
        <p:grpSp>
          <p:nvGrpSpPr>
            <p:cNvPr id="27" name="Group 26"/>
            <p:cNvGrpSpPr/>
            <p:nvPr/>
          </p:nvGrpSpPr>
          <p:grpSpPr>
            <a:xfrm>
              <a:off x="533399" y="2667000"/>
              <a:ext cx="2590802" cy="1930848"/>
              <a:chOff x="1752599" y="2667000"/>
              <a:chExt cx="3429002" cy="2333108"/>
            </a:xfrm>
          </p:grpSpPr>
          <p:cxnSp>
            <p:nvCxnSpPr>
              <p:cNvPr id="30" name="Straight Connector 29"/>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67100" y="2667000"/>
                <a:ext cx="0" cy="23331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1219258" y="2118084"/>
              <a:ext cx="1219113" cy="644221"/>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سرمایه</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32" name="Rectangle 31"/>
          <p:cNvSpPr/>
          <p:nvPr/>
        </p:nvSpPr>
        <p:spPr>
          <a:xfrm>
            <a:off x="2623782" y="3342260"/>
            <a:ext cx="805028" cy="307777"/>
          </a:xfrm>
          <a:prstGeom prst="rect">
            <a:avLst/>
          </a:prstGeom>
          <a:noFill/>
        </p:spPr>
        <p:txBody>
          <a:bodyPr wrap="none" lIns="91440" tIns="45720" rIns="91440" bIns="45720">
            <a:spAutoFit/>
          </a:bodyPr>
          <a:lstStyle/>
          <a:p>
            <a:pPr algn="ctr"/>
            <a:r>
              <a:rPr lang="fa-IR" sz="1400" b="1" dirty="0">
                <a:ln w="12700">
                  <a:noFill/>
                  <a:prstDash val="solid"/>
                </a:ln>
                <a:solidFill>
                  <a:srgbClr val="00B0F0"/>
                </a:solidFill>
                <a:cs typeface="B Homa" pitchFamily="2" charset="-78"/>
              </a:rPr>
              <a:t>2,000,000</a:t>
            </a:r>
            <a:endParaRPr lang="en-US" sz="1400" b="1" dirty="0">
              <a:ln w="12700">
                <a:noFill/>
                <a:prstDash val="solid"/>
              </a:ln>
              <a:solidFill>
                <a:srgbClr val="00B0F0"/>
              </a:solidFill>
              <a:cs typeface="B Homa" pitchFamily="2" charset="-78"/>
            </a:endParaRPr>
          </a:p>
        </p:txBody>
      </p:sp>
      <p:sp>
        <p:nvSpPr>
          <p:cNvPr id="33" name="Rectangle 32"/>
          <p:cNvSpPr/>
          <p:nvPr/>
        </p:nvSpPr>
        <p:spPr>
          <a:xfrm>
            <a:off x="2599117" y="3071718"/>
            <a:ext cx="846707"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8,000,000</a:t>
            </a:r>
            <a:endParaRPr lang="en-US" sz="1400" b="1" dirty="0">
              <a:ln w="12700">
                <a:noFill/>
                <a:prstDash val="solid"/>
              </a:ln>
              <a:cs typeface="B Homa" pitchFamily="2" charset="-78"/>
            </a:endParaRPr>
          </a:p>
        </p:txBody>
      </p:sp>
      <p:sp>
        <p:nvSpPr>
          <p:cNvPr id="34" name="Rectangle 33"/>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35" name="Rounded Rectangle 34"/>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صفحه31- 4</a:t>
            </a:r>
            <a:endParaRPr lang="en-US" sz="1200" dirty="0">
              <a:cs typeface="B Homa" pitchFamily="2" charset="-78"/>
            </a:endParaRPr>
          </a:p>
        </p:txBody>
      </p:sp>
      <p:sp>
        <p:nvSpPr>
          <p:cNvPr id="21" name="Slide Number Placeholder 20"/>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248346767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553201" y="30774"/>
            <a:ext cx="21336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بستن حساب برداشت</a:t>
            </a:r>
            <a:endParaRPr lang="en-US" dirty="0">
              <a:cs typeface="B Homa" pitchFamily="2" charset="-78"/>
            </a:endParaRPr>
          </a:p>
        </p:txBody>
      </p:sp>
      <p:sp>
        <p:nvSpPr>
          <p:cNvPr id="3" name="Rounded Rectangle 2"/>
          <p:cNvSpPr/>
          <p:nvPr/>
        </p:nvSpPr>
        <p:spPr>
          <a:xfrm>
            <a:off x="381000" y="907473"/>
            <a:ext cx="8305800" cy="4606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حساب </a:t>
            </a:r>
            <a:r>
              <a:rPr lang="fa-IR" sz="1600" dirty="0">
                <a:solidFill>
                  <a:srgbClr val="FF0000"/>
                </a:solidFill>
                <a:cs typeface="B Homa" pitchFamily="2" charset="-78"/>
              </a:rPr>
              <a:t>برداشت </a:t>
            </a:r>
            <a:r>
              <a:rPr lang="fa-IR" sz="1600" dirty="0">
                <a:cs typeface="B Homa" pitchFamily="2" charset="-78"/>
              </a:rPr>
              <a:t>در پایان دوره مالی با حساب </a:t>
            </a:r>
            <a:r>
              <a:rPr lang="fa-IR" sz="1600" dirty="0">
                <a:solidFill>
                  <a:srgbClr val="FF0000"/>
                </a:solidFill>
                <a:cs typeface="B Homa" pitchFamily="2" charset="-78"/>
              </a:rPr>
              <a:t>سرمایه بسته </a:t>
            </a:r>
            <a:r>
              <a:rPr lang="fa-IR" sz="1600" dirty="0">
                <a:cs typeface="B Homa" pitchFamily="2" charset="-78"/>
              </a:rPr>
              <a:t>می شود.</a:t>
            </a:r>
          </a:p>
        </p:txBody>
      </p:sp>
      <p:sp>
        <p:nvSpPr>
          <p:cNvPr id="4" name="Rounded Rectangle 3"/>
          <p:cNvSpPr/>
          <p:nvPr/>
        </p:nvSpPr>
        <p:spPr>
          <a:xfrm>
            <a:off x="381000" y="1752600"/>
            <a:ext cx="8305800" cy="7758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برای بستن حساب برداشت ابتدا آن را مانده گیری نموده و چون حساب برداشت دارای مانده بدهکار می باشد برای بستن این حساب را بستانکار کرده و حساب سرمایه را بدهکار می کنیم. طبق ثبت زیر:</a:t>
            </a:r>
          </a:p>
        </p:txBody>
      </p:sp>
      <p:sp>
        <p:nvSpPr>
          <p:cNvPr id="5" name="Rounded Rectangle 4"/>
          <p:cNvSpPr/>
          <p:nvPr/>
        </p:nvSpPr>
        <p:spPr>
          <a:xfrm>
            <a:off x="4828311" y="3373158"/>
            <a:ext cx="3886200" cy="8429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cs typeface="B Homa" pitchFamily="2" charset="-78"/>
              </a:rPr>
              <a:t>12/29) </a:t>
            </a:r>
            <a:r>
              <a:rPr lang="fa-IR" sz="1600" dirty="0">
                <a:solidFill>
                  <a:schemeClr val="accent6">
                    <a:lumMod val="75000"/>
                  </a:schemeClr>
                </a:solidFill>
                <a:cs typeface="B Homa" pitchFamily="2" charset="-78"/>
              </a:rPr>
              <a:t>سرمایه   1,000,000</a:t>
            </a:r>
          </a:p>
          <a:p>
            <a:pPr algn="r" rtl="1"/>
            <a:r>
              <a:rPr lang="fa-IR" sz="1600" dirty="0">
                <a:solidFill>
                  <a:schemeClr val="accent6">
                    <a:lumMod val="75000"/>
                  </a:schemeClr>
                </a:solidFill>
                <a:cs typeface="B Homa" pitchFamily="2" charset="-78"/>
              </a:rPr>
              <a:t>                          برداشت  1,000,000</a:t>
            </a:r>
          </a:p>
          <a:p>
            <a:pPr algn="r" rtl="1"/>
            <a:r>
              <a:rPr lang="fa-IR" sz="1600" dirty="0">
                <a:cs typeface="B Homa" pitchFamily="2" charset="-78"/>
              </a:rPr>
              <a:t>بستن حساب برداشت</a:t>
            </a:r>
          </a:p>
        </p:txBody>
      </p:sp>
      <p:grpSp>
        <p:nvGrpSpPr>
          <p:cNvPr id="31" name="Group 30"/>
          <p:cNvGrpSpPr/>
          <p:nvPr/>
        </p:nvGrpSpPr>
        <p:grpSpPr>
          <a:xfrm>
            <a:off x="0" y="3058464"/>
            <a:ext cx="2356533" cy="1421650"/>
            <a:chOff x="31111" y="2612129"/>
            <a:chExt cx="2356533" cy="1421650"/>
          </a:xfrm>
        </p:grpSpPr>
        <p:grpSp>
          <p:nvGrpSpPr>
            <p:cNvPr id="6" name="Group 5"/>
            <p:cNvGrpSpPr/>
            <p:nvPr/>
          </p:nvGrpSpPr>
          <p:grpSpPr>
            <a:xfrm>
              <a:off x="762000" y="2612129"/>
              <a:ext cx="1625644" cy="1421650"/>
              <a:chOff x="533399" y="2118084"/>
              <a:chExt cx="2590802" cy="2479764"/>
            </a:xfrm>
          </p:grpSpPr>
          <p:grpSp>
            <p:nvGrpSpPr>
              <p:cNvPr id="7" name="Group 6"/>
              <p:cNvGrpSpPr/>
              <p:nvPr/>
            </p:nvGrpSpPr>
            <p:grpSpPr>
              <a:xfrm>
                <a:off x="533399" y="2667000"/>
                <a:ext cx="2590802" cy="1930848"/>
                <a:chOff x="1752599" y="2667000"/>
                <a:chExt cx="3429002" cy="2333108"/>
              </a:xfrm>
            </p:grpSpPr>
            <p:cxnSp>
              <p:nvCxnSpPr>
                <p:cNvPr id="9" name="Straight Connector 8"/>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67100" y="2667000"/>
                  <a:ext cx="0" cy="23331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1219258" y="2118084"/>
                <a:ext cx="1219113" cy="644221"/>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سرمایه</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11" name="Rectangle 10"/>
            <p:cNvSpPr/>
            <p:nvPr/>
          </p:nvSpPr>
          <p:spPr>
            <a:xfrm>
              <a:off x="693577" y="3307624"/>
              <a:ext cx="805028" cy="307777"/>
            </a:xfrm>
            <a:prstGeom prst="rect">
              <a:avLst/>
            </a:prstGeom>
            <a:noFill/>
          </p:spPr>
          <p:txBody>
            <a:bodyPr wrap="none" lIns="91440" tIns="45720" rIns="91440" bIns="45720">
              <a:spAutoFit/>
            </a:bodyPr>
            <a:lstStyle/>
            <a:p>
              <a:pPr algn="ctr"/>
              <a:r>
                <a:rPr lang="fa-IR" sz="1400" b="1" dirty="0">
                  <a:ln w="12700">
                    <a:noFill/>
                    <a:prstDash val="solid"/>
                  </a:ln>
                  <a:solidFill>
                    <a:srgbClr val="00B0F0"/>
                  </a:solidFill>
                  <a:cs typeface="B Homa" pitchFamily="2" charset="-78"/>
                </a:rPr>
                <a:t>2,000,000</a:t>
              </a:r>
              <a:endParaRPr lang="en-US" sz="1400" b="1" dirty="0">
                <a:ln w="12700">
                  <a:noFill/>
                  <a:prstDash val="solid"/>
                </a:ln>
                <a:solidFill>
                  <a:srgbClr val="00B0F0"/>
                </a:solidFill>
                <a:cs typeface="B Homa" pitchFamily="2" charset="-78"/>
              </a:endParaRPr>
            </a:p>
          </p:txBody>
        </p:sp>
        <p:sp>
          <p:nvSpPr>
            <p:cNvPr id="12" name="Rectangle 11"/>
            <p:cNvSpPr/>
            <p:nvPr/>
          </p:nvSpPr>
          <p:spPr>
            <a:xfrm>
              <a:off x="668912" y="3037082"/>
              <a:ext cx="846707"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8,000,000</a:t>
              </a:r>
              <a:endParaRPr lang="en-US" sz="1400" b="1" dirty="0">
                <a:ln w="12700">
                  <a:noFill/>
                  <a:prstDash val="solid"/>
                </a:ln>
                <a:cs typeface="B Homa" pitchFamily="2" charset="-78"/>
              </a:endParaRPr>
            </a:p>
          </p:txBody>
        </p:sp>
        <p:sp>
          <p:nvSpPr>
            <p:cNvPr id="13" name="Rectangle 12"/>
            <p:cNvSpPr/>
            <p:nvPr/>
          </p:nvSpPr>
          <p:spPr>
            <a:xfrm>
              <a:off x="31111" y="2981461"/>
              <a:ext cx="708848" cy="276999"/>
            </a:xfrm>
            <a:prstGeom prst="rect">
              <a:avLst/>
            </a:prstGeom>
            <a:noFill/>
          </p:spPr>
          <p:txBody>
            <a:bodyPr wrap="none" lIns="91440" tIns="45720" rIns="91440" bIns="45720">
              <a:spAutoFit/>
            </a:bodyPr>
            <a:lstStyle/>
            <a:p>
              <a:pPr algn="ctr"/>
              <a:r>
                <a:rPr lang="fa-IR" sz="12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مانده اول</a:t>
              </a:r>
              <a:endParaRPr lang="en-US" sz="12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22" name="Rectangle 21"/>
            <p:cNvSpPr/>
            <p:nvPr/>
          </p:nvSpPr>
          <p:spPr>
            <a:xfrm>
              <a:off x="1606661" y="3461512"/>
              <a:ext cx="780983" cy="307777"/>
            </a:xfrm>
            <a:prstGeom prst="rect">
              <a:avLst/>
            </a:prstGeom>
            <a:noFill/>
          </p:spPr>
          <p:txBody>
            <a:bodyPr wrap="none" lIns="91440" tIns="45720" rIns="91440" bIns="45720">
              <a:spAutoFit/>
            </a:bodyPr>
            <a:lstStyle/>
            <a:p>
              <a:pPr algn="ctr"/>
              <a:r>
                <a:rPr lang="fa-IR" sz="1400" b="1" dirty="0">
                  <a:ln w="12700">
                    <a:noFill/>
                    <a:prstDash val="solid"/>
                  </a:ln>
                  <a:solidFill>
                    <a:schemeClr val="accent6">
                      <a:lumMod val="75000"/>
                    </a:schemeClr>
                  </a:solidFill>
                  <a:cs typeface="B Homa" pitchFamily="2" charset="-78"/>
                </a:rPr>
                <a:t>1,000,000</a:t>
              </a:r>
              <a:endParaRPr lang="en-US" sz="1400" b="1" dirty="0">
                <a:ln w="12700">
                  <a:noFill/>
                  <a:prstDash val="solid"/>
                </a:ln>
                <a:solidFill>
                  <a:schemeClr val="accent6">
                    <a:lumMod val="75000"/>
                  </a:schemeClr>
                </a:solidFill>
                <a:cs typeface="B Homa" pitchFamily="2" charset="-78"/>
              </a:endParaRPr>
            </a:p>
          </p:txBody>
        </p:sp>
      </p:grpSp>
      <p:grpSp>
        <p:nvGrpSpPr>
          <p:cNvPr id="30" name="Group 29"/>
          <p:cNvGrpSpPr/>
          <p:nvPr/>
        </p:nvGrpSpPr>
        <p:grpSpPr>
          <a:xfrm>
            <a:off x="2454138" y="3058464"/>
            <a:ext cx="1714324" cy="1655071"/>
            <a:chOff x="2485249" y="2612129"/>
            <a:chExt cx="1714324" cy="1655071"/>
          </a:xfrm>
        </p:grpSpPr>
        <p:grpSp>
          <p:nvGrpSpPr>
            <p:cNvPr id="14" name="Group 13"/>
            <p:cNvGrpSpPr/>
            <p:nvPr/>
          </p:nvGrpSpPr>
          <p:grpSpPr>
            <a:xfrm>
              <a:off x="2540044" y="2612129"/>
              <a:ext cx="1625644" cy="1655071"/>
              <a:chOff x="533399" y="2118084"/>
              <a:chExt cx="2590802" cy="2886917"/>
            </a:xfrm>
          </p:grpSpPr>
          <p:grpSp>
            <p:nvGrpSpPr>
              <p:cNvPr id="15" name="Group 14"/>
              <p:cNvGrpSpPr/>
              <p:nvPr/>
            </p:nvGrpSpPr>
            <p:grpSpPr>
              <a:xfrm>
                <a:off x="533399" y="2667000"/>
                <a:ext cx="2590802" cy="2338001"/>
                <a:chOff x="1752599" y="2667000"/>
                <a:chExt cx="3429002" cy="2825085"/>
              </a:xfrm>
            </p:grpSpPr>
            <p:cxnSp>
              <p:nvCxnSpPr>
                <p:cNvPr id="17" name="Straight Connector 16"/>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67100" y="2667000"/>
                  <a:ext cx="0" cy="2825085"/>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1188604" y="2118084"/>
                <a:ext cx="1280425" cy="644221"/>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برداشت</a:t>
                </a:r>
                <a:endParaRPr lang="en-US"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19" name="Rectangle 18"/>
            <p:cNvSpPr/>
            <p:nvPr/>
          </p:nvSpPr>
          <p:spPr>
            <a:xfrm>
              <a:off x="3373705" y="3497259"/>
              <a:ext cx="805028"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1,000,000</a:t>
              </a:r>
              <a:endParaRPr lang="en-US" sz="1400" b="1" dirty="0">
                <a:ln w="12700">
                  <a:noFill/>
                  <a:prstDash val="solid"/>
                </a:ln>
                <a:cs typeface="B Homa" pitchFamily="2" charset="-78"/>
              </a:endParaRPr>
            </a:p>
          </p:txBody>
        </p:sp>
        <p:cxnSp>
          <p:nvCxnSpPr>
            <p:cNvPr id="20" name="Straight Connector 19"/>
            <p:cNvCxnSpPr/>
            <p:nvPr/>
          </p:nvCxnSpPr>
          <p:spPr>
            <a:xfrm>
              <a:off x="2573929" y="3461512"/>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485249" y="3497259"/>
              <a:ext cx="780983" cy="307777"/>
            </a:xfrm>
            <a:prstGeom prst="rect">
              <a:avLst/>
            </a:prstGeom>
            <a:noFill/>
          </p:spPr>
          <p:txBody>
            <a:bodyPr wrap="none" lIns="91440" tIns="45720" rIns="91440" bIns="45720">
              <a:spAutoFit/>
            </a:bodyPr>
            <a:lstStyle/>
            <a:p>
              <a:pPr algn="ctr"/>
              <a:r>
                <a:rPr lang="fa-IR" sz="1400" b="1" dirty="0">
                  <a:ln w="12700">
                    <a:noFill/>
                    <a:prstDash val="solid"/>
                  </a:ln>
                  <a:solidFill>
                    <a:schemeClr val="accent6">
                      <a:lumMod val="75000"/>
                    </a:schemeClr>
                  </a:solidFill>
                  <a:cs typeface="B Homa" pitchFamily="2" charset="-78"/>
                </a:rPr>
                <a:t>1,000,000</a:t>
              </a:r>
              <a:endParaRPr lang="en-US" sz="1400" b="1" dirty="0">
                <a:ln w="12700">
                  <a:noFill/>
                  <a:prstDash val="solid"/>
                </a:ln>
                <a:solidFill>
                  <a:schemeClr val="accent6">
                    <a:lumMod val="75000"/>
                  </a:schemeClr>
                </a:solidFill>
                <a:cs typeface="B Homa" pitchFamily="2" charset="-78"/>
              </a:endParaRPr>
            </a:p>
          </p:txBody>
        </p:sp>
        <p:cxnSp>
          <p:nvCxnSpPr>
            <p:cNvPr id="23" name="Straight Connector 22"/>
            <p:cNvCxnSpPr/>
            <p:nvPr/>
          </p:nvCxnSpPr>
          <p:spPr>
            <a:xfrm>
              <a:off x="2573929" y="3781019"/>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912726" y="3812828"/>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27" name="Rectangle 26"/>
            <p:cNvSpPr/>
            <p:nvPr/>
          </p:nvSpPr>
          <p:spPr>
            <a:xfrm>
              <a:off x="3522326" y="3812828"/>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cxnSp>
          <p:nvCxnSpPr>
            <p:cNvPr id="28" name="Straight Connector 27"/>
            <p:cNvCxnSpPr/>
            <p:nvPr/>
          </p:nvCxnSpPr>
          <p:spPr>
            <a:xfrm>
              <a:off x="3030883" y="4041428"/>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30883" y="4117628"/>
              <a:ext cx="74577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33" name="Rounded Rectangle 32"/>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4- 4</a:t>
            </a:r>
            <a:endParaRPr lang="en-US" sz="1200" dirty="0">
              <a:cs typeface="B Homa" pitchFamily="2" charset="-78"/>
            </a:endParaRPr>
          </a:p>
        </p:txBody>
      </p:sp>
      <p:sp>
        <p:nvSpPr>
          <p:cNvPr id="24" name="Slide Number Placeholder 23"/>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2631262380"/>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بستن حسابهای دائم</a:t>
            </a:r>
            <a:endParaRPr lang="en-US" dirty="0">
              <a:cs typeface="B Homa" pitchFamily="2" charset="-78"/>
            </a:endParaRPr>
          </a:p>
        </p:txBody>
      </p:sp>
      <p:sp>
        <p:nvSpPr>
          <p:cNvPr id="3" name="Rounded Rectangle 2"/>
          <p:cNvSpPr/>
          <p:nvPr/>
        </p:nvSpPr>
        <p:spPr>
          <a:xfrm>
            <a:off x="381000" y="907473"/>
            <a:ext cx="8305800" cy="9213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cs typeface="B Homa" pitchFamily="2" charset="-78"/>
              </a:rPr>
              <a:t>حسابهای </a:t>
            </a:r>
            <a:r>
              <a:rPr lang="fa-IR" sz="1600" dirty="0">
                <a:solidFill>
                  <a:srgbClr val="FF0000"/>
                </a:solidFill>
                <a:cs typeface="B Homa" pitchFamily="2" charset="-78"/>
              </a:rPr>
              <a:t>دائم</a:t>
            </a:r>
            <a:r>
              <a:rPr lang="fa-IR" sz="1600" dirty="0">
                <a:cs typeface="B Homa" pitchFamily="2" charset="-78"/>
              </a:rPr>
              <a:t>:</a:t>
            </a:r>
          </a:p>
          <a:p>
            <a:pPr algn="r" rtl="1"/>
            <a:r>
              <a:rPr lang="fa-IR" sz="1600" dirty="0">
                <a:cs typeface="B Homa" pitchFamily="2" charset="-78"/>
              </a:rPr>
              <a:t>حسابهایی می باشند که در پایان دوره مالی در دفاتر بسته شده ولی مانده پایان دوره آنها به دوره مالی بعدی </a:t>
            </a:r>
            <a:r>
              <a:rPr lang="fa-IR" sz="1600" dirty="0">
                <a:solidFill>
                  <a:srgbClr val="FF0000"/>
                </a:solidFill>
                <a:cs typeface="B Homa" pitchFamily="2" charset="-78"/>
              </a:rPr>
              <a:t>انتقال داده می شوند.</a:t>
            </a:r>
          </a:p>
        </p:txBody>
      </p:sp>
      <p:graphicFrame>
        <p:nvGraphicFramePr>
          <p:cNvPr id="4" name="Diagram 3"/>
          <p:cNvGraphicFramePr/>
          <p:nvPr>
            <p:extLst>
              <p:ext uri="{D42A27DB-BD31-4B8C-83A1-F6EECF244321}">
                <p14:modId xmlns:p14="http://schemas.microsoft.com/office/powerpoint/2010/main" val="2241298339"/>
              </p:ext>
            </p:extLst>
          </p:nvPr>
        </p:nvGraphicFramePr>
        <p:xfrm>
          <a:off x="990600" y="1981200"/>
          <a:ext cx="70866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228600" y="4800600"/>
            <a:ext cx="8305800" cy="5472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rgbClr val="FF0000"/>
                </a:solidFill>
                <a:cs typeface="B Homa" pitchFamily="2" charset="-78"/>
              </a:rPr>
              <a:t>نکته</a:t>
            </a:r>
            <a:r>
              <a:rPr lang="fa-IR" sz="1600" dirty="0">
                <a:cs typeface="B Homa" pitchFamily="2" charset="-78"/>
              </a:rPr>
              <a:t>:</a:t>
            </a:r>
          </a:p>
          <a:p>
            <a:pPr algn="r" rtl="1"/>
            <a:r>
              <a:rPr lang="fa-IR" sz="1600" dirty="0">
                <a:cs typeface="B Homa" pitchFamily="2" charset="-78"/>
              </a:rPr>
              <a:t>تنها </a:t>
            </a:r>
            <a:r>
              <a:rPr lang="fa-IR" sz="1600" dirty="0">
                <a:solidFill>
                  <a:srgbClr val="FF0000"/>
                </a:solidFill>
                <a:cs typeface="B Homa" pitchFamily="2" charset="-78"/>
              </a:rPr>
              <a:t>گزارشی</a:t>
            </a:r>
            <a:r>
              <a:rPr lang="fa-IR" sz="1600" dirty="0">
                <a:cs typeface="B Homa" pitchFamily="2" charset="-78"/>
              </a:rPr>
              <a:t> که تمام حسابهای آن از نوع </a:t>
            </a:r>
            <a:r>
              <a:rPr lang="fa-IR" sz="1600" dirty="0">
                <a:solidFill>
                  <a:srgbClr val="FF0000"/>
                </a:solidFill>
                <a:cs typeface="B Homa" pitchFamily="2" charset="-78"/>
              </a:rPr>
              <a:t>دائمی</a:t>
            </a:r>
            <a:r>
              <a:rPr lang="fa-IR" sz="1600" dirty="0">
                <a:cs typeface="B Homa" pitchFamily="2" charset="-78"/>
              </a:rPr>
              <a:t> می باشد گزارش </a:t>
            </a:r>
            <a:r>
              <a:rPr lang="fa-IR" sz="1600" dirty="0">
                <a:solidFill>
                  <a:srgbClr val="FF0000"/>
                </a:solidFill>
                <a:cs typeface="B Homa" pitchFamily="2" charset="-78"/>
              </a:rPr>
              <a:t>ترازنامه</a:t>
            </a:r>
            <a:r>
              <a:rPr lang="fa-IR" sz="1600" dirty="0">
                <a:cs typeface="B Homa" pitchFamily="2" charset="-78"/>
              </a:rPr>
              <a:t> می باشد.</a:t>
            </a:r>
            <a:endParaRPr lang="fa-IR" sz="1600" dirty="0">
              <a:solidFill>
                <a:srgbClr val="FF0000"/>
              </a:solidFill>
              <a:cs typeface="B Homa" pitchFamily="2" charset="-78"/>
            </a:endParaRPr>
          </a:p>
        </p:txBody>
      </p:sp>
      <p:sp>
        <p:nvSpPr>
          <p:cNvPr id="6" name="Rounded Rectangle 5"/>
          <p:cNvSpPr/>
          <p:nvPr/>
        </p:nvSpPr>
        <p:spPr>
          <a:xfrm>
            <a:off x="228600" y="5562605"/>
            <a:ext cx="83058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rgbClr val="FF0000"/>
                </a:solidFill>
                <a:cs typeface="B Homa" pitchFamily="2" charset="-78"/>
              </a:rPr>
              <a:t>نکته</a:t>
            </a:r>
            <a:r>
              <a:rPr lang="fa-IR" sz="1600" dirty="0">
                <a:cs typeface="B Homa" pitchFamily="2" charset="-78"/>
              </a:rPr>
              <a:t>:</a:t>
            </a:r>
          </a:p>
          <a:p>
            <a:pPr algn="r" rtl="1"/>
            <a:r>
              <a:rPr lang="fa-IR" sz="1600" dirty="0">
                <a:cs typeface="B Homa" pitchFamily="2" charset="-78"/>
              </a:rPr>
              <a:t>برای </a:t>
            </a:r>
            <a:r>
              <a:rPr lang="fa-IR" sz="1600" dirty="0">
                <a:solidFill>
                  <a:srgbClr val="FF0000"/>
                </a:solidFill>
                <a:cs typeface="B Homa" pitchFamily="2" charset="-78"/>
              </a:rPr>
              <a:t>بستن حسابهای دائمی </a:t>
            </a:r>
            <a:r>
              <a:rPr lang="fa-IR" sz="1600" dirty="0">
                <a:cs typeface="B Homa" pitchFamily="2" charset="-78"/>
              </a:rPr>
              <a:t>از حساب کمکی به نام </a:t>
            </a:r>
            <a:r>
              <a:rPr lang="fa-IR" sz="1600" dirty="0">
                <a:solidFill>
                  <a:srgbClr val="FF0000"/>
                </a:solidFill>
                <a:cs typeface="B Homa" pitchFamily="2" charset="-78"/>
              </a:rPr>
              <a:t>حساب اختتامیه </a:t>
            </a:r>
            <a:r>
              <a:rPr lang="fa-IR" sz="1600" dirty="0">
                <a:cs typeface="B Homa" pitchFamily="2" charset="-78"/>
              </a:rPr>
              <a:t>استفاده می شود.</a:t>
            </a:r>
            <a:endParaRPr lang="fa-IR" sz="1600" dirty="0">
              <a:solidFill>
                <a:srgbClr val="FF0000"/>
              </a:solidFill>
              <a:cs typeface="B Homa" pitchFamily="2" charset="-78"/>
            </a:endParaRPr>
          </a:p>
        </p:txBody>
      </p:sp>
      <p:sp>
        <p:nvSpPr>
          <p:cNvPr id="7" name="Rectangle 6"/>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8" name="Rounded Rectangle 7"/>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9913384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تراز آزمایشی اختتامی</a:t>
            </a:r>
            <a:endParaRPr lang="en-US" dirty="0">
              <a:cs typeface="B Homa" pitchFamily="2" charset="-78"/>
            </a:endParaRPr>
          </a:p>
        </p:txBody>
      </p:sp>
      <p:sp>
        <p:nvSpPr>
          <p:cNvPr id="4" name="Rounded Rectangle 3"/>
          <p:cNvSpPr/>
          <p:nvPr/>
        </p:nvSpPr>
        <p:spPr>
          <a:xfrm>
            <a:off x="381000" y="907473"/>
            <a:ext cx="8305800" cy="11499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rgbClr val="FF0000"/>
                </a:solidFill>
                <a:cs typeface="B Homa" pitchFamily="2" charset="-78"/>
              </a:rPr>
              <a:t>گزارش تراز آزمایشی اختتامی:</a:t>
            </a:r>
          </a:p>
          <a:p>
            <a:pPr algn="r" rtl="1"/>
            <a:r>
              <a:rPr lang="fa-IR" sz="1600" dirty="0">
                <a:cs typeface="B Homa" pitchFamily="2" charset="-78"/>
              </a:rPr>
              <a:t>این گزارش یک گزارش درون سازمانی می باشد که بعد از بستن تمام حسابهای موقت تهیه می گردد. در نتیجه در این گزارش تنها حسابهای دائمی (دارایی، بدهی و سرمایه) نشان داده می شود. از این گزارش برای افتتاح حساب های دائمی در دورهخ مالی بعدی استفاد می شود. شکل ظاهری این گزارش همانند تراز آزمایشی 2 ستونی می باشد.</a:t>
            </a:r>
            <a:endParaRPr lang="fa-IR" sz="1600" dirty="0">
              <a:solidFill>
                <a:srgbClr val="FF0000"/>
              </a:solidFill>
              <a:cs typeface="B Homa" pitchFamily="2"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133600"/>
            <a:ext cx="31432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81000" y="2971800"/>
            <a:ext cx="3657600" cy="114992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solidFill>
                  <a:schemeClr val="tx1"/>
                </a:solidFill>
                <a:cs typeface="B Homa" pitchFamily="2" charset="-78"/>
              </a:rPr>
              <a:t>در این گزارش فقط حسابهای دارایی، بدهی و سرمایه نشان داده می شود.</a:t>
            </a:r>
          </a:p>
        </p:txBody>
      </p:sp>
      <p:sp>
        <p:nvSpPr>
          <p:cNvPr id="7" name="Rectangle 6"/>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8" name="Rounded Rectangle 7"/>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149429656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بستن حسابهای دارایی</a:t>
            </a:r>
            <a:endParaRPr lang="en-US" dirty="0">
              <a:cs typeface="B Homa" pitchFamily="2" charset="-78"/>
            </a:endParaRPr>
          </a:p>
        </p:txBody>
      </p:sp>
      <p:sp>
        <p:nvSpPr>
          <p:cNvPr id="3" name="Rounded Rectangle 2"/>
          <p:cNvSpPr/>
          <p:nvPr/>
        </p:nvSpPr>
        <p:spPr>
          <a:xfrm>
            <a:off x="381000" y="907473"/>
            <a:ext cx="8305800" cy="9213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cs typeface="B Homa" pitchFamily="2" charset="-78"/>
              </a:rPr>
              <a:t>بستن حسابهای  داراییها:</a:t>
            </a:r>
          </a:p>
          <a:p>
            <a:pPr algn="r" rtl="1"/>
            <a:r>
              <a:rPr lang="fa-IR" sz="1600" dirty="0">
                <a:cs typeface="B Homa" pitchFamily="2" charset="-78"/>
              </a:rPr>
              <a:t>کلیه داراییها دارای مانده بدهکار می باشند در نتیجه برای بستن داراییها تمام حسابهای داریی بستانکار شده و حساب کمکی اختتامیه بدهکار می شود. طبق ثبت زیر:</a:t>
            </a:r>
            <a:endParaRPr lang="fa-IR" sz="1600" dirty="0">
              <a:solidFill>
                <a:srgbClr val="FF0000"/>
              </a:solidFill>
              <a:cs typeface="B Homa" pitchFamily="2" charset="-78"/>
            </a:endParaRPr>
          </a:p>
        </p:txBody>
      </p:sp>
      <p:sp>
        <p:nvSpPr>
          <p:cNvPr id="4" name="Rounded Rectangle 3"/>
          <p:cNvSpPr/>
          <p:nvPr/>
        </p:nvSpPr>
        <p:spPr>
          <a:xfrm>
            <a:off x="4800600" y="2133600"/>
            <a:ext cx="3941620" cy="2438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cs typeface="B Homa" pitchFamily="2" charset="-78"/>
              </a:rPr>
              <a:t>12/29) </a:t>
            </a:r>
            <a:r>
              <a:rPr lang="fa-IR" sz="1600" dirty="0">
                <a:solidFill>
                  <a:srgbClr val="FF0000"/>
                </a:solidFill>
                <a:cs typeface="B Homa" pitchFamily="2" charset="-78"/>
              </a:rPr>
              <a:t>اختتامیه  20,000,000</a:t>
            </a:r>
          </a:p>
          <a:p>
            <a:pPr algn="r" rtl="1"/>
            <a:r>
              <a:rPr lang="fa-IR" sz="1600" dirty="0">
                <a:solidFill>
                  <a:srgbClr val="FF0000"/>
                </a:solidFill>
                <a:cs typeface="B Homa" pitchFamily="2" charset="-78"/>
              </a:rPr>
              <a:t>                          بانک                     5,000,000</a:t>
            </a:r>
          </a:p>
          <a:p>
            <a:pPr algn="r" rtl="1"/>
            <a:r>
              <a:rPr lang="fa-IR" sz="1600" dirty="0">
                <a:solidFill>
                  <a:srgbClr val="FF0000"/>
                </a:solidFill>
                <a:cs typeface="B Homa" pitchFamily="2" charset="-78"/>
              </a:rPr>
              <a:t>                         حسابهای دریافتنی   2,000,000  </a:t>
            </a:r>
          </a:p>
          <a:p>
            <a:pPr algn="r" rtl="1"/>
            <a:r>
              <a:rPr lang="fa-IR" sz="1600" dirty="0">
                <a:solidFill>
                  <a:srgbClr val="FF0000"/>
                </a:solidFill>
                <a:cs typeface="B Homa" pitchFamily="2" charset="-78"/>
              </a:rPr>
              <a:t>                         ملزومات               1,000,000 </a:t>
            </a:r>
          </a:p>
          <a:p>
            <a:pPr algn="r" rtl="1"/>
            <a:r>
              <a:rPr lang="fa-IR" sz="1600" dirty="0">
                <a:solidFill>
                  <a:srgbClr val="FF0000"/>
                </a:solidFill>
                <a:cs typeface="B Homa" pitchFamily="2" charset="-78"/>
              </a:rPr>
              <a:t>                         اثاثه                      2,000,000</a:t>
            </a:r>
          </a:p>
          <a:p>
            <a:pPr algn="r" rtl="1"/>
            <a:r>
              <a:rPr lang="fa-IR" sz="1600" dirty="0">
                <a:solidFill>
                  <a:srgbClr val="FF0000"/>
                </a:solidFill>
                <a:cs typeface="B Homa" pitchFamily="2" charset="-78"/>
              </a:rPr>
              <a:t>                         وسیله نقلیه            10,000,000</a:t>
            </a:r>
          </a:p>
          <a:p>
            <a:pPr algn="r" rtl="1"/>
            <a:r>
              <a:rPr lang="fa-IR" sz="1600" dirty="0">
                <a:solidFill>
                  <a:schemeClr val="accent6">
                    <a:lumMod val="75000"/>
                  </a:schemeClr>
                </a:solidFill>
                <a:cs typeface="B Homa" pitchFamily="2" charset="-78"/>
              </a:rPr>
              <a:t> </a:t>
            </a:r>
          </a:p>
          <a:p>
            <a:pPr algn="r" rtl="1"/>
            <a:r>
              <a:rPr lang="fa-IR" sz="1600" dirty="0">
                <a:cs typeface="B Homa" pitchFamily="2" charset="-78"/>
              </a:rPr>
              <a:t>بستن حساب دارایی ها</a:t>
            </a:r>
          </a:p>
        </p:txBody>
      </p:sp>
      <p:grpSp>
        <p:nvGrpSpPr>
          <p:cNvPr id="23" name="Group 22"/>
          <p:cNvGrpSpPr/>
          <p:nvPr/>
        </p:nvGrpSpPr>
        <p:grpSpPr>
          <a:xfrm>
            <a:off x="2176591" y="2107476"/>
            <a:ext cx="1659538" cy="1473924"/>
            <a:chOff x="2383537" y="2099209"/>
            <a:chExt cx="1659538" cy="1704009"/>
          </a:xfrm>
        </p:grpSpPr>
        <p:grpSp>
          <p:nvGrpSpPr>
            <p:cNvPr id="15" name="Group 14"/>
            <p:cNvGrpSpPr/>
            <p:nvPr/>
          </p:nvGrpSpPr>
          <p:grpSpPr>
            <a:xfrm>
              <a:off x="2383537" y="2099209"/>
              <a:ext cx="1651744" cy="1704009"/>
              <a:chOff x="762000" y="2612129"/>
              <a:chExt cx="1651744" cy="1704009"/>
            </a:xfrm>
          </p:grpSpPr>
          <p:grpSp>
            <p:nvGrpSpPr>
              <p:cNvPr id="16" name="Group 15"/>
              <p:cNvGrpSpPr/>
              <p:nvPr/>
            </p:nvGrpSpPr>
            <p:grpSpPr>
              <a:xfrm>
                <a:off x="762000" y="2612129"/>
                <a:ext cx="1625644" cy="1704009"/>
                <a:chOff x="533399" y="2118084"/>
                <a:chExt cx="2590802" cy="2972278"/>
              </a:xfrm>
            </p:grpSpPr>
            <p:grpSp>
              <p:nvGrpSpPr>
                <p:cNvPr id="18" name="Group 17"/>
                <p:cNvGrpSpPr/>
                <p:nvPr/>
              </p:nvGrpSpPr>
              <p:grpSpPr>
                <a:xfrm>
                  <a:off x="533399" y="2667000"/>
                  <a:ext cx="2590802" cy="2423362"/>
                  <a:chOff x="1752599" y="2667000"/>
                  <a:chExt cx="3429002" cy="2928229"/>
                </a:xfrm>
              </p:grpSpPr>
              <p:cxnSp>
                <p:nvCxnSpPr>
                  <p:cNvPr id="20" name="Straight Connector 19"/>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67100" y="2667000"/>
                    <a:ext cx="23" cy="2928229"/>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809230" y="2118084"/>
                  <a:ext cx="2039177"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حسابهای دریافتنی</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17" name="Rectangle 16"/>
              <p:cNvSpPr/>
              <p:nvPr/>
            </p:nvSpPr>
            <p:spPr>
              <a:xfrm>
                <a:off x="1608716" y="3322763"/>
                <a:ext cx="805028"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a:t>
                </a:r>
                <a:endParaRPr lang="en-US" sz="1400" b="1" dirty="0">
                  <a:ln w="12700">
                    <a:noFill/>
                    <a:prstDash val="solid"/>
                  </a:ln>
                  <a:cs typeface="B Homa" pitchFamily="2" charset="-78"/>
                </a:endParaRPr>
              </a:p>
            </p:txBody>
          </p:sp>
        </p:grpSp>
        <p:cxnSp>
          <p:nvCxnSpPr>
            <p:cNvPr id="22" name="Straight Connector 21"/>
            <p:cNvCxnSpPr/>
            <p:nvPr/>
          </p:nvCxnSpPr>
          <p:spPr>
            <a:xfrm>
              <a:off x="2417431" y="2819400"/>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56976" y="2099209"/>
            <a:ext cx="1659538" cy="1482191"/>
            <a:chOff x="2383537" y="2099209"/>
            <a:chExt cx="1659538" cy="1713566"/>
          </a:xfrm>
        </p:grpSpPr>
        <p:grpSp>
          <p:nvGrpSpPr>
            <p:cNvPr id="25" name="Group 24"/>
            <p:cNvGrpSpPr/>
            <p:nvPr/>
          </p:nvGrpSpPr>
          <p:grpSpPr>
            <a:xfrm>
              <a:off x="2383537" y="2099209"/>
              <a:ext cx="1653126" cy="1713566"/>
              <a:chOff x="762000" y="2612129"/>
              <a:chExt cx="1653126" cy="1713566"/>
            </a:xfrm>
          </p:grpSpPr>
          <p:grpSp>
            <p:nvGrpSpPr>
              <p:cNvPr id="27" name="Group 26"/>
              <p:cNvGrpSpPr/>
              <p:nvPr/>
            </p:nvGrpSpPr>
            <p:grpSpPr>
              <a:xfrm>
                <a:off x="762000" y="2612129"/>
                <a:ext cx="1625644" cy="1713566"/>
                <a:chOff x="533399" y="2118084"/>
                <a:chExt cx="2590802" cy="2988949"/>
              </a:xfrm>
            </p:grpSpPr>
            <p:grpSp>
              <p:nvGrpSpPr>
                <p:cNvPr id="29" name="Group 28"/>
                <p:cNvGrpSpPr/>
                <p:nvPr/>
              </p:nvGrpSpPr>
              <p:grpSpPr>
                <a:xfrm>
                  <a:off x="533399" y="2667000"/>
                  <a:ext cx="2590802" cy="2440033"/>
                  <a:chOff x="1752599" y="2667000"/>
                  <a:chExt cx="3429002" cy="2948373"/>
                </a:xfrm>
              </p:grpSpPr>
              <p:cxnSp>
                <p:nvCxnSpPr>
                  <p:cNvPr id="31" name="Straight Connector 30"/>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67100" y="2667000"/>
                    <a:ext cx="0" cy="2948373"/>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1444074" y="2118084"/>
                  <a:ext cx="769481"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بانک</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28" name="Rectangle 27"/>
              <p:cNvSpPr/>
              <p:nvPr/>
            </p:nvSpPr>
            <p:spPr>
              <a:xfrm>
                <a:off x="1581243" y="3311946"/>
                <a:ext cx="833883"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5,000,000</a:t>
                </a:r>
                <a:endParaRPr lang="en-US" sz="1400" b="1" dirty="0">
                  <a:ln w="12700">
                    <a:noFill/>
                    <a:prstDash val="solid"/>
                  </a:ln>
                  <a:cs typeface="B Homa" pitchFamily="2" charset="-78"/>
                </a:endParaRPr>
              </a:p>
            </p:txBody>
          </p:sp>
        </p:grpSp>
        <p:cxnSp>
          <p:nvCxnSpPr>
            <p:cNvPr id="26" name="Straight Connector 25"/>
            <p:cNvCxnSpPr/>
            <p:nvPr/>
          </p:nvCxnSpPr>
          <p:spPr>
            <a:xfrm>
              <a:off x="2417431" y="2819400"/>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56948" y="3673259"/>
            <a:ext cx="1659538" cy="1432141"/>
            <a:chOff x="2383537" y="2099209"/>
            <a:chExt cx="1659538" cy="1655703"/>
          </a:xfrm>
        </p:grpSpPr>
        <p:grpSp>
          <p:nvGrpSpPr>
            <p:cNvPr id="34" name="Group 33"/>
            <p:cNvGrpSpPr/>
            <p:nvPr/>
          </p:nvGrpSpPr>
          <p:grpSpPr>
            <a:xfrm>
              <a:off x="2383537" y="2099209"/>
              <a:ext cx="1631939" cy="1655703"/>
              <a:chOff x="762000" y="2612129"/>
              <a:chExt cx="1631939" cy="1655703"/>
            </a:xfrm>
          </p:grpSpPr>
          <p:grpSp>
            <p:nvGrpSpPr>
              <p:cNvPr id="36" name="Group 35"/>
              <p:cNvGrpSpPr/>
              <p:nvPr/>
            </p:nvGrpSpPr>
            <p:grpSpPr>
              <a:xfrm>
                <a:off x="762000" y="2612129"/>
                <a:ext cx="1625644" cy="1655703"/>
                <a:chOff x="533399" y="2118084"/>
                <a:chExt cx="2590802" cy="2888020"/>
              </a:xfrm>
            </p:grpSpPr>
            <p:grpSp>
              <p:nvGrpSpPr>
                <p:cNvPr id="38" name="Group 37"/>
                <p:cNvGrpSpPr/>
                <p:nvPr/>
              </p:nvGrpSpPr>
              <p:grpSpPr>
                <a:xfrm>
                  <a:off x="533399" y="2667000"/>
                  <a:ext cx="2590802" cy="2339104"/>
                  <a:chOff x="1752599" y="2667000"/>
                  <a:chExt cx="3429002" cy="2826417"/>
                </a:xfrm>
              </p:grpSpPr>
              <p:cxnSp>
                <p:nvCxnSpPr>
                  <p:cNvPr id="40" name="Straight Connector 39"/>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67100" y="2667000"/>
                    <a:ext cx="17" cy="2826417"/>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1235864" y="2118084"/>
                  <a:ext cx="1185899"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ملزومات</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37" name="Rectangle 36"/>
              <p:cNvSpPr/>
              <p:nvPr/>
            </p:nvSpPr>
            <p:spPr>
              <a:xfrm>
                <a:off x="1612956" y="3327823"/>
                <a:ext cx="780983"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1,000,000</a:t>
                </a:r>
                <a:endParaRPr lang="en-US" sz="1400" b="1" dirty="0">
                  <a:ln w="12700">
                    <a:noFill/>
                    <a:prstDash val="solid"/>
                  </a:ln>
                  <a:cs typeface="B Homa" pitchFamily="2" charset="-78"/>
                </a:endParaRPr>
              </a:p>
            </p:txBody>
          </p:sp>
        </p:grpSp>
        <p:cxnSp>
          <p:nvCxnSpPr>
            <p:cNvPr id="35" name="Straight Connector 34"/>
            <p:cNvCxnSpPr/>
            <p:nvPr/>
          </p:nvCxnSpPr>
          <p:spPr>
            <a:xfrm>
              <a:off x="2417431" y="2819400"/>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1779978" y="3670175"/>
            <a:ext cx="1659538" cy="1435225"/>
            <a:chOff x="2383537" y="2099209"/>
            <a:chExt cx="1659538" cy="1659269"/>
          </a:xfrm>
        </p:grpSpPr>
        <p:grpSp>
          <p:nvGrpSpPr>
            <p:cNvPr id="43" name="Group 42"/>
            <p:cNvGrpSpPr/>
            <p:nvPr/>
          </p:nvGrpSpPr>
          <p:grpSpPr>
            <a:xfrm>
              <a:off x="2383537" y="2099209"/>
              <a:ext cx="1638698" cy="1659269"/>
              <a:chOff x="762000" y="2612129"/>
              <a:chExt cx="1638698" cy="1659269"/>
            </a:xfrm>
          </p:grpSpPr>
          <p:grpSp>
            <p:nvGrpSpPr>
              <p:cNvPr id="45" name="Group 44"/>
              <p:cNvGrpSpPr/>
              <p:nvPr/>
            </p:nvGrpSpPr>
            <p:grpSpPr>
              <a:xfrm>
                <a:off x="762000" y="2612129"/>
                <a:ext cx="1625644" cy="1659269"/>
                <a:chOff x="533399" y="2118084"/>
                <a:chExt cx="2590802" cy="2894239"/>
              </a:xfrm>
            </p:grpSpPr>
            <p:grpSp>
              <p:nvGrpSpPr>
                <p:cNvPr id="47" name="Group 46"/>
                <p:cNvGrpSpPr/>
                <p:nvPr/>
              </p:nvGrpSpPr>
              <p:grpSpPr>
                <a:xfrm>
                  <a:off x="533399" y="2667000"/>
                  <a:ext cx="2590802" cy="2345323"/>
                  <a:chOff x="1752599" y="2667000"/>
                  <a:chExt cx="3429002" cy="2833932"/>
                </a:xfrm>
              </p:grpSpPr>
              <p:cxnSp>
                <p:nvCxnSpPr>
                  <p:cNvPr id="49" name="Straight Connector 48"/>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467100" y="2667000"/>
                    <a:ext cx="0" cy="2833932"/>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454291" y="2118084"/>
                  <a:ext cx="749043"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اثاثه</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46" name="Rectangle 45"/>
              <p:cNvSpPr/>
              <p:nvPr/>
            </p:nvSpPr>
            <p:spPr>
              <a:xfrm>
                <a:off x="1595670" y="3390516"/>
                <a:ext cx="805028"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a:t>
                </a:r>
                <a:endParaRPr lang="en-US" sz="1400" b="1" dirty="0">
                  <a:ln w="12700">
                    <a:noFill/>
                    <a:prstDash val="solid"/>
                  </a:ln>
                  <a:cs typeface="B Homa" pitchFamily="2" charset="-78"/>
                </a:endParaRPr>
              </a:p>
            </p:txBody>
          </p:sp>
        </p:grpSp>
        <p:cxnSp>
          <p:nvCxnSpPr>
            <p:cNvPr id="44" name="Straight Connector 43"/>
            <p:cNvCxnSpPr/>
            <p:nvPr/>
          </p:nvCxnSpPr>
          <p:spPr>
            <a:xfrm>
              <a:off x="2417431" y="2819400"/>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1338" y="5275249"/>
            <a:ext cx="1665148" cy="1229691"/>
            <a:chOff x="2383537" y="2099209"/>
            <a:chExt cx="1665148" cy="1421650"/>
          </a:xfrm>
        </p:grpSpPr>
        <p:grpSp>
          <p:nvGrpSpPr>
            <p:cNvPr id="52" name="Group 51"/>
            <p:cNvGrpSpPr/>
            <p:nvPr/>
          </p:nvGrpSpPr>
          <p:grpSpPr>
            <a:xfrm>
              <a:off x="2383537" y="2099209"/>
              <a:ext cx="1665148" cy="1421650"/>
              <a:chOff x="762000" y="2612129"/>
              <a:chExt cx="1665148" cy="1421650"/>
            </a:xfrm>
          </p:grpSpPr>
          <p:grpSp>
            <p:nvGrpSpPr>
              <p:cNvPr id="54" name="Group 53"/>
              <p:cNvGrpSpPr/>
              <p:nvPr/>
            </p:nvGrpSpPr>
            <p:grpSpPr>
              <a:xfrm>
                <a:off x="762000" y="2612129"/>
                <a:ext cx="1625644" cy="1421650"/>
                <a:chOff x="533399" y="2118084"/>
                <a:chExt cx="2590802" cy="2479764"/>
              </a:xfrm>
            </p:grpSpPr>
            <p:grpSp>
              <p:nvGrpSpPr>
                <p:cNvPr id="56" name="Group 55"/>
                <p:cNvGrpSpPr/>
                <p:nvPr/>
              </p:nvGrpSpPr>
              <p:grpSpPr>
                <a:xfrm>
                  <a:off x="533399" y="2667000"/>
                  <a:ext cx="2590802" cy="1930848"/>
                  <a:chOff x="1752599" y="2667000"/>
                  <a:chExt cx="3429002" cy="2333108"/>
                </a:xfrm>
              </p:grpSpPr>
              <p:cxnSp>
                <p:nvCxnSpPr>
                  <p:cNvPr id="58" name="Straight Connector 57"/>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67100" y="2667000"/>
                    <a:ext cx="0" cy="23331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1104302" y="2118084"/>
                  <a:ext cx="1449036"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وسیله نقلیه</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55" name="Rectangle 54"/>
              <p:cNvSpPr/>
              <p:nvPr/>
            </p:nvSpPr>
            <p:spPr>
              <a:xfrm>
                <a:off x="1569221" y="3390516"/>
                <a:ext cx="857927"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10,000,000</a:t>
                </a:r>
                <a:endParaRPr lang="en-US" sz="1400" b="1" dirty="0">
                  <a:ln w="12700">
                    <a:noFill/>
                    <a:prstDash val="solid"/>
                  </a:ln>
                  <a:cs typeface="B Homa" pitchFamily="2" charset="-78"/>
                </a:endParaRPr>
              </a:p>
            </p:txBody>
          </p:sp>
        </p:grpSp>
        <p:cxnSp>
          <p:nvCxnSpPr>
            <p:cNvPr id="53" name="Straight Connector 52"/>
            <p:cNvCxnSpPr/>
            <p:nvPr/>
          </p:nvCxnSpPr>
          <p:spPr>
            <a:xfrm>
              <a:off x="2417431" y="2819400"/>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3141062" y="5105400"/>
            <a:ext cx="1652611" cy="1229691"/>
            <a:chOff x="762000" y="2612129"/>
            <a:chExt cx="1652611" cy="1421650"/>
          </a:xfrm>
        </p:grpSpPr>
        <p:grpSp>
          <p:nvGrpSpPr>
            <p:cNvPr id="81" name="Group 80"/>
            <p:cNvGrpSpPr/>
            <p:nvPr/>
          </p:nvGrpSpPr>
          <p:grpSpPr>
            <a:xfrm>
              <a:off x="762000" y="2612129"/>
              <a:ext cx="1625644" cy="1421650"/>
              <a:chOff x="533399" y="2118084"/>
              <a:chExt cx="2590802" cy="2479764"/>
            </a:xfrm>
          </p:grpSpPr>
          <p:grpSp>
            <p:nvGrpSpPr>
              <p:cNvPr id="83" name="Group 82"/>
              <p:cNvGrpSpPr/>
              <p:nvPr/>
            </p:nvGrpSpPr>
            <p:grpSpPr>
              <a:xfrm>
                <a:off x="533399" y="2667000"/>
                <a:ext cx="2590802" cy="1930848"/>
                <a:chOff x="1752599" y="2667000"/>
                <a:chExt cx="3429002" cy="2333108"/>
              </a:xfrm>
            </p:grpSpPr>
            <p:cxnSp>
              <p:nvCxnSpPr>
                <p:cNvPr id="85" name="Straight Connector 84"/>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467100" y="2667000"/>
                  <a:ext cx="0" cy="23331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84" name="Rectangle 83"/>
              <p:cNvSpPr/>
              <p:nvPr/>
            </p:nvSpPr>
            <p:spPr>
              <a:xfrm>
                <a:off x="901205" y="2118084"/>
                <a:ext cx="1855237"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حساب اختتامیه</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82" name="Rectangle 81"/>
            <p:cNvSpPr/>
            <p:nvPr/>
          </p:nvSpPr>
          <p:spPr>
            <a:xfrm>
              <a:off x="1532638" y="3198136"/>
              <a:ext cx="881973" cy="355822"/>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20,000,000</a:t>
              </a:r>
              <a:endParaRPr lang="en-US" sz="1400" b="1" dirty="0">
                <a:ln w="12700">
                  <a:noFill/>
                  <a:prstDash val="solid"/>
                </a:ln>
                <a:solidFill>
                  <a:srgbClr val="FF0000"/>
                </a:solidFill>
                <a:cs typeface="B Homa" pitchFamily="2" charset="-78"/>
              </a:endParaRPr>
            </a:p>
          </p:txBody>
        </p:sp>
      </p:grpSp>
      <p:sp>
        <p:nvSpPr>
          <p:cNvPr id="87" name="Rectangle 86"/>
          <p:cNvSpPr/>
          <p:nvPr/>
        </p:nvSpPr>
        <p:spPr>
          <a:xfrm>
            <a:off x="300484" y="2730423"/>
            <a:ext cx="833883" cy="307777"/>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5,000,000</a:t>
            </a:r>
            <a:endParaRPr lang="en-US" sz="1400" b="1" dirty="0">
              <a:ln w="12700">
                <a:noFill/>
                <a:prstDash val="solid"/>
              </a:ln>
              <a:solidFill>
                <a:srgbClr val="FF0000"/>
              </a:solidFill>
              <a:cs typeface="B Homa" pitchFamily="2" charset="-78"/>
            </a:endParaRPr>
          </a:p>
        </p:txBody>
      </p:sp>
      <p:sp>
        <p:nvSpPr>
          <p:cNvPr id="88" name="Rectangle 87"/>
          <p:cNvSpPr/>
          <p:nvPr/>
        </p:nvSpPr>
        <p:spPr>
          <a:xfrm>
            <a:off x="2148174" y="2740065"/>
            <a:ext cx="805028" cy="307777"/>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2,000,000</a:t>
            </a:r>
            <a:endParaRPr lang="en-US" sz="1400" b="1" dirty="0">
              <a:ln w="12700">
                <a:noFill/>
                <a:prstDash val="solid"/>
              </a:ln>
              <a:solidFill>
                <a:srgbClr val="FF0000"/>
              </a:solidFill>
              <a:cs typeface="B Homa" pitchFamily="2" charset="-78"/>
            </a:endParaRPr>
          </a:p>
        </p:txBody>
      </p:sp>
      <p:sp>
        <p:nvSpPr>
          <p:cNvPr id="89" name="Rectangle 88"/>
          <p:cNvSpPr/>
          <p:nvPr/>
        </p:nvSpPr>
        <p:spPr>
          <a:xfrm>
            <a:off x="58573" y="4296206"/>
            <a:ext cx="780983" cy="307777"/>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1,000,000</a:t>
            </a:r>
            <a:endParaRPr lang="en-US" sz="1400" b="1" dirty="0">
              <a:ln w="12700">
                <a:noFill/>
                <a:prstDash val="solid"/>
              </a:ln>
              <a:solidFill>
                <a:srgbClr val="FF0000"/>
              </a:solidFill>
              <a:cs typeface="B Homa" pitchFamily="2" charset="-78"/>
            </a:endParaRPr>
          </a:p>
        </p:txBody>
      </p:sp>
      <p:sp>
        <p:nvSpPr>
          <p:cNvPr id="90" name="Rectangle 89"/>
          <p:cNvSpPr/>
          <p:nvPr/>
        </p:nvSpPr>
        <p:spPr>
          <a:xfrm>
            <a:off x="1779978" y="4329989"/>
            <a:ext cx="805028" cy="307777"/>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2,000,000</a:t>
            </a:r>
            <a:endParaRPr lang="en-US" sz="1400" b="1" dirty="0">
              <a:ln w="12700">
                <a:noFill/>
                <a:prstDash val="solid"/>
              </a:ln>
              <a:solidFill>
                <a:srgbClr val="FF0000"/>
              </a:solidFill>
              <a:cs typeface="B Homa" pitchFamily="2" charset="-78"/>
            </a:endParaRPr>
          </a:p>
        </p:txBody>
      </p:sp>
      <p:sp>
        <p:nvSpPr>
          <p:cNvPr id="91" name="Rectangle 90"/>
          <p:cNvSpPr/>
          <p:nvPr/>
        </p:nvSpPr>
        <p:spPr>
          <a:xfrm>
            <a:off x="11851" y="5930218"/>
            <a:ext cx="857927" cy="307777"/>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10,000,000</a:t>
            </a:r>
            <a:endParaRPr lang="en-US" sz="1400" b="1" dirty="0">
              <a:ln w="12700">
                <a:noFill/>
                <a:prstDash val="solid"/>
              </a:ln>
              <a:solidFill>
                <a:srgbClr val="FF0000"/>
              </a:solidFill>
              <a:cs typeface="B Homa" pitchFamily="2" charset="-78"/>
            </a:endParaRPr>
          </a:p>
        </p:txBody>
      </p:sp>
      <p:grpSp>
        <p:nvGrpSpPr>
          <p:cNvPr id="133" name="Group 132"/>
          <p:cNvGrpSpPr/>
          <p:nvPr/>
        </p:nvGrpSpPr>
        <p:grpSpPr>
          <a:xfrm>
            <a:off x="1828800" y="4572000"/>
            <a:ext cx="1625644" cy="304800"/>
            <a:chOff x="1828800" y="4572000"/>
            <a:chExt cx="1625644" cy="304800"/>
          </a:xfrm>
        </p:grpSpPr>
        <p:grpSp>
          <p:nvGrpSpPr>
            <p:cNvPr id="115" name="Group 114"/>
            <p:cNvGrpSpPr/>
            <p:nvPr/>
          </p:nvGrpSpPr>
          <p:grpSpPr>
            <a:xfrm>
              <a:off x="2098549" y="4572000"/>
              <a:ext cx="871210" cy="304800"/>
              <a:chOff x="3034015" y="5410200"/>
              <a:chExt cx="871210" cy="304800"/>
            </a:xfrm>
          </p:grpSpPr>
          <p:sp>
            <p:nvSpPr>
              <p:cNvPr id="117" name="Rectangle 116"/>
              <p:cNvSpPr/>
              <p:nvPr/>
            </p:nvSpPr>
            <p:spPr>
              <a:xfrm>
                <a:off x="30340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118" name="Rectangle 117"/>
              <p:cNvSpPr/>
              <p:nvPr/>
            </p:nvSpPr>
            <p:spPr>
              <a:xfrm>
                <a:off x="36436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cxnSp>
            <p:nvCxnSpPr>
              <p:cNvPr id="119" name="Straight Connector 118"/>
              <p:cNvCxnSpPr/>
              <p:nvPr/>
            </p:nvCxnSpPr>
            <p:spPr>
              <a:xfrm>
                <a:off x="3152172" y="5638800"/>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152172" y="5715000"/>
                <a:ext cx="74577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6" name="Straight Connector 115"/>
            <p:cNvCxnSpPr/>
            <p:nvPr/>
          </p:nvCxnSpPr>
          <p:spPr>
            <a:xfrm>
              <a:off x="1828800" y="4613301"/>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2202691" y="2976405"/>
            <a:ext cx="1625644" cy="304800"/>
            <a:chOff x="1828800" y="4572000"/>
            <a:chExt cx="1625644" cy="304800"/>
          </a:xfrm>
        </p:grpSpPr>
        <p:grpSp>
          <p:nvGrpSpPr>
            <p:cNvPr id="135" name="Group 134"/>
            <p:cNvGrpSpPr/>
            <p:nvPr/>
          </p:nvGrpSpPr>
          <p:grpSpPr>
            <a:xfrm>
              <a:off x="2098549" y="4572000"/>
              <a:ext cx="871210" cy="304800"/>
              <a:chOff x="3034015" y="5410200"/>
              <a:chExt cx="871210" cy="304800"/>
            </a:xfrm>
          </p:grpSpPr>
          <p:sp>
            <p:nvSpPr>
              <p:cNvPr id="137" name="Rectangle 136"/>
              <p:cNvSpPr/>
              <p:nvPr/>
            </p:nvSpPr>
            <p:spPr>
              <a:xfrm>
                <a:off x="30340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138" name="Rectangle 137"/>
              <p:cNvSpPr/>
              <p:nvPr/>
            </p:nvSpPr>
            <p:spPr>
              <a:xfrm>
                <a:off x="36436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cxnSp>
            <p:nvCxnSpPr>
              <p:cNvPr id="139" name="Straight Connector 138"/>
              <p:cNvCxnSpPr/>
              <p:nvPr/>
            </p:nvCxnSpPr>
            <p:spPr>
              <a:xfrm>
                <a:off x="3152172" y="5638800"/>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152172" y="5715000"/>
                <a:ext cx="74577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6" name="Straight Connector 135"/>
            <p:cNvCxnSpPr/>
            <p:nvPr/>
          </p:nvCxnSpPr>
          <p:spPr>
            <a:xfrm>
              <a:off x="1828800" y="4613301"/>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449064" y="2962550"/>
            <a:ext cx="1625644" cy="304800"/>
            <a:chOff x="1828800" y="4572000"/>
            <a:chExt cx="1625644" cy="304800"/>
          </a:xfrm>
        </p:grpSpPr>
        <p:grpSp>
          <p:nvGrpSpPr>
            <p:cNvPr id="142" name="Group 141"/>
            <p:cNvGrpSpPr/>
            <p:nvPr/>
          </p:nvGrpSpPr>
          <p:grpSpPr>
            <a:xfrm>
              <a:off x="2098549" y="4572000"/>
              <a:ext cx="871210" cy="304800"/>
              <a:chOff x="3034015" y="5410200"/>
              <a:chExt cx="871210" cy="304800"/>
            </a:xfrm>
          </p:grpSpPr>
          <p:sp>
            <p:nvSpPr>
              <p:cNvPr id="144" name="Rectangle 143"/>
              <p:cNvSpPr/>
              <p:nvPr/>
            </p:nvSpPr>
            <p:spPr>
              <a:xfrm>
                <a:off x="30340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145" name="Rectangle 144"/>
              <p:cNvSpPr/>
              <p:nvPr/>
            </p:nvSpPr>
            <p:spPr>
              <a:xfrm>
                <a:off x="36436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cxnSp>
            <p:nvCxnSpPr>
              <p:cNvPr id="146" name="Straight Connector 145"/>
              <p:cNvCxnSpPr/>
              <p:nvPr/>
            </p:nvCxnSpPr>
            <p:spPr>
              <a:xfrm>
                <a:off x="3152172" y="5638800"/>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152172" y="5715000"/>
                <a:ext cx="74577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43" name="Straight Connector 142"/>
            <p:cNvCxnSpPr/>
            <p:nvPr/>
          </p:nvCxnSpPr>
          <p:spPr>
            <a:xfrm>
              <a:off x="1828800" y="4613301"/>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63243" y="4592782"/>
            <a:ext cx="1625644" cy="304800"/>
            <a:chOff x="1828800" y="4572000"/>
            <a:chExt cx="1625644" cy="304800"/>
          </a:xfrm>
        </p:grpSpPr>
        <p:grpSp>
          <p:nvGrpSpPr>
            <p:cNvPr id="149" name="Group 148"/>
            <p:cNvGrpSpPr/>
            <p:nvPr/>
          </p:nvGrpSpPr>
          <p:grpSpPr>
            <a:xfrm>
              <a:off x="2098549" y="4572000"/>
              <a:ext cx="871210" cy="304800"/>
              <a:chOff x="3034015" y="5410200"/>
              <a:chExt cx="871210" cy="304800"/>
            </a:xfrm>
          </p:grpSpPr>
          <p:sp>
            <p:nvSpPr>
              <p:cNvPr id="151" name="Rectangle 150"/>
              <p:cNvSpPr/>
              <p:nvPr/>
            </p:nvSpPr>
            <p:spPr>
              <a:xfrm>
                <a:off x="30340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152" name="Rectangle 151"/>
              <p:cNvSpPr/>
              <p:nvPr/>
            </p:nvSpPr>
            <p:spPr>
              <a:xfrm>
                <a:off x="36436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cxnSp>
            <p:nvCxnSpPr>
              <p:cNvPr id="153" name="Straight Connector 152"/>
              <p:cNvCxnSpPr/>
              <p:nvPr/>
            </p:nvCxnSpPr>
            <p:spPr>
              <a:xfrm>
                <a:off x="3152172" y="5638800"/>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3152172" y="5715000"/>
                <a:ext cx="74577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0" name="Straight Connector 149"/>
            <p:cNvCxnSpPr/>
            <p:nvPr/>
          </p:nvCxnSpPr>
          <p:spPr>
            <a:xfrm>
              <a:off x="1828800" y="4613301"/>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76200" y="6172200"/>
            <a:ext cx="1625644" cy="304800"/>
            <a:chOff x="1828800" y="4572000"/>
            <a:chExt cx="1625644" cy="304800"/>
          </a:xfrm>
        </p:grpSpPr>
        <p:grpSp>
          <p:nvGrpSpPr>
            <p:cNvPr id="156" name="Group 155"/>
            <p:cNvGrpSpPr/>
            <p:nvPr/>
          </p:nvGrpSpPr>
          <p:grpSpPr>
            <a:xfrm>
              <a:off x="2098549" y="4572000"/>
              <a:ext cx="871210" cy="304800"/>
              <a:chOff x="3034015" y="5410200"/>
              <a:chExt cx="871210" cy="304800"/>
            </a:xfrm>
          </p:grpSpPr>
          <p:sp>
            <p:nvSpPr>
              <p:cNvPr id="158" name="Rectangle 157"/>
              <p:cNvSpPr/>
              <p:nvPr/>
            </p:nvSpPr>
            <p:spPr>
              <a:xfrm>
                <a:off x="30340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159" name="Rectangle 158"/>
              <p:cNvSpPr/>
              <p:nvPr/>
            </p:nvSpPr>
            <p:spPr>
              <a:xfrm>
                <a:off x="36436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cxnSp>
            <p:nvCxnSpPr>
              <p:cNvPr id="160" name="Straight Connector 159"/>
              <p:cNvCxnSpPr/>
              <p:nvPr/>
            </p:nvCxnSpPr>
            <p:spPr>
              <a:xfrm>
                <a:off x="3152172" y="5638800"/>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3152172" y="5715000"/>
                <a:ext cx="74577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7" name="Straight Connector 156"/>
            <p:cNvCxnSpPr/>
            <p:nvPr/>
          </p:nvCxnSpPr>
          <p:spPr>
            <a:xfrm>
              <a:off x="1828800" y="4613301"/>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97" name="Rectangle 96"/>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98" name="Rounded Rectangle 97"/>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21747285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بستن حسابهای بدهی و سرمایه</a:t>
            </a:r>
            <a:endParaRPr lang="en-US" dirty="0">
              <a:cs typeface="B Homa" pitchFamily="2" charset="-78"/>
            </a:endParaRPr>
          </a:p>
        </p:txBody>
      </p:sp>
      <p:sp>
        <p:nvSpPr>
          <p:cNvPr id="4" name="Rounded Rectangle 3"/>
          <p:cNvSpPr/>
          <p:nvPr/>
        </p:nvSpPr>
        <p:spPr>
          <a:xfrm>
            <a:off x="381000" y="907473"/>
            <a:ext cx="8305800" cy="92132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cs typeface="B Homa" pitchFamily="2" charset="-78"/>
              </a:rPr>
              <a:t>بستن حسابهای  بدهی و سرمایه:</a:t>
            </a:r>
          </a:p>
          <a:p>
            <a:pPr algn="r" rtl="1"/>
            <a:r>
              <a:rPr lang="fa-IR" sz="1600" dirty="0">
                <a:cs typeface="B Homa" pitchFamily="2" charset="-78"/>
              </a:rPr>
              <a:t>کلیه حسابهای بدهی و سرمایه دارای مانده بستانکار می باشمد در نتیجه برای بستن حسابهای بدهی و سرمایه آنها را بدهکار کرده و حساب اختتامیه را بستانکار می کنیم طبق ثبت زیر:</a:t>
            </a:r>
            <a:endParaRPr lang="fa-IR" sz="1600" dirty="0">
              <a:solidFill>
                <a:srgbClr val="FF0000"/>
              </a:solidFill>
              <a:cs typeface="B Homa" pitchFamily="2" charset="-78"/>
            </a:endParaRPr>
          </a:p>
        </p:txBody>
      </p:sp>
      <p:sp>
        <p:nvSpPr>
          <p:cNvPr id="5" name="Rounded Rectangle 4"/>
          <p:cNvSpPr/>
          <p:nvPr/>
        </p:nvSpPr>
        <p:spPr>
          <a:xfrm>
            <a:off x="4800600" y="2133600"/>
            <a:ext cx="3941620" cy="2438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cs typeface="B Homa" pitchFamily="2" charset="-78"/>
              </a:rPr>
              <a:t>12/29) </a:t>
            </a:r>
            <a:r>
              <a:rPr lang="fa-IR" sz="1600" dirty="0">
                <a:solidFill>
                  <a:srgbClr val="0070C0"/>
                </a:solidFill>
                <a:cs typeface="B Homa" pitchFamily="2" charset="-78"/>
              </a:rPr>
              <a:t>حسابهای پرداختنی  5,000,000</a:t>
            </a:r>
          </a:p>
          <a:p>
            <a:pPr algn="r" rtl="1"/>
            <a:r>
              <a:rPr lang="fa-IR" sz="1600" dirty="0">
                <a:solidFill>
                  <a:srgbClr val="0070C0"/>
                </a:solidFill>
                <a:cs typeface="B Homa" pitchFamily="2" charset="-78"/>
              </a:rPr>
              <a:t>            اسناد پرداختنی       3,000,000  </a:t>
            </a:r>
          </a:p>
          <a:p>
            <a:pPr algn="r" rtl="1"/>
            <a:r>
              <a:rPr lang="fa-IR" sz="1600" dirty="0">
                <a:solidFill>
                  <a:srgbClr val="0070C0"/>
                </a:solidFill>
                <a:cs typeface="B Homa" pitchFamily="2" charset="-78"/>
              </a:rPr>
              <a:t>            وام پرداختنی         7,000,000 </a:t>
            </a:r>
          </a:p>
          <a:p>
            <a:pPr algn="r" rtl="1"/>
            <a:r>
              <a:rPr lang="fa-IR" sz="1600" dirty="0">
                <a:solidFill>
                  <a:srgbClr val="0070C0"/>
                </a:solidFill>
                <a:cs typeface="B Homa" pitchFamily="2" charset="-78"/>
              </a:rPr>
              <a:t>            سرمایه                5,000,000  </a:t>
            </a:r>
          </a:p>
          <a:p>
            <a:pPr algn="r" rtl="1"/>
            <a:r>
              <a:rPr lang="fa-IR" sz="1600" dirty="0">
                <a:solidFill>
                  <a:srgbClr val="0070C0"/>
                </a:solidFill>
                <a:cs typeface="B Homa" pitchFamily="2" charset="-78"/>
              </a:rPr>
              <a:t>                                    اختتامیه  20,000,000</a:t>
            </a:r>
          </a:p>
          <a:p>
            <a:pPr algn="r" rtl="1"/>
            <a:r>
              <a:rPr lang="fa-IR" sz="1600" dirty="0">
                <a:cs typeface="B Homa" pitchFamily="2" charset="-78"/>
              </a:rPr>
              <a:t>بستن حساب دارایی ها</a:t>
            </a:r>
          </a:p>
        </p:txBody>
      </p:sp>
      <p:grpSp>
        <p:nvGrpSpPr>
          <p:cNvPr id="6" name="Group 5"/>
          <p:cNvGrpSpPr/>
          <p:nvPr/>
        </p:nvGrpSpPr>
        <p:grpSpPr>
          <a:xfrm>
            <a:off x="335915" y="2099209"/>
            <a:ext cx="1680599" cy="1229691"/>
            <a:chOff x="2362476" y="2099209"/>
            <a:chExt cx="1680599" cy="1421650"/>
          </a:xfrm>
        </p:grpSpPr>
        <p:grpSp>
          <p:nvGrpSpPr>
            <p:cNvPr id="7" name="Group 6"/>
            <p:cNvGrpSpPr/>
            <p:nvPr/>
          </p:nvGrpSpPr>
          <p:grpSpPr>
            <a:xfrm>
              <a:off x="2362476" y="2099209"/>
              <a:ext cx="1646705" cy="1421650"/>
              <a:chOff x="740939" y="2612129"/>
              <a:chExt cx="1646705" cy="1421650"/>
            </a:xfrm>
          </p:grpSpPr>
          <p:grpSp>
            <p:nvGrpSpPr>
              <p:cNvPr id="9" name="Group 8"/>
              <p:cNvGrpSpPr/>
              <p:nvPr/>
            </p:nvGrpSpPr>
            <p:grpSpPr>
              <a:xfrm>
                <a:off x="762000" y="2612129"/>
                <a:ext cx="1625644" cy="1421650"/>
                <a:chOff x="533399" y="2118084"/>
                <a:chExt cx="2590802" cy="2479764"/>
              </a:xfrm>
            </p:grpSpPr>
            <p:grpSp>
              <p:nvGrpSpPr>
                <p:cNvPr id="11" name="Group 10"/>
                <p:cNvGrpSpPr/>
                <p:nvPr/>
              </p:nvGrpSpPr>
              <p:grpSpPr>
                <a:xfrm>
                  <a:off x="533399" y="2667000"/>
                  <a:ext cx="2590802" cy="1930848"/>
                  <a:chOff x="1752599" y="2667000"/>
                  <a:chExt cx="3429002" cy="2333108"/>
                </a:xfrm>
              </p:grpSpPr>
              <p:cxnSp>
                <p:nvCxnSpPr>
                  <p:cNvPr id="13" name="Straight Connector 12"/>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67100" y="2667000"/>
                    <a:ext cx="0" cy="23331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806677" y="2118084"/>
                  <a:ext cx="2044286" cy="620655"/>
                </a:xfrm>
                <a:prstGeom prst="rect">
                  <a:avLst/>
                </a:prstGeom>
                <a:noFill/>
              </p:spPr>
              <p:txBody>
                <a:bodyPr wrap="none" lIns="91440" tIns="45720" rIns="91440" bIns="45720">
                  <a:spAutoFit/>
                </a:bodyPr>
                <a:lstStyle/>
                <a:p>
                  <a:pPr algn="ctr"/>
                  <a:r>
                    <a:rPr lang="fa-IR" sz="1400" b="1"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حسابهای پرداختنی</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10" name="Rectangle 9"/>
              <p:cNvSpPr/>
              <p:nvPr/>
            </p:nvSpPr>
            <p:spPr>
              <a:xfrm>
                <a:off x="740939" y="3332320"/>
                <a:ext cx="833883"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5,000,000</a:t>
                </a:r>
                <a:endParaRPr lang="en-US" sz="1400" b="1" dirty="0">
                  <a:ln w="12700">
                    <a:noFill/>
                    <a:prstDash val="solid"/>
                  </a:ln>
                  <a:cs typeface="B Homa" pitchFamily="2" charset="-78"/>
                </a:endParaRPr>
              </a:p>
            </p:txBody>
          </p:sp>
        </p:grpSp>
        <p:cxnSp>
          <p:nvCxnSpPr>
            <p:cNvPr id="8" name="Straight Connector 7"/>
            <p:cNvCxnSpPr/>
            <p:nvPr/>
          </p:nvCxnSpPr>
          <p:spPr>
            <a:xfrm>
              <a:off x="2417431" y="2819400"/>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048694" y="2099209"/>
            <a:ext cx="1686209" cy="1229691"/>
            <a:chOff x="2356866" y="2099209"/>
            <a:chExt cx="1686209" cy="1421650"/>
          </a:xfrm>
        </p:grpSpPr>
        <p:grpSp>
          <p:nvGrpSpPr>
            <p:cNvPr id="16" name="Group 15"/>
            <p:cNvGrpSpPr/>
            <p:nvPr/>
          </p:nvGrpSpPr>
          <p:grpSpPr>
            <a:xfrm>
              <a:off x="2356866" y="2099209"/>
              <a:ext cx="1652315" cy="1421650"/>
              <a:chOff x="735329" y="2612129"/>
              <a:chExt cx="1652315" cy="1421650"/>
            </a:xfrm>
          </p:grpSpPr>
          <p:grpSp>
            <p:nvGrpSpPr>
              <p:cNvPr id="18" name="Group 17"/>
              <p:cNvGrpSpPr/>
              <p:nvPr/>
            </p:nvGrpSpPr>
            <p:grpSpPr>
              <a:xfrm>
                <a:off x="762000" y="2612129"/>
                <a:ext cx="1625644" cy="1421650"/>
                <a:chOff x="533399" y="2118084"/>
                <a:chExt cx="2590802" cy="2479764"/>
              </a:xfrm>
            </p:grpSpPr>
            <p:grpSp>
              <p:nvGrpSpPr>
                <p:cNvPr id="20" name="Group 19"/>
                <p:cNvGrpSpPr/>
                <p:nvPr/>
              </p:nvGrpSpPr>
              <p:grpSpPr>
                <a:xfrm>
                  <a:off x="533399" y="2667000"/>
                  <a:ext cx="2590802" cy="1930848"/>
                  <a:chOff x="1752599" y="2667000"/>
                  <a:chExt cx="3429002" cy="2333108"/>
                </a:xfrm>
              </p:grpSpPr>
              <p:cxnSp>
                <p:nvCxnSpPr>
                  <p:cNvPr id="22" name="Straight Connector 21"/>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67100" y="2667000"/>
                    <a:ext cx="0" cy="23331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979124" y="2118084"/>
                  <a:ext cx="1699399" cy="620655"/>
                </a:xfrm>
                <a:prstGeom prst="rect">
                  <a:avLst/>
                </a:prstGeom>
                <a:noFill/>
              </p:spPr>
              <p:txBody>
                <a:bodyPr wrap="none" lIns="91440" tIns="45720" rIns="91440" bIns="45720">
                  <a:spAutoFit/>
                </a:bodyPr>
                <a:lstStyle/>
                <a:p>
                  <a:pPr algn="ctr"/>
                  <a:r>
                    <a:rPr lang="fa-IR" sz="1400" b="1"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اسناد پرداختنی</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19" name="Rectangle 18"/>
              <p:cNvSpPr/>
              <p:nvPr/>
            </p:nvSpPr>
            <p:spPr>
              <a:xfrm>
                <a:off x="735329" y="3332320"/>
                <a:ext cx="845104"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3,000,000</a:t>
                </a:r>
                <a:endParaRPr lang="en-US" sz="1400" b="1" dirty="0">
                  <a:ln w="12700">
                    <a:noFill/>
                    <a:prstDash val="solid"/>
                  </a:ln>
                  <a:cs typeface="B Homa" pitchFamily="2" charset="-78"/>
                </a:endParaRPr>
              </a:p>
            </p:txBody>
          </p:sp>
        </p:grpSp>
        <p:cxnSp>
          <p:nvCxnSpPr>
            <p:cNvPr id="17" name="Straight Connector 16"/>
            <p:cNvCxnSpPr/>
            <p:nvPr/>
          </p:nvCxnSpPr>
          <p:spPr>
            <a:xfrm>
              <a:off x="2417431" y="2819400"/>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24161" y="3657600"/>
            <a:ext cx="1687011" cy="1229691"/>
            <a:chOff x="2356064" y="2099209"/>
            <a:chExt cx="1687011" cy="1421650"/>
          </a:xfrm>
        </p:grpSpPr>
        <p:grpSp>
          <p:nvGrpSpPr>
            <p:cNvPr id="25" name="Group 24"/>
            <p:cNvGrpSpPr/>
            <p:nvPr/>
          </p:nvGrpSpPr>
          <p:grpSpPr>
            <a:xfrm>
              <a:off x="2356064" y="2099209"/>
              <a:ext cx="1653117" cy="1421650"/>
              <a:chOff x="734527" y="2612129"/>
              <a:chExt cx="1653117" cy="1421650"/>
            </a:xfrm>
          </p:grpSpPr>
          <p:grpSp>
            <p:nvGrpSpPr>
              <p:cNvPr id="27" name="Group 26"/>
              <p:cNvGrpSpPr/>
              <p:nvPr/>
            </p:nvGrpSpPr>
            <p:grpSpPr>
              <a:xfrm>
                <a:off x="762000" y="2612129"/>
                <a:ext cx="1625644" cy="1421650"/>
                <a:chOff x="533399" y="2118084"/>
                <a:chExt cx="2590802" cy="2479764"/>
              </a:xfrm>
            </p:grpSpPr>
            <p:grpSp>
              <p:nvGrpSpPr>
                <p:cNvPr id="29" name="Group 28"/>
                <p:cNvGrpSpPr/>
                <p:nvPr/>
              </p:nvGrpSpPr>
              <p:grpSpPr>
                <a:xfrm>
                  <a:off x="533399" y="2667000"/>
                  <a:ext cx="2590802" cy="1930848"/>
                  <a:chOff x="1752599" y="2667000"/>
                  <a:chExt cx="3429002" cy="2333108"/>
                </a:xfrm>
              </p:grpSpPr>
              <p:cxnSp>
                <p:nvCxnSpPr>
                  <p:cNvPr id="31" name="Straight Connector 30"/>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67100" y="2667000"/>
                    <a:ext cx="0" cy="23331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1068541" y="2118084"/>
                  <a:ext cx="1520570" cy="620655"/>
                </a:xfrm>
                <a:prstGeom prst="rect">
                  <a:avLst/>
                </a:prstGeom>
                <a:noFill/>
              </p:spPr>
              <p:txBody>
                <a:bodyPr wrap="none" lIns="91440" tIns="45720" rIns="91440" bIns="45720">
                  <a:spAutoFit/>
                </a:bodyPr>
                <a:lstStyle/>
                <a:p>
                  <a:pPr algn="ctr"/>
                  <a:r>
                    <a:rPr lang="fa-IR" sz="1400" b="1"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وام پرداختنی</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28" name="Rectangle 27"/>
              <p:cNvSpPr/>
              <p:nvPr/>
            </p:nvSpPr>
            <p:spPr>
              <a:xfrm>
                <a:off x="734527" y="3332320"/>
                <a:ext cx="846707"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7,000,000</a:t>
                </a:r>
                <a:endParaRPr lang="en-US" sz="1400" b="1" dirty="0">
                  <a:ln w="12700">
                    <a:noFill/>
                    <a:prstDash val="solid"/>
                  </a:ln>
                  <a:cs typeface="B Homa" pitchFamily="2" charset="-78"/>
                </a:endParaRPr>
              </a:p>
            </p:txBody>
          </p:sp>
        </p:grpSp>
        <p:cxnSp>
          <p:nvCxnSpPr>
            <p:cNvPr id="26" name="Straight Connector 25"/>
            <p:cNvCxnSpPr/>
            <p:nvPr/>
          </p:nvCxnSpPr>
          <p:spPr>
            <a:xfrm>
              <a:off x="2417431" y="2819400"/>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2054304" y="3657600"/>
            <a:ext cx="1680599" cy="1229691"/>
            <a:chOff x="2362476" y="2099209"/>
            <a:chExt cx="1680599" cy="1421650"/>
          </a:xfrm>
        </p:grpSpPr>
        <p:grpSp>
          <p:nvGrpSpPr>
            <p:cNvPr id="43" name="Group 42"/>
            <p:cNvGrpSpPr/>
            <p:nvPr/>
          </p:nvGrpSpPr>
          <p:grpSpPr>
            <a:xfrm>
              <a:off x="2362476" y="2099209"/>
              <a:ext cx="1646705" cy="1421650"/>
              <a:chOff x="740939" y="2612129"/>
              <a:chExt cx="1646705" cy="1421650"/>
            </a:xfrm>
          </p:grpSpPr>
          <p:grpSp>
            <p:nvGrpSpPr>
              <p:cNvPr id="45" name="Group 44"/>
              <p:cNvGrpSpPr/>
              <p:nvPr/>
            </p:nvGrpSpPr>
            <p:grpSpPr>
              <a:xfrm>
                <a:off x="762000" y="2612129"/>
                <a:ext cx="1625644" cy="1421650"/>
                <a:chOff x="533399" y="2118084"/>
                <a:chExt cx="2590802" cy="2479764"/>
              </a:xfrm>
            </p:grpSpPr>
            <p:grpSp>
              <p:nvGrpSpPr>
                <p:cNvPr id="47" name="Group 46"/>
                <p:cNvGrpSpPr/>
                <p:nvPr/>
              </p:nvGrpSpPr>
              <p:grpSpPr>
                <a:xfrm>
                  <a:off x="533399" y="2667000"/>
                  <a:ext cx="2590802" cy="1930848"/>
                  <a:chOff x="1752599" y="2667000"/>
                  <a:chExt cx="3429002" cy="2333108"/>
                </a:xfrm>
              </p:grpSpPr>
              <p:cxnSp>
                <p:nvCxnSpPr>
                  <p:cNvPr id="49" name="Straight Connector 48"/>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467100" y="2667000"/>
                    <a:ext cx="0" cy="23331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322734" y="2118084"/>
                  <a:ext cx="1012180" cy="620655"/>
                </a:xfrm>
                <a:prstGeom prst="rect">
                  <a:avLst/>
                </a:prstGeom>
                <a:noFill/>
              </p:spPr>
              <p:txBody>
                <a:bodyPr wrap="none" lIns="91440" tIns="45720" rIns="91440" bIns="45720">
                  <a:spAutoFit/>
                </a:bodyPr>
                <a:lstStyle/>
                <a:p>
                  <a:pPr algn="ctr"/>
                  <a:r>
                    <a:rPr lang="fa-IR" sz="1400" b="1"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سرمایه</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46" name="Rectangle 45"/>
              <p:cNvSpPr/>
              <p:nvPr/>
            </p:nvSpPr>
            <p:spPr>
              <a:xfrm>
                <a:off x="740939" y="3332320"/>
                <a:ext cx="833883"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5,000,000</a:t>
                </a:r>
                <a:endParaRPr lang="en-US" sz="1400" b="1" dirty="0">
                  <a:ln w="12700">
                    <a:noFill/>
                    <a:prstDash val="solid"/>
                  </a:ln>
                  <a:cs typeface="B Homa" pitchFamily="2" charset="-78"/>
                </a:endParaRPr>
              </a:p>
            </p:txBody>
          </p:sp>
        </p:grpSp>
        <p:cxnSp>
          <p:nvCxnSpPr>
            <p:cNvPr id="44" name="Straight Connector 43"/>
            <p:cNvCxnSpPr/>
            <p:nvPr/>
          </p:nvCxnSpPr>
          <p:spPr>
            <a:xfrm>
              <a:off x="2417431" y="2819400"/>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2867126" y="4280547"/>
            <a:ext cx="833883" cy="307777"/>
          </a:xfrm>
          <a:prstGeom prst="rect">
            <a:avLst/>
          </a:prstGeom>
          <a:noFill/>
        </p:spPr>
        <p:txBody>
          <a:bodyPr wrap="none" lIns="91440" tIns="45720" rIns="91440" bIns="45720">
            <a:spAutoFit/>
          </a:bodyPr>
          <a:lstStyle/>
          <a:p>
            <a:pPr algn="ctr"/>
            <a:r>
              <a:rPr lang="fa-IR" sz="1400" b="1" dirty="0">
                <a:ln w="12700">
                  <a:noFill/>
                  <a:prstDash val="solid"/>
                </a:ln>
                <a:solidFill>
                  <a:srgbClr val="0070C0"/>
                </a:solidFill>
                <a:cs typeface="B Homa" pitchFamily="2" charset="-78"/>
              </a:rPr>
              <a:t>5,000,000</a:t>
            </a:r>
            <a:endParaRPr lang="en-US" sz="1400" b="1" dirty="0">
              <a:ln w="12700">
                <a:noFill/>
                <a:prstDash val="solid"/>
              </a:ln>
              <a:solidFill>
                <a:srgbClr val="0070C0"/>
              </a:solidFill>
              <a:cs typeface="B Homa" pitchFamily="2" charset="-78"/>
            </a:endParaRPr>
          </a:p>
        </p:txBody>
      </p:sp>
      <p:sp>
        <p:nvSpPr>
          <p:cNvPr id="69" name="Rectangle 68"/>
          <p:cNvSpPr/>
          <p:nvPr/>
        </p:nvSpPr>
        <p:spPr>
          <a:xfrm>
            <a:off x="1169798" y="2724625"/>
            <a:ext cx="833883" cy="307777"/>
          </a:xfrm>
          <a:prstGeom prst="rect">
            <a:avLst/>
          </a:prstGeom>
          <a:noFill/>
        </p:spPr>
        <p:txBody>
          <a:bodyPr wrap="none" lIns="91440" tIns="45720" rIns="91440" bIns="45720">
            <a:spAutoFit/>
          </a:bodyPr>
          <a:lstStyle/>
          <a:p>
            <a:pPr algn="ctr"/>
            <a:r>
              <a:rPr lang="fa-IR" sz="1400" b="1" dirty="0">
                <a:ln w="12700">
                  <a:noFill/>
                  <a:prstDash val="solid"/>
                </a:ln>
                <a:solidFill>
                  <a:srgbClr val="0070C0"/>
                </a:solidFill>
                <a:cs typeface="B Homa" pitchFamily="2" charset="-78"/>
              </a:rPr>
              <a:t>5,000,000</a:t>
            </a:r>
            <a:endParaRPr lang="en-US" sz="1400" b="1" dirty="0">
              <a:ln w="12700">
                <a:noFill/>
                <a:prstDash val="solid"/>
              </a:ln>
              <a:solidFill>
                <a:srgbClr val="0070C0"/>
              </a:solidFill>
              <a:cs typeface="B Homa" pitchFamily="2" charset="-78"/>
            </a:endParaRPr>
          </a:p>
        </p:txBody>
      </p:sp>
      <p:sp>
        <p:nvSpPr>
          <p:cNvPr id="70" name="Rectangle 69"/>
          <p:cNvSpPr/>
          <p:nvPr/>
        </p:nvSpPr>
        <p:spPr>
          <a:xfrm>
            <a:off x="982093" y="4267200"/>
            <a:ext cx="846707" cy="307777"/>
          </a:xfrm>
          <a:prstGeom prst="rect">
            <a:avLst/>
          </a:prstGeom>
          <a:noFill/>
        </p:spPr>
        <p:txBody>
          <a:bodyPr wrap="none" lIns="91440" tIns="45720" rIns="91440" bIns="45720">
            <a:spAutoFit/>
          </a:bodyPr>
          <a:lstStyle/>
          <a:p>
            <a:pPr algn="ctr"/>
            <a:r>
              <a:rPr lang="fa-IR" sz="1400" b="1" dirty="0">
                <a:ln w="12700">
                  <a:noFill/>
                  <a:prstDash val="solid"/>
                </a:ln>
                <a:solidFill>
                  <a:srgbClr val="0070C0"/>
                </a:solidFill>
                <a:cs typeface="B Homa" pitchFamily="2" charset="-78"/>
              </a:rPr>
              <a:t>7,000,000</a:t>
            </a:r>
            <a:endParaRPr lang="en-US" sz="1400" b="1" dirty="0">
              <a:ln w="12700">
                <a:noFill/>
                <a:prstDash val="solid"/>
              </a:ln>
              <a:solidFill>
                <a:srgbClr val="0070C0"/>
              </a:solidFill>
              <a:cs typeface="B Homa" pitchFamily="2" charset="-78"/>
            </a:endParaRPr>
          </a:p>
        </p:txBody>
      </p:sp>
      <p:sp>
        <p:nvSpPr>
          <p:cNvPr id="71" name="Rectangle 70"/>
          <p:cNvSpPr/>
          <p:nvPr/>
        </p:nvSpPr>
        <p:spPr>
          <a:xfrm>
            <a:off x="2893798" y="2724625"/>
            <a:ext cx="845104" cy="307777"/>
          </a:xfrm>
          <a:prstGeom prst="rect">
            <a:avLst/>
          </a:prstGeom>
          <a:noFill/>
        </p:spPr>
        <p:txBody>
          <a:bodyPr wrap="none" lIns="91440" tIns="45720" rIns="91440" bIns="45720">
            <a:spAutoFit/>
          </a:bodyPr>
          <a:lstStyle/>
          <a:p>
            <a:pPr algn="ctr"/>
            <a:r>
              <a:rPr lang="fa-IR" sz="1400" b="1" dirty="0">
                <a:ln w="12700">
                  <a:noFill/>
                  <a:prstDash val="solid"/>
                </a:ln>
                <a:solidFill>
                  <a:srgbClr val="0070C0"/>
                </a:solidFill>
                <a:cs typeface="B Homa" pitchFamily="2" charset="-78"/>
              </a:rPr>
              <a:t>3,000,000</a:t>
            </a:r>
            <a:endParaRPr lang="en-US" sz="1400" b="1" dirty="0">
              <a:ln w="12700">
                <a:noFill/>
                <a:prstDash val="solid"/>
              </a:ln>
              <a:solidFill>
                <a:srgbClr val="0070C0"/>
              </a:solidFill>
              <a:cs typeface="B Homa" pitchFamily="2" charset="-78"/>
            </a:endParaRPr>
          </a:p>
        </p:txBody>
      </p:sp>
      <p:grpSp>
        <p:nvGrpSpPr>
          <p:cNvPr id="73" name="Group 72"/>
          <p:cNvGrpSpPr/>
          <p:nvPr/>
        </p:nvGrpSpPr>
        <p:grpSpPr>
          <a:xfrm>
            <a:off x="2133600" y="2971800"/>
            <a:ext cx="1625644" cy="304800"/>
            <a:chOff x="1828800" y="4572000"/>
            <a:chExt cx="1625644" cy="304800"/>
          </a:xfrm>
        </p:grpSpPr>
        <p:grpSp>
          <p:nvGrpSpPr>
            <p:cNvPr id="74" name="Group 73"/>
            <p:cNvGrpSpPr/>
            <p:nvPr/>
          </p:nvGrpSpPr>
          <p:grpSpPr>
            <a:xfrm>
              <a:off x="2098549" y="4572000"/>
              <a:ext cx="871210" cy="304800"/>
              <a:chOff x="3034015" y="5410200"/>
              <a:chExt cx="871210" cy="304800"/>
            </a:xfrm>
          </p:grpSpPr>
          <p:sp>
            <p:nvSpPr>
              <p:cNvPr id="76" name="Rectangle 75"/>
              <p:cNvSpPr/>
              <p:nvPr/>
            </p:nvSpPr>
            <p:spPr>
              <a:xfrm>
                <a:off x="30340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77" name="Rectangle 76"/>
              <p:cNvSpPr/>
              <p:nvPr/>
            </p:nvSpPr>
            <p:spPr>
              <a:xfrm>
                <a:off x="36436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cxnSp>
            <p:nvCxnSpPr>
              <p:cNvPr id="78" name="Straight Connector 77"/>
              <p:cNvCxnSpPr/>
              <p:nvPr/>
            </p:nvCxnSpPr>
            <p:spPr>
              <a:xfrm>
                <a:off x="3152172" y="5638800"/>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152172" y="5715000"/>
                <a:ext cx="74577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5" name="Straight Connector 74"/>
            <p:cNvCxnSpPr/>
            <p:nvPr/>
          </p:nvCxnSpPr>
          <p:spPr>
            <a:xfrm>
              <a:off x="1828800" y="4613301"/>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90870" y="2971537"/>
            <a:ext cx="1625644" cy="304800"/>
            <a:chOff x="1828800" y="4572000"/>
            <a:chExt cx="1625644" cy="304800"/>
          </a:xfrm>
        </p:grpSpPr>
        <p:grpSp>
          <p:nvGrpSpPr>
            <p:cNvPr id="81" name="Group 80"/>
            <p:cNvGrpSpPr/>
            <p:nvPr/>
          </p:nvGrpSpPr>
          <p:grpSpPr>
            <a:xfrm>
              <a:off x="2098549" y="4572000"/>
              <a:ext cx="871210" cy="304800"/>
              <a:chOff x="3034015" y="5410200"/>
              <a:chExt cx="871210" cy="304800"/>
            </a:xfrm>
          </p:grpSpPr>
          <p:sp>
            <p:nvSpPr>
              <p:cNvPr id="83" name="Rectangle 82"/>
              <p:cNvSpPr/>
              <p:nvPr/>
            </p:nvSpPr>
            <p:spPr>
              <a:xfrm>
                <a:off x="30340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84" name="Rectangle 83"/>
              <p:cNvSpPr/>
              <p:nvPr/>
            </p:nvSpPr>
            <p:spPr>
              <a:xfrm>
                <a:off x="36436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cxnSp>
            <p:nvCxnSpPr>
              <p:cNvPr id="85" name="Straight Connector 84"/>
              <p:cNvCxnSpPr/>
              <p:nvPr/>
            </p:nvCxnSpPr>
            <p:spPr>
              <a:xfrm>
                <a:off x="3152172" y="5638800"/>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152172" y="5715000"/>
                <a:ext cx="74577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a:off x="1828800" y="4613301"/>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2108156" y="4505197"/>
            <a:ext cx="1625644" cy="304800"/>
            <a:chOff x="1828800" y="4572000"/>
            <a:chExt cx="1625644" cy="304800"/>
          </a:xfrm>
        </p:grpSpPr>
        <p:grpSp>
          <p:nvGrpSpPr>
            <p:cNvPr id="88" name="Group 87"/>
            <p:cNvGrpSpPr/>
            <p:nvPr/>
          </p:nvGrpSpPr>
          <p:grpSpPr>
            <a:xfrm>
              <a:off x="2098549" y="4572000"/>
              <a:ext cx="871210" cy="304800"/>
              <a:chOff x="3034015" y="5410200"/>
              <a:chExt cx="871210" cy="304800"/>
            </a:xfrm>
          </p:grpSpPr>
          <p:sp>
            <p:nvSpPr>
              <p:cNvPr id="90" name="Rectangle 89"/>
              <p:cNvSpPr/>
              <p:nvPr/>
            </p:nvSpPr>
            <p:spPr>
              <a:xfrm>
                <a:off x="30340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91" name="Rectangle 90"/>
              <p:cNvSpPr/>
              <p:nvPr/>
            </p:nvSpPr>
            <p:spPr>
              <a:xfrm>
                <a:off x="36436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cxnSp>
            <p:nvCxnSpPr>
              <p:cNvPr id="92" name="Straight Connector 91"/>
              <p:cNvCxnSpPr/>
              <p:nvPr/>
            </p:nvCxnSpPr>
            <p:spPr>
              <a:xfrm>
                <a:off x="3152172" y="5638800"/>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152172" y="5715000"/>
                <a:ext cx="74577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9" name="Straight Connector 88"/>
            <p:cNvCxnSpPr/>
            <p:nvPr/>
          </p:nvCxnSpPr>
          <p:spPr>
            <a:xfrm>
              <a:off x="1828800" y="4613301"/>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211204" y="4528850"/>
            <a:ext cx="1625644" cy="304800"/>
            <a:chOff x="1828800" y="4572000"/>
            <a:chExt cx="1625644" cy="304800"/>
          </a:xfrm>
        </p:grpSpPr>
        <p:grpSp>
          <p:nvGrpSpPr>
            <p:cNvPr id="95" name="Group 94"/>
            <p:cNvGrpSpPr/>
            <p:nvPr/>
          </p:nvGrpSpPr>
          <p:grpSpPr>
            <a:xfrm>
              <a:off x="2098549" y="4572000"/>
              <a:ext cx="871210" cy="304800"/>
              <a:chOff x="3034015" y="5410200"/>
              <a:chExt cx="871210" cy="304800"/>
            </a:xfrm>
          </p:grpSpPr>
          <p:sp>
            <p:nvSpPr>
              <p:cNvPr id="97" name="Rectangle 96"/>
              <p:cNvSpPr/>
              <p:nvPr/>
            </p:nvSpPr>
            <p:spPr>
              <a:xfrm>
                <a:off x="30340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98" name="Rectangle 97"/>
              <p:cNvSpPr/>
              <p:nvPr/>
            </p:nvSpPr>
            <p:spPr>
              <a:xfrm>
                <a:off x="36436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cxnSp>
            <p:nvCxnSpPr>
              <p:cNvPr id="99" name="Straight Connector 98"/>
              <p:cNvCxnSpPr/>
              <p:nvPr/>
            </p:nvCxnSpPr>
            <p:spPr>
              <a:xfrm>
                <a:off x="3152172" y="5638800"/>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52172" y="5715000"/>
                <a:ext cx="74577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6" name="Straight Connector 95"/>
            <p:cNvCxnSpPr/>
            <p:nvPr/>
          </p:nvCxnSpPr>
          <p:spPr>
            <a:xfrm>
              <a:off x="1828800" y="4613301"/>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480953" y="5133535"/>
            <a:ext cx="1817134" cy="1229691"/>
            <a:chOff x="3293916" y="4997435"/>
            <a:chExt cx="1817134" cy="1229691"/>
          </a:xfrm>
        </p:grpSpPr>
        <p:grpSp>
          <p:nvGrpSpPr>
            <p:cNvPr id="60" name="Group 59"/>
            <p:cNvGrpSpPr/>
            <p:nvPr/>
          </p:nvGrpSpPr>
          <p:grpSpPr>
            <a:xfrm>
              <a:off x="3458439" y="4997435"/>
              <a:ext cx="1652611" cy="1229691"/>
              <a:chOff x="762000" y="2612129"/>
              <a:chExt cx="1652611" cy="1421650"/>
            </a:xfrm>
          </p:grpSpPr>
          <p:grpSp>
            <p:nvGrpSpPr>
              <p:cNvPr id="61" name="Group 60"/>
              <p:cNvGrpSpPr/>
              <p:nvPr/>
            </p:nvGrpSpPr>
            <p:grpSpPr>
              <a:xfrm>
                <a:off x="762000" y="2612129"/>
                <a:ext cx="1625644" cy="1421650"/>
                <a:chOff x="533399" y="2118084"/>
                <a:chExt cx="2590802" cy="2479764"/>
              </a:xfrm>
            </p:grpSpPr>
            <p:grpSp>
              <p:nvGrpSpPr>
                <p:cNvPr id="63" name="Group 62"/>
                <p:cNvGrpSpPr/>
                <p:nvPr/>
              </p:nvGrpSpPr>
              <p:grpSpPr>
                <a:xfrm>
                  <a:off x="533399" y="2667000"/>
                  <a:ext cx="2590802" cy="1930848"/>
                  <a:chOff x="1752599" y="2667000"/>
                  <a:chExt cx="3429002" cy="2333108"/>
                </a:xfrm>
              </p:grpSpPr>
              <p:cxnSp>
                <p:nvCxnSpPr>
                  <p:cNvPr id="65" name="Straight Connector 64"/>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467100" y="2667000"/>
                    <a:ext cx="0" cy="23331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901205" y="2118084"/>
                  <a:ext cx="1855237"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حساب اختتامیه</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62" name="Rectangle 61"/>
              <p:cNvSpPr/>
              <p:nvPr/>
            </p:nvSpPr>
            <p:spPr>
              <a:xfrm>
                <a:off x="1532638" y="3198136"/>
                <a:ext cx="881973" cy="355822"/>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20,000,000</a:t>
                </a:r>
                <a:endParaRPr lang="en-US" sz="1400" b="1" dirty="0">
                  <a:ln w="12700">
                    <a:noFill/>
                    <a:prstDash val="solid"/>
                  </a:ln>
                  <a:solidFill>
                    <a:srgbClr val="FF0000"/>
                  </a:solidFill>
                  <a:cs typeface="B Homa" pitchFamily="2" charset="-78"/>
                </a:endParaRPr>
              </a:p>
            </p:txBody>
          </p:sp>
        </p:grpSp>
        <p:sp>
          <p:nvSpPr>
            <p:cNvPr id="67" name="Rectangle 66"/>
            <p:cNvSpPr/>
            <p:nvPr/>
          </p:nvSpPr>
          <p:spPr>
            <a:xfrm>
              <a:off x="3293916" y="5504316"/>
              <a:ext cx="881973" cy="307777"/>
            </a:xfrm>
            <a:prstGeom prst="rect">
              <a:avLst/>
            </a:prstGeom>
            <a:noFill/>
          </p:spPr>
          <p:txBody>
            <a:bodyPr wrap="none" lIns="91440" tIns="45720" rIns="91440" bIns="45720">
              <a:spAutoFit/>
            </a:bodyPr>
            <a:lstStyle/>
            <a:p>
              <a:pPr algn="ctr"/>
              <a:r>
                <a:rPr lang="fa-IR" sz="1400" b="1" dirty="0">
                  <a:ln w="12700">
                    <a:noFill/>
                    <a:prstDash val="solid"/>
                  </a:ln>
                  <a:solidFill>
                    <a:srgbClr val="0070C0"/>
                  </a:solidFill>
                  <a:cs typeface="B Homa" pitchFamily="2" charset="-78"/>
                </a:rPr>
                <a:t>20,000,000</a:t>
              </a:r>
              <a:endParaRPr lang="en-US" sz="1400" b="1" dirty="0">
                <a:ln w="12700">
                  <a:noFill/>
                  <a:prstDash val="solid"/>
                </a:ln>
                <a:solidFill>
                  <a:srgbClr val="0070C0"/>
                </a:solidFill>
                <a:cs typeface="B Homa" pitchFamily="2" charset="-78"/>
              </a:endParaRPr>
            </a:p>
          </p:txBody>
        </p:sp>
        <p:cxnSp>
          <p:nvCxnSpPr>
            <p:cNvPr id="72" name="Straight Connector 71"/>
            <p:cNvCxnSpPr/>
            <p:nvPr/>
          </p:nvCxnSpPr>
          <p:spPr>
            <a:xfrm>
              <a:off x="3416255" y="5830857"/>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01" name="Group 100"/>
            <p:cNvGrpSpPr/>
            <p:nvPr/>
          </p:nvGrpSpPr>
          <p:grpSpPr>
            <a:xfrm>
              <a:off x="3416255" y="5801231"/>
              <a:ext cx="1625644" cy="304800"/>
              <a:chOff x="1828800" y="4572000"/>
              <a:chExt cx="1625644" cy="304800"/>
            </a:xfrm>
          </p:grpSpPr>
          <p:grpSp>
            <p:nvGrpSpPr>
              <p:cNvPr id="102" name="Group 101"/>
              <p:cNvGrpSpPr/>
              <p:nvPr/>
            </p:nvGrpSpPr>
            <p:grpSpPr>
              <a:xfrm>
                <a:off x="2098549" y="4572000"/>
                <a:ext cx="871210" cy="304800"/>
                <a:chOff x="3034015" y="5410200"/>
                <a:chExt cx="871210" cy="304800"/>
              </a:xfrm>
            </p:grpSpPr>
            <p:sp>
              <p:nvSpPr>
                <p:cNvPr id="104" name="Rectangle 103"/>
                <p:cNvSpPr/>
                <p:nvPr/>
              </p:nvSpPr>
              <p:spPr>
                <a:xfrm>
                  <a:off x="30340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105" name="Rectangle 104"/>
                <p:cNvSpPr/>
                <p:nvPr/>
              </p:nvSpPr>
              <p:spPr>
                <a:xfrm>
                  <a:off x="36436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cxnSp>
              <p:nvCxnSpPr>
                <p:cNvPr id="106" name="Straight Connector 105"/>
                <p:cNvCxnSpPr/>
                <p:nvPr/>
              </p:nvCxnSpPr>
              <p:spPr>
                <a:xfrm>
                  <a:off x="3152172" y="5638800"/>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152172" y="5715000"/>
                  <a:ext cx="74577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3" name="Straight Connector 102"/>
              <p:cNvCxnSpPr/>
              <p:nvPr/>
            </p:nvCxnSpPr>
            <p:spPr>
              <a:xfrm>
                <a:off x="1828800" y="4613301"/>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sp>
        <p:nvSpPr>
          <p:cNvPr id="109" name="Rounded Rectangle 108"/>
          <p:cNvSpPr/>
          <p:nvPr/>
        </p:nvSpPr>
        <p:spPr>
          <a:xfrm>
            <a:off x="4114800" y="5179752"/>
            <a:ext cx="4837192" cy="106237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600" dirty="0">
                <a:solidFill>
                  <a:srgbClr val="FF0000"/>
                </a:solidFill>
                <a:cs typeface="B Homa" pitchFamily="2" charset="-78"/>
              </a:rPr>
              <a:t>نکته</a:t>
            </a:r>
            <a:r>
              <a:rPr lang="fa-IR" sz="1600" dirty="0">
                <a:cs typeface="B Homa" pitchFamily="2" charset="-78"/>
              </a:rPr>
              <a:t>:</a:t>
            </a:r>
          </a:p>
          <a:p>
            <a:pPr algn="r" rtl="1"/>
            <a:r>
              <a:rPr lang="fa-IR" sz="1600" dirty="0">
                <a:cs typeface="B Homa" pitchFamily="2" charset="-78"/>
              </a:rPr>
              <a:t>حساب تراز اختتامیه با بسته شدن تمام حسابهای دائم خودکار بسته می شود.دلیل این بسته شدن رعایت معادله اصلی حسابداری می باشد.</a:t>
            </a:r>
          </a:p>
        </p:txBody>
      </p:sp>
      <p:sp>
        <p:nvSpPr>
          <p:cNvPr id="110" name="Rectangle 109"/>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11" name="Rounded Rectangle 110"/>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256572124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افتتاح حسابهای دائم</a:t>
            </a:r>
            <a:endParaRPr lang="en-US" dirty="0">
              <a:cs typeface="B Homa" pitchFamily="2" charset="-78"/>
            </a:endParaRPr>
          </a:p>
        </p:txBody>
      </p:sp>
      <p:sp>
        <p:nvSpPr>
          <p:cNvPr id="4" name="Rounded Rectangle 3"/>
          <p:cNvSpPr/>
          <p:nvPr/>
        </p:nvSpPr>
        <p:spPr>
          <a:xfrm>
            <a:off x="381000" y="907473"/>
            <a:ext cx="8305800" cy="114992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solidFill>
                  <a:srgbClr val="FF0000"/>
                </a:solidFill>
                <a:cs typeface="B Homa" pitchFamily="2" charset="-78"/>
              </a:rPr>
              <a:t>افتتاح حسابهای دائم:</a:t>
            </a:r>
          </a:p>
          <a:p>
            <a:pPr algn="r" rtl="1"/>
            <a:r>
              <a:rPr lang="fa-IR" sz="1600" dirty="0">
                <a:cs typeface="B Homa" pitchFamily="2" charset="-78"/>
              </a:rPr>
              <a:t>همان طور که گفته شد مانده تمام حسابهای دائم باید به دوره مالی بعدی انتقال داده شوند. این انتقال از روی تراز آزمایشی اختتامی صورت می گیرد و با توجه به ماهیت حسابها باید در دفاتر ثبت صورت گیرد.</a:t>
            </a:r>
            <a:endParaRPr lang="fa-IR" sz="1600" dirty="0">
              <a:solidFill>
                <a:srgbClr val="FF0000"/>
              </a:solidFill>
              <a:cs typeface="B Homa" pitchFamily="2" charset="-78"/>
            </a:endParaRPr>
          </a:p>
        </p:txBody>
      </p:sp>
      <p:sp>
        <p:nvSpPr>
          <p:cNvPr id="79" name="Rounded Rectangle 78"/>
          <p:cNvSpPr/>
          <p:nvPr/>
        </p:nvSpPr>
        <p:spPr>
          <a:xfrm>
            <a:off x="381000" y="2209800"/>
            <a:ext cx="8305800" cy="10113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rgbClr val="FF0000"/>
                </a:solidFill>
                <a:cs typeface="B Homa" pitchFamily="2" charset="-78"/>
              </a:rPr>
              <a:t>افتتاح داراییها:</a:t>
            </a:r>
          </a:p>
          <a:p>
            <a:pPr algn="r" rtl="1"/>
            <a:r>
              <a:rPr lang="fa-IR" sz="1600" dirty="0">
                <a:solidFill>
                  <a:schemeClr val="tx1"/>
                </a:solidFill>
                <a:cs typeface="B Homa" pitchFamily="2" charset="-78"/>
              </a:rPr>
              <a:t>دارایی ها داری ماهیت بدهکار بوده در نتیجه برای افتاح دارایی ها تمام حسابهای دارایی را بدهکار کرده و حساب افتتاحیه را بستانکار می کنیم.</a:t>
            </a:r>
          </a:p>
        </p:txBody>
      </p:sp>
      <p:sp>
        <p:nvSpPr>
          <p:cNvPr id="80" name="Rounded Rectangle 79"/>
          <p:cNvSpPr/>
          <p:nvPr/>
        </p:nvSpPr>
        <p:spPr>
          <a:xfrm>
            <a:off x="374073" y="3408218"/>
            <a:ext cx="8305800" cy="10113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rgbClr val="FF0000"/>
                </a:solidFill>
                <a:cs typeface="B Homa" pitchFamily="2" charset="-78"/>
              </a:rPr>
              <a:t>افتتاح بدهی و سرمایه:</a:t>
            </a:r>
          </a:p>
          <a:p>
            <a:pPr algn="r" rtl="1"/>
            <a:r>
              <a:rPr lang="fa-IR" sz="1600" dirty="0">
                <a:solidFill>
                  <a:schemeClr val="tx1"/>
                </a:solidFill>
                <a:cs typeface="B Homa" pitchFamily="2" charset="-78"/>
              </a:rPr>
              <a:t>بدهی ها و سرمایه دارای ماهیت بستانکار می باشند در نتیجه برای افتتاح آنها، حساب افتتاحیه را بدهکار کرده و حسابهای بدهی و سرمایه بستانکار می شوند.</a:t>
            </a:r>
          </a:p>
        </p:txBody>
      </p:sp>
      <p:sp>
        <p:nvSpPr>
          <p:cNvPr id="81" name="Rounded Rectangle 80"/>
          <p:cNvSpPr/>
          <p:nvPr/>
        </p:nvSpPr>
        <p:spPr>
          <a:xfrm>
            <a:off x="381000" y="4648200"/>
            <a:ext cx="8305800" cy="10113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rgbClr val="FF0000"/>
                </a:solidFill>
                <a:cs typeface="B Homa" pitchFamily="2" charset="-78"/>
              </a:rPr>
              <a:t>نکته:</a:t>
            </a:r>
          </a:p>
          <a:p>
            <a:pPr algn="r" rtl="1"/>
            <a:r>
              <a:rPr lang="fa-IR" sz="1600" dirty="0">
                <a:solidFill>
                  <a:schemeClr val="tx1"/>
                </a:solidFill>
                <a:cs typeface="B Homa" pitchFamily="2" charset="-78"/>
              </a:rPr>
              <a:t>اولین ثبت دفتر روزنامه ثبت افتتاح حسابهای دائم (سند افتتاحیه) و آخرین ثبت دفتر روزنامه ثبت بستن حسابهای دائم (سند اختتامیه) می باشد</a:t>
            </a:r>
          </a:p>
        </p:txBody>
      </p:sp>
      <p:sp>
        <p:nvSpPr>
          <p:cNvPr id="7" name="Rectangle 6"/>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8" name="Rounded Rectangle 7"/>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26424289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89521" y="390062"/>
            <a:ext cx="4389534" cy="2438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cs typeface="B Homa" pitchFamily="2" charset="-78"/>
              </a:rPr>
              <a:t>1/1) </a:t>
            </a:r>
            <a:r>
              <a:rPr lang="fa-IR" sz="1600" dirty="0">
                <a:solidFill>
                  <a:srgbClr val="FF0000"/>
                </a:solidFill>
                <a:cs typeface="B Homa" pitchFamily="2" charset="-78"/>
              </a:rPr>
              <a:t>بانک                     5,000,000</a:t>
            </a:r>
          </a:p>
          <a:p>
            <a:pPr algn="r" rtl="1"/>
            <a:r>
              <a:rPr lang="fa-IR" sz="1600" dirty="0">
                <a:solidFill>
                  <a:srgbClr val="FF0000"/>
                </a:solidFill>
                <a:cs typeface="B Homa" pitchFamily="2" charset="-78"/>
              </a:rPr>
              <a:t>       حسابهای دریافتنی   2,000,000  </a:t>
            </a:r>
          </a:p>
          <a:p>
            <a:pPr algn="r" rtl="1"/>
            <a:r>
              <a:rPr lang="fa-IR" sz="1600" dirty="0">
                <a:solidFill>
                  <a:srgbClr val="FF0000"/>
                </a:solidFill>
                <a:cs typeface="B Homa" pitchFamily="2" charset="-78"/>
              </a:rPr>
              <a:t>       ملزومات                1,000,000 </a:t>
            </a:r>
          </a:p>
          <a:p>
            <a:pPr algn="r" rtl="1"/>
            <a:r>
              <a:rPr lang="fa-IR" sz="1600" dirty="0">
                <a:solidFill>
                  <a:srgbClr val="FF0000"/>
                </a:solidFill>
                <a:cs typeface="B Homa" pitchFamily="2" charset="-78"/>
              </a:rPr>
              <a:t>       اثاثه                       2,000,000</a:t>
            </a:r>
          </a:p>
          <a:p>
            <a:pPr algn="r" rtl="1"/>
            <a:r>
              <a:rPr lang="fa-IR" sz="1600" dirty="0">
                <a:solidFill>
                  <a:srgbClr val="FF0000"/>
                </a:solidFill>
                <a:cs typeface="B Homa" pitchFamily="2" charset="-78"/>
              </a:rPr>
              <a:t>       وسیله نقلیه             10,000,000</a:t>
            </a:r>
          </a:p>
          <a:p>
            <a:pPr algn="r" rtl="1"/>
            <a:r>
              <a:rPr lang="fa-IR" sz="1600" dirty="0">
                <a:solidFill>
                  <a:srgbClr val="FF0000"/>
                </a:solidFill>
                <a:cs typeface="B Homa" pitchFamily="2" charset="-78"/>
              </a:rPr>
              <a:t>                         حساب افتتاحیه               20,000,000</a:t>
            </a:r>
          </a:p>
          <a:p>
            <a:pPr algn="r" rtl="1"/>
            <a:r>
              <a:rPr lang="fa-IR" sz="1600" dirty="0">
                <a:solidFill>
                  <a:schemeClr val="accent6">
                    <a:lumMod val="75000"/>
                  </a:schemeClr>
                </a:solidFill>
                <a:cs typeface="B Homa" pitchFamily="2" charset="-78"/>
              </a:rPr>
              <a:t> </a:t>
            </a:r>
          </a:p>
          <a:p>
            <a:pPr algn="r" rtl="1"/>
            <a:r>
              <a:rPr lang="fa-IR" sz="1600" dirty="0">
                <a:cs typeface="B Homa" pitchFamily="2" charset="-78"/>
              </a:rPr>
              <a:t>افتتاح حساب دارایی ها</a:t>
            </a:r>
          </a:p>
        </p:txBody>
      </p:sp>
      <p:grpSp>
        <p:nvGrpSpPr>
          <p:cNvPr id="5" name="Group 4"/>
          <p:cNvGrpSpPr/>
          <p:nvPr/>
        </p:nvGrpSpPr>
        <p:grpSpPr>
          <a:xfrm>
            <a:off x="2590702" y="93774"/>
            <a:ext cx="1651744" cy="1473924"/>
            <a:chOff x="762000" y="2612129"/>
            <a:chExt cx="1651744" cy="1704009"/>
          </a:xfrm>
        </p:grpSpPr>
        <p:grpSp>
          <p:nvGrpSpPr>
            <p:cNvPr id="6" name="Group 5"/>
            <p:cNvGrpSpPr/>
            <p:nvPr/>
          </p:nvGrpSpPr>
          <p:grpSpPr>
            <a:xfrm>
              <a:off x="762000" y="2612129"/>
              <a:ext cx="1625644" cy="1704009"/>
              <a:chOff x="533399" y="2118084"/>
              <a:chExt cx="2590802" cy="2972278"/>
            </a:xfrm>
          </p:grpSpPr>
          <p:grpSp>
            <p:nvGrpSpPr>
              <p:cNvPr id="8" name="Group 7"/>
              <p:cNvGrpSpPr/>
              <p:nvPr/>
            </p:nvGrpSpPr>
            <p:grpSpPr>
              <a:xfrm>
                <a:off x="533399" y="2667000"/>
                <a:ext cx="2590802" cy="2423362"/>
                <a:chOff x="1752599" y="2667000"/>
                <a:chExt cx="3429002" cy="2928229"/>
              </a:xfrm>
            </p:grpSpPr>
            <p:cxnSp>
              <p:nvCxnSpPr>
                <p:cNvPr id="10" name="Straight Connector 9"/>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67100" y="2667000"/>
                  <a:ext cx="23" cy="2928229"/>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809230" y="2118084"/>
                <a:ext cx="2039177"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حسابهای دریافتنی</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7" name="Rectangle 6"/>
            <p:cNvSpPr/>
            <p:nvPr/>
          </p:nvSpPr>
          <p:spPr>
            <a:xfrm>
              <a:off x="1608716" y="2936631"/>
              <a:ext cx="805028" cy="355822"/>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2,000,000</a:t>
              </a:r>
              <a:endParaRPr lang="en-US" sz="1400" b="1" dirty="0">
                <a:ln w="12700">
                  <a:noFill/>
                  <a:prstDash val="solid"/>
                </a:ln>
                <a:solidFill>
                  <a:srgbClr val="FF0000"/>
                </a:solidFill>
                <a:cs typeface="B Homa" pitchFamily="2" charset="-78"/>
              </a:endParaRPr>
            </a:p>
          </p:txBody>
        </p:sp>
      </p:grpSp>
      <p:grpSp>
        <p:nvGrpSpPr>
          <p:cNvPr id="12" name="Group 11"/>
          <p:cNvGrpSpPr/>
          <p:nvPr/>
        </p:nvGrpSpPr>
        <p:grpSpPr>
          <a:xfrm>
            <a:off x="750036" y="247662"/>
            <a:ext cx="1638246" cy="1482191"/>
            <a:chOff x="762000" y="2612129"/>
            <a:chExt cx="1638246" cy="1713566"/>
          </a:xfrm>
        </p:grpSpPr>
        <p:grpSp>
          <p:nvGrpSpPr>
            <p:cNvPr id="13" name="Group 12"/>
            <p:cNvGrpSpPr/>
            <p:nvPr/>
          </p:nvGrpSpPr>
          <p:grpSpPr>
            <a:xfrm>
              <a:off x="762000" y="2612129"/>
              <a:ext cx="1625644" cy="1713566"/>
              <a:chOff x="533399" y="2118084"/>
              <a:chExt cx="2590802" cy="2988949"/>
            </a:xfrm>
          </p:grpSpPr>
          <p:grpSp>
            <p:nvGrpSpPr>
              <p:cNvPr id="15" name="Group 14"/>
              <p:cNvGrpSpPr/>
              <p:nvPr/>
            </p:nvGrpSpPr>
            <p:grpSpPr>
              <a:xfrm>
                <a:off x="533399" y="2667000"/>
                <a:ext cx="2590802" cy="2440033"/>
                <a:chOff x="1752599" y="2667000"/>
                <a:chExt cx="3429002" cy="2948373"/>
              </a:xfrm>
            </p:grpSpPr>
            <p:cxnSp>
              <p:nvCxnSpPr>
                <p:cNvPr id="17" name="Straight Connector 16"/>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67100" y="2667000"/>
                  <a:ext cx="0" cy="2948373"/>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1444074" y="2118084"/>
                <a:ext cx="769481"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بانک</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14" name="Rectangle 13"/>
            <p:cNvSpPr/>
            <p:nvPr/>
          </p:nvSpPr>
          <p:spPr>
            <a:xfrm>
              <a:off x="1566363" y="2956124"/>
              <a:ext cx="833883" cy="355822"/>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5,000,000</a:t>
              </a:r>
              <a:endParaRPr lang="en-US" sz="1400" b="1" dirty="0">
                <a:ln w="12700">
                  <a:noFill/>
                  <a:prstDash val="solid"/>
                </a:ln>
                <a:solidFill>
                  <a:srgbClr val="FF0000"/>
                </a:solidFill>
                <a:cs typeface="B Homa" pitchFamily="2" charset="-78"/>
              </a:endParaRPr>
            </a:p>
          </p:txBody>
        </p:sp>
      </p:grpSp>
      <p:grpSp>
        <p:nvGrpSpPr>
          <p:cNvPr id="19" name="Group 18"/>
          <p:cNvGrpSpPr/>
          <p:nvPr/>
        </p:nvGrpSpPr>
        <p:grpSpPr>
          <a:xfrm>
            <a:off x="2016217" y="1752600"/>
            <a:ext cx="1625644" cy="1432141"/>
            <a:chOff x="762000" y="2612129"/>
            <a:chExt cx="1625644" cy="1655703"/>
          </a:xfrm>
        </p:grpSpPr>
        <p:grpSp>
          <p:nvGrpSpPr>
            <p:cNvPr id="20" name="Group 19"/>
            <p:cNvGrpSpPr/>
            <p:nvPr/>
          </p:nvGrpSpPr>
          <p:grpSpPr>
            <a:xfrm>
              <a:off x="762000" y="2612129"/>
              <a:ext cx="1625644" cy="1655703"/>
              <a:chOff x="533399" y="2118084"/>
              <a:chExt cx="2590802" cy="2888020"/>
            </a:xfrm>
          </p:grpSpPr>
          <p:grpSp>
            <p:nvGrpSpPr>
              <p:cNvPr id="22" name="Group 21"/>
              <p:cNvGrpSpPr/>
              <p:nvPr/>
            </p:nvGrpSpPr>
            <p:grpSpPr>
              <a:xfrm>
                <a:off x="533399" y="2667000"/>
                <a:ext cx="2590802" cy="2339104"/>
                <a:chOff x="1752599" y="2667000"/>
                <a:chExt cx="3429002" cy="2826417"/>
              </a:xfrm>
            </p:grpSpPr>
            <p:cxnSp>
              <p:nvCxnSpPr>
                <p:cNvPr id="24" name="Straight Connector 23"/>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67100" y="2667000"/>
                  <a:ext cx="17" cy="2826417"/>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1235864" y="2118084"/>
                <a:ext cx="1185899"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ملزومات</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21" name="Rectangle 20"/>
            <p:cNvSpPr/>
            <p:nvPr/>
          </p:nvSpPr>
          <p:spPr>
            <a:xfrm>
              <a:off x="1585474" y="2981454"/>
              <a:ext cx="780983" cy="355822"/>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1,000,000</a:t>
              </a:r>
              <a:endParaRPr lang="en-US" sz="1400" b="1" dirty="0">
                <a:ln w="12700">
                  <a:noFill/>
                  <a:prstDash val="solid"/>
                </a:ln>
                <a:solidFill>
                  <a:srgbClr val="FF0000"/>
                </a:solidFill>
                <a:cs typeface="B Homa" pitchFamily="2" charset="-78"/>
              </a:endParaRPr>
            </a:p>
          </p:txBody>
        </p:sp>
      </p:grpSp>
      <p:grpSp>
        <p:nvGrpSpPr>
          <p:cNvPr id="26" name="Group 25"/>
          <p:cNvGrpSpPr/>
          <p:nvPr/>
        </p:nvGrpSpPr>
        <p:grpSpPr>
          <a:xfrm>
            <a:off x="152400" y="1758513"/>
            <a:ext cx="1653414" cy="1229691"/>
            <a:chOff x="762000" y="2612129"/>
            <a:chExt cx="1653414" cy="1421650"/>
          </a:xfrm>
        </p:grpSpPr>
        <p:grpSp>
          <p:nvGrpSpPr>
            <p:cNvPr id="27" name="Group 26"/>
            <p:cNvGrpSpPr/>
            <p:nvPr/>
          </p:nvGrpSpPr>
          <p:grpSpPr>
            <a:xfrm>
              <a:off x="762000" y="2612129"/>
              <a:ext cx="1625644" cy="1421650"/>
              <a:chOff x="533399" y="2118084"/>
              <a:chExt cx="2590802" cy="2479764"/>
            </a:xfrm>
          </p:grpSpPr>
          <p:grpSp>
            <p:nvGrpSpPr>
              <p:cNvPr id="29" name="Group 28"/>
              <p:cNvGrpSpPr/>
              <p:nvPr/>
            </p:nvGrpSpPr>
            <p:grpSpPr>
              <a:xfrm>
                <a:off x="533399" y="2667000"/>
                <a:ext cx="2590802" cy="1930848"/>
                <a:chOff x="1752599" y="2667000"/>
                <a:chExt cx="3429002" cy="2333108"/>
              </a:xfrm>
            </p:grpSpPr>
            <p:cxnSp>
              <p:nvCxnSpPr>
                <p:cNvPr id="31" name="Straight Connector 30"/>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67100" y="2667000"/>
                  <a:ext cx="0" cy="23331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1104302" y="2118084"/>
                <a:ext cx="1449036"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وسیله نقلیه</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28" name="Rectangle 27"/>
            <p:cNvSpPr/>
            <p:nvPr/>
          </p:nvSpPr>
          <p:spPr>
            <a:xfrm>
              <a:off x="1557487" y="2967951"/>
              <a:ext cx="857927" cy="355822"/>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10,000,000</a:t>
              </a:r>
              <a:endParaRPr lang="en-US" sz="1400" b="1" dirty="0">
                <a:ln w="12700">
                  <a:noFill/>
                  <a:prstDash val="solid"/>
                </a:ln>
                <a:solidFill>
                  <a:srgbClr val="FF0000"/>
                </a:solidFill>
                <a:cs typeface="B Homa" pitchFamily="2" charset="-78"/>
              </a:endParaRPr>
            </a:p>
          </p:txBody>
        </p:sp>
      </p:grpSp>
      <p:grpSp>
        <p:nvGrpSpPr>
          <p:cNvPr id="33" name="Group 32"/>
          <p:cNvGrpSpPr/>
          <p:nvPr/>
        </p:nvGrpSpPr>
        <p:grpSpPr>
          <a:xfrm>
            <a:off x="2971800" y="3065758"/>
            <a:ext cx="1762479" cy="1229691"/>
            <a:chOff x="625165" y="2612129"/>
            <a:chExt cx="1762479" cy="1421650"/>
          </a:xfrm>
        </p:grpSpPr>
        <p:grpSp>
          <p:nvGrpSpPr>
            <p:cNvPr id="34" name="Group 33"/>
            <p:cNvGrpSpPr/>
            <p:nvPr/>
          </p:nvGrpSpPr>
          <p:grpSpPr>
            <a:xfrm>
              <a:off x="762000" y="2612129"/>
              <a:ext cx="1625644" cy="1421650"/>
              <a:chOff x="533399" y="2118084"/>
              <a:chExt cx="2590802" cy="2479764"/>
            </a:xfrm>
          </p:grpSpPr>
          <p:grpSp>
            <p:nvGrpSpPr>
              <p:cNvPr id="36" name="Group 35"/>
              <p:cNvGrpSpPr/>
              <p:nvPr/>
            </p:nvGrpSpPr>
            <p:grpSpPr>
              <a:xfrm>
                <a:off x="533399" y="2667000"/>
                <a:ext cx="2590802" cy="1930848"/>
                <a:chOff x="1752599" y="2667000"/>
                <a:chExt cx="3429002" cy="2333108"/>
              </a:xfrm>
            </p:grpSpPr>
            <p:cxnSp>
              <p:nvCxnSpPr>
                <p:cNvPr id="38" name="Straight Connector 37"/>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7100" y="2667000"/>
                  <a:ext cx="0" cy="23331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915256" y="2118084"/>
                <a:ext cx="1827135"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حساب افتتاحیه</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35" name="Rectangle 34"/>
            <p:cNvSpPr/>
            <p:nvPr/>
          </p:nvSpPr>
          <p:spPr>
            <a:xfrm>
              <a:off x="625165" y="3049163"/>
              <a:ext cx="881973" cy="355822"/>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20,000,000</a:t>
              </a:r>
              <a:endParaRPr lang="en-US" sz="1400" b="1" dirty="0">
                <a:ln w="12700">
                  <a:noFill/>
                  <a:prstDash val="solid"/>
                </a:ln>
                <a:solidFill>
                  <a:srgbClr val="FF0000"/>
                </a:solidFill>
                <a:cs typeface="B Homa" pitchFamily="2" charset="-78"/>
              </a:endParaRPr>
            </a:p>
          </p:txBody>
        </p:sp>
      </p:grpSp>
      <p:sp>
        <p:nvSpPr>
          <p:cNvPr id="40" name="Rounded Rectangle 39"/>
          <p:cNvSpPr/>
          <p:nvPr/>
        </p:nvSpPr>
        <p:spPr>
          <a:xfrm>
            <a:off x="4937435" y="3476624"/>
            <a:ext cx="3941620" cy="2438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cs typeface="B Homa" pitchFamily="2" charset="-78"/>
              </a:rPr>
              <a:t>   1/1) </a:t>
            </a:r>
            <a:r>
              <a:rPr lang="fa-IR" sz="1600" dirty="0">
                <a:solidFill>
                  <a:srgbClr val="0070C0"/>
                </a:solidFill>
                <a:cs typeface="B Homa" pitchFamily="2" charset="-78"/>
              </a:rPr>
              <a:t>افتتاحیه 20,000,000</a:t>
            </a:r>
          </a:p>
          <a:p>
            <a:pPr algn="r" rtl="1"/>
            <a:r>
              <a:rPr lang="fa-IR" sz="1600" dirty="0">
                <a:solidFill>
                  <a:srgbClr val="0070C0"/>
                </a:solidFill>
                <a:cs typeface="B Homa" pitchFamily="2" charset="-78"/>
              </a:rPr>
              <a:t>                          حسابهای پرداختنی   5,000,000</a:t>
            </a:r>
          </a:p>
          <a:p>
            <a:pPr algn="r" rtl="1"/>
            <a:r>
              <a:rPr lang="fa-IR" sz="1600" dirty="0">
                <a:solidFill>
                  <a:srgbClr val="0070C0"/>
                </a:solidFill>
                <a:cs typeface="B Homa" pitchFamily="2" charset="-78"/>
              </a:rPr>
              <a:t>                         اسناد پرداختنی        2,000,000  </a:t>
            </a:r>
          </a:p>
          <a:p>
            <a:pPr algn="r" rtl="1"/>
            <a:r>
              <a:rPr lang="fa-IR" sz="1600" dirty="0">
                <a:solidFill>
                  <a:srgbClr val="0070C0"/>
                </a:solidFill>
                <a:cs typeface="B Homa" pitchFamily="2" charset="-78"/>
              </a:rPr>
              <a:t>                         وام پرداختنی           1,000,000 </a:t>
            </a:r>
          </a:p>
          <a:p>
            <a:pPr algn="r" rtl="1"/>
            <a:r>
              <a:rPr lang="fa-IR" sz="1600" dirty="0">
                <a:solidFill>
                  <a:srgbClr val="0070C0"/>
                </a:solidFill>
                <a:cs typeface="B Homa" pitchFamily="2" charset="-78"/>
              </a:rPr>
              <a:t>                         سرمایه                 2,000,000</a:t>
            </a:r>
          </a:p>
          <a:p>
            <a:pPr algn="r" rtl="1"/>
            <a:endParaRPr lang="fa-IR" sz="1600" dirty="0">
              <a:solidFill>
                <a:schemeClr val="accent6">
                  <a:lumMod val="75000"/>
                </a:schemeClr>
              </a:solidFill>
              <a:cs typeface="B Homa" pitchFamily="2" charset="-78"/>
            </a:endParaRPr>
          </a:p>
          <a:p>
            <a:pPr algn="r" rtl="1"/>
            <a:r>
              <a:rPr lang="fa-IR" sz="1600" dirty="0">
                <a:cs typeface="B Homa" pitchFamily="2" charset="-78"/>
              </a:rPr>
              <a:t>بستن حساب دارایی ها</a:t>
            </a:r>
          </a:p>
        </p:txBody>
      </p:sp>
      <p:grpSp>
        <p:nvGrpSpPr>
          <p:cNvPr id="42" name="Group 41"/>
          <p:cNvGrpSpPr/>
          <p:nvPr/>
        </p:nvGrpSpPr>
        <p:grpSpPr>
          <a:xfrm>
            <a:off x="29695" y="3904387"/>
            <a:ext cx="1646705" cy="1229691"/>
            <a:chOff x="740939" y="2612129"/>
            <a:chExt cx="1646705" cy="1421650"/>
          </a:xfrm>
        </p:grpSpPr>
        <p:grpSp>
          <p:nvGrpSpPr>
            <p:cNvPr id="44" name="Group 43"/>
            <p:cNvGrpSpPr/>
            <p:nvPr/>
          </p:nvGrpSpPr>
          <p:grpSpPr>
            <a:xfrm>
              <a:off x="762000" y="2612129"/>
              <a:ext cx="1625644" cy="1421650"/>
              <a:chOff x="533399" y="2118084"/>
              <a:chExt cx="2590802" cy="2479764"/>
            </a:xfrm>
          </p:grpSpPr>
          <p:grpSp>
            <p:nvGrpSpPr>
              <p:cNvPr id="46" name="Group 45"/>
              <p:cNvGrpSpPr/>
              <p:nvPr/>
            </p:nvGrpSpPr>
            <p:grpSpPr>
              <a:xfrm>
                <a:off x="533399" y="2667000"/>
                <a:ext cx="2590802" cy="1930848"/>
                <a:chOff x="1752599" y="2667000"/>
                <a:chExt cx="3429002" cy="2333108"/>
              </a:xfrm>
            </p:grpSpPr>
            <p:cxnSp>
              <p:nvCxnSpPr>
                <p:cNvPr id="48" name="Straight Connector 47"/>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67100" y="2667000"/>
                  <a:ext cx="0" cy="23331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a:xfrm>
                <a:off x="806677" y="2118084"/>
                <a:ext cx="2044286" cy="620655"/>
              </a:xfrm>
              <a:prstGeom prst="rect">
                <a:avLst/>
              </a:prstGeom>
              <a:noFill/>
            </p:spPr>
            <p:txBody>
              <a:bodyPr wrap="none" lIns="91440" tIns="45720" rIns="91440" bIns="45720">
                <a:spAutoFit/>
              </a:bodyPr>
              <a:lstStyle/>
              <a:p>
                <a:pPr algn="ctr"/>
                <a:r>
                  <a:rPr lang="fa-IR" sz="1400" b="1"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حسابهای پرداختنی</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45" name="Rectangle 44"/>
            <p:cNvSpPr/>
            <p:nvPr/>
          </p:nvSpPr>
          <p:spPr>
            <a:xfrm>
              <a:off x="740939" y="2940042"/>
              <a:ext cx="833883" cy="355822"/>
            </a:xfrm>
            <a:prstGeom prst="rect">
              <a:avLst/>
            </a:prstGeom>
            <a:noFill/>
          </p:spPr>
          <p:txBody>
            <a:bodyPr wrap="none" lIns="91440" tIns="45720" rIns="91440" bIns="45720">
              <a:spAutoFit/>
            </a:bodyPr>
            <a:lstStyle/>
            <a:p>
              <a:pPr algn="ctr"/>
              <a:r>
                <a:rPr lang="fa-IR" sz="1400" b="1" dirty="0">
                  <a:ln w="12700">
                    <a:noFill/>
                    <a:prstDash val="solid"/>
                  </a:ln>
                  <a:solidFill>
                    <a:srgbClr val="0070C0"/>
                  </a:solidFill>
                  <a:cs typeface="B Homa" pitchFamily="2" charset="-78"/>
                </a:rPr>
                <a:t>5,000,000</a:t>
              </a:r>
              <a:endParaRPr lang="en-US" sz="1400" b="1" dirty="0">
                <a:ln w="12700">
                  <a:noFill/>
                  <a:prstDash val="solid"/>
                </a:ln>
                <a:solidFill>
                  <a:srgbClr val="0070C0"/>
                </a:solidFill>
                <a:cs typeface="B Homa" pitchFamily="2" charset="-78"/>
              </a:endParaRPr>
            </a:p>
          </p:txBody>
        </p:sp>
      </p:grpSp>
      <p:grpSp>
        <p:nvGrpSpPr>
          <p:cNvPr id="51" name="Group 50"/>
          <p:cNvGrpSpPr/>
          <p:nvPr/>
        </p:nvGrpSpPr>
        <p:grpSpPr>
          <a:xfrm>
            <a:off x="1505726" y="4649881"/>
            <a:ext cx="1695378" cy="1229691"/>
            <a:chOff x="692266" y="2612129"/>
            <a:chExt cx="1695378" cy="1421650"/>
          </a:xfrm>
        </p:grpSpPr>
        <p:grpSp>
          <p:nvGrpSpPr>
            <p:cNvPr id="53" name="Group 52"/>
            <p:cNvGrpSpPr/>
            <p:nvPr/>
          </p:nvGrpSpPr>
          <p:grpSpPr>
            <a:xfrm>
              <a:off x="762000" y="2612129"/>
              <a:ext cx="1625644" cy="1421650"/>
              <a:chOff x="533399" y="2118084"/>
              <a:chExt cx="2590802" cy="2479764"/>
            </a:xfrm>
          </p:grpSpPr>
          <p:grpSp>
            <p:nvGrpSpPr>
              <p:cNvPr id="55" name="Group 54"/>
              <p:cNvGrpSpPr/>
              <p:nvPr/>
            </p:nvGrpSpPr>
            <p:grpSpPr>
              <a:xfrm>
                <a:off x="533399" y="2667000"/>
                <a:ext cx="2590802" cy="1930848"/>
                <a:chOff x="1752599" y="2667000"/>
                <a:chExt cx="3429002" cy="2333108"/>
              </a:xfrm>
            </p:grpSpPr>
            <p:cxnSp>
              <p:nvCxnSpPr>
                <p:cNvPr id="57" name="Straight Connector 56"/>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467100" y="2667000"/>
                  <a:ext cx="0" cy="23331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56" name="Rectangle 55"/>
              <p:cNvSpPr/>
              <p:nvPr/>
            </p:nvSpPr>
            <p:spPr>
              <a:xfrm>
                <a:off x="979124" y="2118084"/>
                <a:ext cx="1699399" cy="620655"/>
              </a:xfrm>
              <a:prstGeom prst="rect">
                <a:avLst/>
              </a:prstGeom>
              <a:noFill/>
            </p:spPr>
            <p:txBody>
              <a:bodyPr wrap="none" lIns="91440" tIns="45720" rIns="91440" bIns="45720">
                <a:spAutoFit/>
              </a:bodyPr>
              <a:lstStyle/>
              <a:p>
                <a:pPr algn="ctr"/>
                <a:r>
                  <a:rPr lang="fa-IR" sz="1400" b="1"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اسناد پرداختنی</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54" name="Rectangle 53"/>
            <p:cNvSpPr/>
            <p:nvPr/>
          </p:nvSpPr>
          <p:spPr>
            <a:xfrm>
              <a:off x="692266" y="2926823"/>
              <a:ext cx="845104" cy="355822"/>
            </a:xfrm>
            <a:prstGeom prst="rect">
              <a:avLst/>
            </a:prstGeom>
            <a:noFill/>
          </p:spPr>
          <p:txBody>
            <a:bodyPr wrap="none" lIns="91440" tIns="45720" rIns="91440" bIns="45720">
              <a:spAutoFit/>
            </a:bodyPr>
            <a:lstStyle/>
            <a:p>
              <a:pPr algn="ctr"/>
              <a:r>
                <a:rPr lang="fa-IR" sz="1400" b="1" dirty="0">
                  <a:ln w="12700">
                    <a:noFill/>
                    <a:prstDash val="solid"/>
                  </a:ln>
                  <a:solidFill>
                    <a:srgbClr val="0070C0"/>
                  </a:solidFill>
                  <a:cs typeface="B Homa" pitchFamily="2" charset="-78"/>
                </a:rPr>
                <a:t>3,000,000</a:t>
              </a:r>
              <a:endParaRPr lang="en-US" sz="1400" b="1" dirty="0">
                <a:ln w="12700">
                  <a:noFill/>
                  <a:prstDash val="solid"/>
                </a:ln>
                <a:solidFill>
                  <a:srgbClr val="0070C0"/>
                </a:solidFill>
                <a:cs typeface="B Homa" pitchFamily="2" charset="-78"/>
              </a:endParaRPr>
            </a:p>
          </p:txBody>
        </p:sp>
      </p:grpSp>
      <p:grpSp>
        <p:nvGrpSpPr>
          <p:cNvPr id="60" name="Group 59"/>
          <p:cNvGrpSpPr/>
          <p:nvPr/>
        </p:nvGrpSpPr>
        <p:grpSpPr>
          <a:xfrm>
            <a:off x="20897" y="5358877"/>
            <a:ext cx="1666972" cy="1229691"/>
            <a:chOff x="720672" y="2612129"/>
            <a:chExt cx="1666972" cy="1421650"/>
          </a:xfrm>
        </p:grpSpPr>
        <p:grpSp>
          <p:nvGrpSpPr>
            <p:cNvPr id="62" name="Group 61"/>
            <p:cNvGrpSpPr/>
            <p:nvPr/>
          </p:nvGrpSpPr>
          <p:grpSpPr>
            <a:xfrm>
              <a:off x="762000" y="2612129"/>
              <a:ext cx="1625644" cy="1421650"/>
              <a:chOff x="533399" y="2118084"/>
              <a:chExt cx="2590802" cy="2479764"/>
            </a:xfrm>
          </p:grpSpPr>
          <p:grpSp>
            <p:nvGrpSpPr>
              <p:cNvPr id="64" name="Group 63"/>
              <p:cNvGrpSpPr/>
              <p:nvPr/>
            </p:nvGrpSpPr>
            <p:grpSpPr>
              <a:xfrm>
                <a:off x="533399" y="2667000"/>
                <a:ext cx="2590802" cy="1930848"/>
                <a:chOff x="1752599" y="2667000"/>
                <a:chExt cx="3429002" cy="2333108"/>
              </a:xfrm>
            </p:grpSpPr>
            <p:cxnSp>
              <p:nvCxnSpPr>
                <p:cNvPr id="66" name="Straight Connector 65"/>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67100" y="2667000"/>
                  <a:ext cx="0" cy="23331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1068541" y="2118084"/>
                <a:ext cx="1520570" cy="620655"/>
              </a:xfrm>
              <a:prstGeom prst="rect">
                <a:avLst/>
              </a:prstGeom>
              <a:noFill/>
            </p:spPr>
            <p:txBody>
              <a:bodyPr wrap="none" lIns="91440" tIns="45720" rIns="91440" bIns="45720">
                <a:spAutoFit/>
              </a:bodyPr>
              <a:lstStyle/>
              <a:p>
                <a:pPr algn="ctr"/>
                <a:r>
                  <a:rPr lang="fa-IR" sz="1400" b="1"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وام پرداختنی</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63" name="Rectangle 62"/>
            <p:cNvSpPr/>
            <p:nvPr/>
          </p:nvSpPr>
          <p:spPr>
            <a:xfrm>
              <a:off x="720672" y="2967951"/>
              <a:ext cx="846707" cy="355822"/>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7,000,0</a:t>
              </a:r>
              <a:r>
                <a:rPr lang="fa-IR" sz="1400" b="1" dirty="0">
                  <a:ln w="12700">
                    <a:noFill/>
                    <a:prstDash val="solid"/>
                  </a:ln>
                  <a:solidFill>
                    <a:srgbClr val="0070C0"/>
                  </a:solidFill>
                  <a:cs typeface="B Homa" pitchFamily="2" charset="-78"/>
                </a:rPr>
                <a:t>0</a:t>
              </a:r>
              <a:r>
                <a:rPr lang="fa-IR" sz="1400" b="1" dirty="0">
                  <a:ln w="12700">
                    <a:noFill/>
                    <a:prstDash val="solid"/>
                  </a:ln>
                  <a:solidFill>
                    <a:srgbClr val="FF0000"/>
                  </a:solidFill>
                  <a:cs typeface="B Homa" pitchFamily="2" charset="-78"/>
                </a:rPr>
                <a:t>0</a:t>
              </a:r>
              <a:endParaRPr lang="en-US" sz="1400" b="1" dirty="0">
                <a:ln w="12700">
                  <a:noFill/>
                  <a:prstDash val="solid"/>
                </a:ln>
                <a:solidFill>
                  <a:srgbClr val="FF0000"/>
                </a:solidFill>
                <a:cs typeface="B Homa" pitchFamily="2" charset="-78"/>
              </a:endParaRPr>
            </a:p>
          </p:txBody>
        </p:sp>
      </p:grpSp>
      <p:grpSp>
        <p:nvGrpSpPr>
          <p:cNvPr id="69" name="Group 68"/>
          <p:cNvGrpSpPr/>
          <p:nvPr/>
        </p:nvGrpSpPr>
        <p:grpSpPr>
          <a:xfrm>
            <a:off x="3356148" y="4880133"/>
            <a:ext cx="1646705" cy="1229691"/>
            <a:chOff x="740939" y="2612129"/>
            <a:chExt cx="1646705" cy="1421650"/>
          </a:xfrm>
        </p:grpSpPr>
        <p:grpSp>
          <p:nvGrpSpPr>
            <p:cNvPr id="71" name="Group 70"/>
            <p:cNvGrpSpPr/>
            <p:nvPr/>
          </p:nvGrpSpPr>
          <p:grpSpPr>
            <a:xfrm>
              <a:off x="762000" y="2612129"/>
              <a:ext cx="1625644" cy="1421650"/>
              <a:chOff x="533399" y="2118084"/>
              <a:chExt cx="2590802" cy="2479764"/>
            </a:xfrm>
          </p:grpSpPr>
          <p:grpSp>
            <p:nvGrpSpPr>
              <p:cNvPr id="73" name="Group 72"/>
              <p:cNvGrpSpPr/>
              <p:nvPr/>
            </p:nvGrpSpPr>
            <p:grpSpPr>
              <a:xfrm>
                <a:off x="533399" y="2667000"/>
                <a:ext cx="2590802" cy="1930848"/>
                <a:chOff x="1752599" y="2667000"/>
                <a:chExt cx="3429002" cy="2333108"/>
              </a:xfrm>
            </p:grpSpPr>
            <p:cxnSp>
              <p:nvCxnSpPr>
                <p:cNvPr id="75" name="Straight Connector 74"/>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467100" y="2667000"/>
                  <a:ext cx="0" cy="23331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a:xfrm>
                <a:off x="1322734" y="2118084"/>
                <a:ext cx="1012180" cy="620655"/>
              </a:xfrm>
              <a:prstGeom prst="rect">
                <a:avLst/>
              </a:prstGeom>
              <a:noFill/>
            </p:spPr>
            <p:txBody>
              <a:bodyPr wrap="none" lIns="91440" tIns="45720" rIns="91440" bIns="45720">
                <a:spAutoFit/>
              </a:bodyPr>
              <a:lstStyle/>
              <a:p>
                <a:pPr algn="ctr"/>
                <a:r>
                  <a:rPr lang="fa-IR" sz="1400" b="1"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سرمایه</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72" name="Rectangle 71"/>
            <p:cNvSpPr/>
            <p:nvPr/>
          </p:nvSpPr>
          <p:spPr>
            <a:xfrm>
              <a:off x="740939" y="2926823"/>
              <a:ext cx="833883" cy="355822"/>
            </a:xfrm>
            <a:prstGeom prst="rect">
              <a:avLst/>
            </a:prstGeom>
            <a:noFill/>
          </p:spPr>
          <p:txBody>
            <a:bodyPr wrap="none" lIns="91440" tIns="45720" rIns="91440" bIns="45720">
              <a:spAutoFit/>
            </a:bodyPr>
            <a:lstStyle/>
            <a:p>
              <a:pPr algn="ctr"/>
              <a:r>
                <a:rPr lang="fa-IR" sz="1400" b="1" dirty="0">
                  <a:ln w="12700">
                    <a:noFill/>
                    <a:prstDash val="solid"/>
                  </a:ln>
                  <a:solidFill>
                    <a:srgbClr val="0070C0"/>
                  </a:solidFill>
                  <a:cs typeface="B Homa" pitchFamily="2" charset="-78"/>
                </a:rPr>
                <a:t>5,000,000</a:t>
              </a:r>
              <a:endParaRPr lang="en-US" sz="1400" b="1" dirty="0">
                <a:ln w="12700">
                  <a:noFill/>
                  <a:prstDash val="solid"/>
                </a:ln>
                <a:solidFill>
                  <a:srgbClr val="0070C0"/>
                </a:solidFill>
                <a:cs typeface="B Homa" pitchFamily="2" charset="-78"/>
              </a:endParaRPr>
            </a:p>
          </p:txBody>
        </p:sp>
      </p:grpSp>
      <p:sp>
        <p:nvSpPr>
          <p:cNvPr id="77" name="Rectangle 76"/>
          <p:cNvSpPr/>
          <p:nvPr/>
        </p:nvSpPr>
        <p:spPr>
          <a:xfrm>
            <a:off x="3943803" y="3432466"/>
            <a:ext cx="881973" cy="307777"/>
          </a:xfrm>
          <a:prstGeom prst="rect">
            <a:avLst/>
          </a:prstGeom>
          <a:noFill/>
        </p:spPr>
        <p:txBody>
          <a:bodyPr wrap="none" lIns="91440" tIns="45720" rIns="91440" bIns="45720">
            <a:spAutoFit/>
          </a:bodyPr>
          <a:lstStyle/>
          <a:p>
            <a:pPr algn="ctr"/>
            <a:r>
              <a:rPr lang="fa-IR" sz="1400" b="1" dirty="0">
                <a:ln w="12700">
                  <a:noFill/>
                  <a:prstDash val="solid"/>
                </a:ln>
                <a:solidFill>
                  <a:srgbClr val="0070C0"/>
                </a:solidFill>
                <a:cs typeface="B Homa" pitchFamily="2" charset="-78"/>
              </a:rPr>
              <a:t>20,000,000</a:t>
            </a:r>
            <a:endParaRPr lang="en-US" sz="1400" b="1" dirty="0">
              <a:ln w="12700">
                <a:noFill/>
                <a:prstDash val="solid"/>
              </a:ln>
              <a:solidFill>
                <a:srgbClr val="0070C0"/>
              </a:solidFill>
              <a:cs typeface="B Homa" pitchFamily="2" charset="-78"/>
            </a:endParaRPr>
          </a:p>
        </p:txBody>
      </p:sp>
      <p:grpSp>
        <p:nvGrpSpPr>
          <p:cNvPr id="78" name="Group 77"/>
          <p:cNvGrpSpPr/>
          <p:nvPr/>
        </p:nvGrpSpPr>
        <p:grpSpPr>
          <a:xfrm>
            <a:off x="3130981" y="3743340"/>
            <a:ext cx="1625644" cy="304800"/>
            <a:chOff x="1828800" y="4572000"/>
            <a:chExt cx="1625644" cy="304800"/>
          </a:xfrm>
        </p:grpSpPr>
        <p:grpSp>
          <p:nvGrpSpPr>
            <p:cNvPr id="79" name="Group 78"/>
            <p:cNvGrpSpPr/>
            <p:nvPr/>
          </p:nvGrpSpPr>
          <p:grpSpPr>
            <a:xfrm>
              <a:off x="2098549" y="4572000"/>
              <a:ext cx="871210" cy="304800"/>
              <a:chOff x="3034015" y="5410200"/>
              <a:chExt cx="871210" cy="304800"/>
            </a:xfrm>
          </p:grpSpPr>
          <p:sp>
            <p:nvSpPr>
              <p:cNvPr id="81" name="Rectangle 80"/>
              <p:cNvSpPr/>
              <p:nvPr/>
            </p:nvSpPr>
            <p:spPr>
              <a:xfrm>
                <a:off x="30340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sp>
            <p:nvSpPr>
              <p:cNvPr id="82" name="Rectangle 81"/>
              <p:cNvSpPr/>
              <p:nvPr/>
            </p:nvSpPr>
            <p:spPr>
              <a:xfrm>
                <a:off x="3643615" y="5410200"/>
                <a:ext cx="261610" cy="224236"/>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0</a:t>
                </a:r>
                <a:endParaRPr lang="en-US" sz="1400" b="1" dirty="0">
                  <a:ln w="12700">
                    <a:noFill/>
                    <a:prstDash val="solid"/>
                  </a:ln>
                  <a:cs typeface="B Homa" pitchFamily="2" charset="-78"/>
                </a:endParaRPr>
              </a:p>
            </p:txBody>
          </p:sp>
          <p:cxnSp>
            <p:nvCxnSpPr>
              <p:cNvPr id="83" name="Straight Connector 82"/>
              <p:cNvCxnSpPr/>
              <p:nvPr/>
            </p:nvCxnSpPr>
            <p:spPr>
              <a:xfrm>
                <a:off x="3152172" y="5638800"/>
                <a:ext cx="745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152172" y="5715000"/>
                <a:ext cx="74577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0" name="Straight Connector 79"/>
            <p:cNvCxnSpPr/>
            <p:nvPr/>
          </p:nvCxnSpPr>
          <p:spPr>
            <a:xfrm>
              <a:off x="1828800" y="4613301"/>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85" name="Rectangle 84"/>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86" name="Rounded Rectangle 8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4207823052"/>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حساب </a:t>
            </a:r>
          </a:p>
          <a:p>
            <a:pPr algn="ctr" rtl="1"/>
            <a:r>
              <a:rPr lang="fa-IR" dirty="0">
                <a:cs typeface="B Homa" pitchFamily="2" charset="-78"/>
              </a:rPr>
              <a:t>پیش پرداخت</a:t>
            </a:r>
            <a:endParaRPr lang="en-US" dirty="0">
              <a:cs typeface="B Homa" pitchFamily="2" charset="-78"/>
            </a:endParaRPr>
          </a:p>
        </p:txBody>
      </p:sp>
      <p:sp>
        <p:nvSpPr>
          <p:cNvPr id="4" name="Rounded Rectangle 3"/>
          <p:cNvSpPr/>
          <p:nvPr/>
        </p:nvSpPr>
        <p:spPr>
          <a:xfrm>
            <a:off x="381000" y="907473"/>
            <a:ext cx="8305800" cy="92132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600" dirty="0">
                <a:solidFill>
                  <a:srgbClr val="FF0000"/>
                </a:solidFill>
                <a:cs typeface="B Homa" pitchFamily="2" charset="-78"/>
              </a:rPr>
              <a:t>حساب پیش پرداخت:</a:t>
            </a:r>
          </a:p>
          <a:p>
            <a:pPr algn="r" rtl="1"/>
            <a:r>
              <a:rPr lang="fa-IR" sz="1600" dirty="0">
                <a:solidFill>
                  <a:srgbClr val="FF0000"/>
                </a:solidFill>
                <a:cs typeface="B Homa" pitchFamily="2" charset="-78"/>
              </a:rPr>
              <a:t>پرداخت کل مبلغ قرارداد</a:t>
            </a:r>
            <a:r>
              <a:rPr lang="fa-IR" sz="1600" dirty="0">
                <a:cs typeface="B Homa" pitchFamily="2" charset="-78"/>
              </a:rPr>
              <a:t> توسط مؤسسه به دیگران </a:t>
            </a:r>
            <a:r>
              <a:rPr lang="fa-IR" sz="1600" dirty="0">
                <a:solidFill>
                  <a:srgbClr val="FF0000"/>
                </a:solidFill>
                <a:cs typeface="B Homa" pitchFamily="2" charset="-78"/>
              </a:rPr>
              <a:t>قبل از انجام کار و یا قرارداد </a:t>
            </a:r>
            <a:r>
              <a:rPr lang="fa-IR" sz="1600" dirty="0">
                <a:cs typeface="B Homa" pitchFamily="2" charset="-78"/>
              </a:rPr>
              <a:t>را اصطلاحاً پیش پرداخت می گویند.</a:t>
            </a:r>
            <a:endParaRPr lang="fa-IR" sz="1600" dirty="0">
              <a:solidFill>
                <a:srgbClr val="FF0000"/>
              </a:solidFill>
              <a:cs typeface="B Homa" pitchFamily="2" charset="-78"/>
            </a:endParaRPr>
          </a:p>
        </p:txBody>
      </p:sp>
      <p:sp>
        <p:nvSpPr>
          <p:cNvPr id="5" name="Rounded Rectangle 4"/>
          <p:cNvSpPr/>
          <p:nvPr/>
        </p:nvSpPr>
        <p:spPr>
          <a:xfrm>
            <a:off x="381000" y="2057400"/>
            <a:ext cx="83058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rgbClr val="FF0000"/>
                </a:solidFill>
                <a:cs typeface="B Homa" pitchFamily="2" charset="-78"/>
              </a:rPr>
              <a:t>نکته:</a:t>
            </a:r>
          </a:p>
          <a:p>
            <a:pPr algn="r" rtl="1"/>
            <a:r>
              <a:rPr lang="fa-IR" sz="1600" dirty="0">
                <a:solidFill>
                  <a:schemeClr val="tx1"/>
                </a:solidFill>
                <a:cs typeface="B Homa" pitchFamily="2" charset="-78"/>
              </a:rPr>
              <a:t>به پرداخت بخشی از قرارداد پیش پرداخت گفته نمی شود به این گونه پرداختها علی الحساب می گویند.</a:t>
            </a:r>
          </a:p>
          <a:p>
            <a:pPr algn="r" rtl="1"/>
            <a:r>
              <a:rPr lang="fa-IR" sz="1600" dirty="0">
                <a:solidFill>
                  <a:schemeClr val="tx1"/>
                </a:solidFill>
                <a:cs typeface="B Homa" pitchFamily="2" charset="-78"/>
              </a:rPr>
              <a:t>پرداخت اولیه بابت اجاره ملک (که عرفاً پول پیش گفته می شود) را نیز پیش پرداخت نمی گویند. به اینگونه پرداخت ها ودیعه می گویند که قابل برگشت می باشد و به عنوان امانت داده می شود.</a:t>
            </a:r>
          </a:p>
        </p:txBody>
      </p:sp>
      <p:sp>
        <p:nvSpPr>
          <p:cNvPr id="15" name="Rounded Rectangle 14"/>
          <p:cNvSpPr/>
          <p:nvPr/>
        </p:nvSpPr>
        <p:spPr>
          <a:xfrm>
            <a:off x="387928" y="3505200"/>
            <a:ext cx="8382000"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rgbClr val="FF0000"/>
                </a:solidFill>
                <a:cs typeface="B Homa" pitchFamily="2" charset="-78"/>
              </a:rPr>
              <a:t>حساب پیش پرداخت</a:t>
            </a:r>
            <a:r>
              <a:rPr lang="fa-IR" sz="1600" dirty="0">
                <a:solidFill>
                  <a:schemeClr val="tx1"/>
                </a:solidFill>
                <a:cs typeface="B Homa" pitchFamily="2" charset="-78"/>
              </a:rPr>
              <a:t>:</a:t>
            </a:r>
          </a:p>
          <a:p>
            <a:pPr algn="r" rtl="1"/>
            <a:r>
              <a:rPr lang="fa-IR" sz="1600" dirty="0">
                <a:solidFill>
                  <a:schemeClr val="tx1"/>
                </a:solidFill>
                <a:cs typeface="B Homa" pitchFamily="2" charset="-78"/>
              </a:rPr>
              <a:t>از گروه </a:t>
            </a:r>
            <a:r>
              <a:rPr lang="fa-IR" sz="1600" dirty="0">
                <a:solidFill>
                  <a:srgbClr val="FF0000"/>
                </a:solidFill>
                <a:cs typeface="B Homa" pitchFamily="2" charset="-78"/>
              </a:rPr>
              <a:t>دارایی</a:t>
            </a:r>
            <a:r>
              <a:rPr lang="fa-IR" sz="1600" dirty="0">
                <a:solidFill>
                  <a:schemeClr val="tx1"/>
                </a:solidFill>
                <a:cs typeface="B Homa" pitchFamily="2" charset="-78"/>
              </a:rPr>
              <a:t> ها می باشد، درنتیجه دارای ماهیت </a:t>
            </a:r>
            <a:r>
              <a:rPr lang="fa-IR" sz="1600" dirty="0">
                <a:solidFill>
                  <a:srgbClr val="FF0000"/>
                </a:solidFill>
                <a:cs typeface="B Homa" pitchFamily="2" charset="-78"/>
              </a:rPr>
              <a:t>بدهکار</a:t>
            </a:r>
            <a:r>
              <a:rPr lang="fa-IR" sz="1600" dirty="0">
                <a:solidFill>
                  <a:schemeClr val="tx1"/>
                </a:solidFill>
                <a:cs typeface="B Homa" pitchFamily="2" charset="-78"/>
              </a:rPr>
              <a:t> بوده و از نوع حسابهای </a:t>
            </a:r>
            <a:r>
              <a:rPr lang="fa-IR" sz="1600" dirty="0">
                <a:solidFill>
                  <a:srgbClr val="FF0000"/>
                </a:solidFill>
                <a:cs typeface="B Homa" pitchFamily="2" charset="-78"/>
              </a:rPr>
              <a:t>دائم</a:t>
            </a:r>
            <a:r>
              <a:rPr lang="fa-IR" sz="1600" dirty="0">
                <a:solidFill>
                  <a:schemeClr val="tx1"/>
                </a:solidFill>
                <a:cs typeface="B Homa" pitchFamily="2" charset="-78"/>
              </a:rPr>
              <a:t> می باشد و در </a:t>
            </a:r>
            <a:r>
              <a:rPr lang="fa-IR" sz="1600" dirty="0">
                <a:solidFill>
                  <a:srgbClr val="FF0000"/>
                </a:solidFill>
                <a:cs typeface="B Homa" pitchFamily="2" charset="-78"/>
              </a:rPr>
              <a:t>ترازنامه</a:t>
            </a:r>
            <a:r>
              <a:rPr lang="fa-IR" sz="1600" dirty="0">
                <a:solidFill>
                  <a:schemeClr val="tx1"/>
                </a:solidFill>
                <a:cs typeface="B Homa" pitchFamily="2" charset="-78"/>
              </a:rPr>
              <a:t> در قسمت دارایی ها </a:t>
            </a:r>
            <a:r>
              <a:rPr lang="fa-IR" sz="1600" dirty="0">
                <a:solidFill>
                  <a:srgbClr val="FF0000"/>
                </a:solidFill>
                <a:cs typeface="B Homa" pitchFamily="2" charset="-78"/>
              </a:rPr>
              <a:t>زیر  حسابهای دریافتنی و یا اسناد دریافتنی </a:t>
            </a:r>
            <a:r>
              <a:rPr lang="fa-IR" sz="1600" dirty="0">
                <a:solidFill>
                  <a:schemeClr val="tx1"/>
                </a:solidFill>
                <a:cs typeface="B Homa" pitchFamily="2" charset="-78"/>
              </a:rPr>
              <a:t>نشان داده می شود و در پایان دوره با حساب </a:t>
            </a:r>
            <a:r>
              <a:rPr lang="fa-IR" sz="1600" dirty="0">
                <a:solidFill>
                  <a:srgbClr val="FF0000"/>
                </a:solidFill>
                <a:cs typeface="B Homa" pitchFamily="2" charset="-78"/>
              </a:rPr>
              <a:t>اختتامیه</a:t>
            </a:r>
            <a:r>
              <a:rPr lang="fa-IR" sz="1600" dirty="0">
                <a:solidFill>
                  <a:schemeClr val="tx1"/>
                </a:solidFill>
                <a:cs typeface="B Homa" pitchFamily="2" charset="-78"/>
              </a:rPr>
              <a:t> بسته می شود.</a:t>
            </a:r>
          </a:p>
        </p:txBody>
      </p:sp>
      <p:sp>
        <p:nvSpPr>
          <p:cNvPr id="6" name="Rectangle 5"/>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7" name="Rounded Rectangle 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33004960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43200" y="1143000"/>
            <a:ext cx="59436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در زمان پرداخت به عنوان پیش پرداخت ثبت زیر در دفاتر صورت می گیرد:</a:t>
            </a:r>
          </a:p>
        </p:txBody>
      </p:sp>
      <p:sp>
        <p:nvSpPr>
          <p:cNvPr id="4" name="Rounded Rectangle 3"/>
          <p:cNvSpPr/>
          <p:nvPr/>
        </p:nvSpPr>
        <p:spPr>
          <a:xfrm>
            <a:off x="4675909" y="1828800"/>
            <a:ext cx="4045527" cy="990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5/1) پیش پرداخت اجاره   24,000,000</a:t>
            </a:r>
          </a:p>
          <a:p>
            <a:pPr algn="r" rtl="1"/>
            <a:r>
              <a:rPr lang="fa-IR" sz="1600" dirty="0">
                <a:solidFill>
                  <a:schemeClr val="tx1"/>
                </a:solidFill>
                <a:cs typeface="B Homa" pitchFamily="2" charset="-78"/>
              </a:rPr>
              <a:t>                                       بانک     24,000,000</a:t>
            </a:r>
          </a:p>
          <a:p>
            <a:pPr algn="r" rtl="1"/>
            <a:r>
              <a:rPr lang="fa-IR" sz="1600" dirty="0">
                <a:solidFill>
                  <a:schemeClr val="tx1"/>
                </a:solidFill>
                <a:cs typeface="B Homa" pitchFamily="2" charset="-78"/>
              </a:rPr>
              <a:t>پرداخت اجاره یک ساله</a:t>
            </a:r>
          </a:p>
        </p:txBody>
      </p:sp>
      <p:grpSp>
        <p:nvGrpSpPr>
          <p:cNvPr id="5" name="Group 4"/>
          <p:cNvGrpSpPr/>
          <p:nvPr/>
        </p:nvGrpSpPr>
        <p:grpSpPr>
          <a:xfrm>
            <a:off x="456420" y="1828800"/>
            <a:ext cx="1700903" cy="1482191"/>
            <a:chOff x="762000" y="2612129"/>
            <a:chExt cx="1700903" cy="1713566"/>
          </a:xfrm>
        </p:grpSpPr>
        <p:grpSp>
          <p:nvGrpSpPr>
            <p:cNvPr id="6" name="Group 5"/>
            <p:cNvGrpSpPr/>
            <p:nvPr/>
          </p:nvGrpSpPr>
          <p:grpSpPr>
            <a:xfrm>
              <a:off x="762000" y="2612129"/>
              <a:ext cx="1625644" cy="1713566"/>
              <a:chOff x="533399" y="2118084"/>
              <a:chExt cx="2590802" cy="2988949"/>
            </a:xfrm>
          </p:grpSpPr>
          <p:grpSp>
            <p:nvGrpSpPr>
              <p:cNvPr id="8" name="Group 7"/>
              <p:cNvGrpSpPr/>
              <p:nvPr/>
            </p:nvGrpSpPr>
            <p:grpSpPr>
              <a:xfrm>
                <a:off x="533399" y="2667000"/>
                <a:ext cx="2590802" cy="2440033"/>
                <a:chOff x="1752599" y="2667000"/>
                <a:chExt cx="3429002" cy="2948373"/>
              </a:xfrm>
            </p:grpSpPr>
            <p:cxnSp>
              <p:nvCxnSpPr>
                <p:cNvPr id="10" name="Straight Connector 9"/>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67100" y="2667000"/>
                  <a:ext cx="0" cy="2948373"/>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036598" y="2118084"/>
                <a:ext cx="1584437"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پیش پرداخت</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7" name="Rectangle 6"/>
            <p:cNvSpPr/>
            <p:nvPr/>
          </p:nvSpPr>
          <p:spPr>
            <a:xfrm>
              <a:off x="1540855" y="2929033"/>
              <a:ext cx="922048"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24,000,000</a:t>
              </a:r>
              <a:endParaRPr lang="en-US" sz="1400" b="1" dirty="0">
                <a:ln w="12700">
                  <a:noFill/>
                  <a:prstDash val="solid"/>
                </a:ln>
                <a:cs typeface="B Homa" pitchFamily="2" charset="-78"/>
              </a:endParaRPr>
            </a:p>
          </p:txBody>
        </p:sp>
      </p:grpSp>
      <p:sp>
        <p:nvSpPr>
          <p:cNvPr id="12" name="8-Point Star 11"/>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ثبت</a:t>
            </a:r>
          </a:p>
          <a:p>
            <a:pPr algn="ctr" rtl="1"/>
            <a:r>
              <a:rPr lang="fa-IR" dirty="0">
                <a:cs typeface="B Homa" pitchFamily="2" charset="-78"/>
              </a:rPr>
              <a:t>پیش پرداخت</a:t>
            </a:r>
            <a:endParaRPr lang="en-US" dirty="0">
              <a:cs typeface="B Homa" pitchFamily="2" charset="-78"/>
            </a:endParaRPr>
          </a:p>
        </p:txBody>
      </p:sp>
      <p:sp>
        <p:nvSpPr>
          <p:cNvPr id="13" name="Rounded Rectangle 12"/>
          <p:cNvSpPr/>
          <p:nvPr/>
        </p:nvSpPr>
        <p:spPr>
          <a:xfrm>
            <a:off x="671945" y="3560493"/>
            <a:ext cx="8077200" cy="8591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حساب پیش پرداخت </a:t>
            </a:r>
            <a:r>
              <a:rPr lang="fa-IR" sz="1600" dirty="0">
                <a:solidFill>
                  <a:srgbClr val="FF0000"/>
                </a:solidFill>
                <a:cs typeface="B Homa" pitchFamily="2" charset="-78"/>
              </a:rPr>
              <a:t>در پایان دوره و یا قبل تهیه گزارشات</a:t>
            </a:r>
            <a:r>
              <a:rPr lang="fa-IR" sz="1600" dirty="0">
                <a:solidFill>
                  <a:schemeClr val="tx1"/>
                </a:solidFill>
                <a:cs typeface="B Homa" pitchFamily="2" charset="-78"/>
              </a:rPr>
              <a:t> باید </a:t>
            </a:r>
            <a:r>
              <a:rPr lang="fa-IR" sz="1600" dirty="0">
                <a:solidFill>
                  <a:srgbClr val="FF0000"/>
                </a:solidFill>
                <a:cs typeface="B Homa" pitchFamily="2" charset="-78"/>
              </a:rPr>
              <a:t>اصلاح</a:t>
            </a:r>
            <a:r>
              <a:rPr lang="fa-IR" sz="1600" dirty="0">
                <a:solidFill>
                  <a:schemeClr val="tx1"/>
                </a:solidFill>
                <a:cs typeface="B Homa" pitchFamily="2" charset="-78"/>
              </a:rPr>
              <a:t> شود و به میزان مبلغی که </a:t>
            </a:r>
            <a:r>
              <a:rPr lang="fa-IR" sz="1600" dirty="0">
                <a:solidFill>
                  <a:srgbClr val="FF0000"/>
                </a:solidFill>
                <a:cs typeface="B Homa" pitchFamily="2" charset="-78"/>
              </a:rPr>
              <a:t>استفاده</a:t>
            </a:r>
            <a:r>
              <a:rPr lang="fa-IR" sz="1600" dirty="0">
                <a:solidFill>
                  <a:schemeClr val="tx1"/>
                </a:solidFill>
                <a:cs typeface="B Homa" pitchFamily="2" charset="-78"/>
              </a:rPr>
              <a:t> </a:t>
            </a:r>
            <a:r>
              <a:rPr lang="fa-IR" sz="1600" dirty="0">
                <a:solidFill>
                  <a:srgbClr val="FF0000"/>
                </a:solidFill>
                <a:cs typeface="B Homa" pitchFamily="2" charset="-78"/>
              </a:rPr>
              <a:t>شده</a:t>
            </a:r>
            <a:r>
              <a:rPr lang="fa-IR" sz="1600" dirty="0">
                <a:solidFill>
                  <a:schemeClr val="tx1"/>
                </a:solidFill>
                <a:cs typeface="B Homa" pitchFamily="2" charset="-78"/>
              </a:rPr>
              <a:t> و یا </a:t>
            </a:r>
            <a:r>
              <a:rPr lang="fa-IR" sz="1600" dirty="0">
                <a:solidFill>
                  <a:srgbClr val="FF0000"/>
                </a:solidFill>
                <a:cs typeface="B Homa" pitchFamily="2" charset="-78"/>
              </a:rPr>
              <a:t>منقضی</a:t>
            </a:r>
            <a:r>
              <a:rPr lang="fa-IR" sz="1600" dirty="0">
                <a:solidFill>
                  <a:schemeClr val="tx1"/>
                </a:solidFill>
                <a:cs typeface="B Homa" pitchFamily="2" charset="-78"/>
              </a:rPr>
              <a:t> </a:t>
            </a:r>
            <a:r>
              <a:rPr lang="fa-IR" sz="1600" dirty="0">
                <a:solidFill>
                  <a:srgbClr val="FF0000"/>
                </a:solidFill>
                <a:cs typeface="B Homa" pitchFamily="2" charset="-78"/>
              </a:rPr>
              <a:t>شده</a:t>
            </a:r>
            <a:r>
              <a:rPr lang="fa-IR" sz="1600" dirty="0">
                <a:solidFill>
                  <a:schemeClr val="tx1"/>
                </a:solidFill>
                <a:cs typeface="B Homa" pitchFamily="2" charset="-78"/>
              </a:rPr>
              <a:t> به حساب </a:t>
            </a:r>
            <a:r>
              <a:rPr lang="fa-IR" sz="1600" dirty="0">
                <a:solidFill>
                  <a:srgbClr val="FF0000"/>
                </a:solidFill>
                <a:cs typeface="B Homa" pitchFamily="2" charset="-78"/>
              </a:rPr>
              <a:t>هزینه</a:t>
            </a:r>
            <a:r>
              <a:rPr lang="fa-IR" sz="1600" dirty="0">
                <a:solidFill>
                  <a:schemeClr val="tx1"/>
                </a:solidFill>
                <a:cs typeface="B Homa" pitchFamily="2" charset="-78"/>
              </a:rPr>
              <a:t> ثبت شود. برای اصلاح پیش پرداخت از رابطه زیر استفاده می شود و ثبت زیر صورت می گیرد.</a:t>
            </a:r>
          </a:p>
        </p:txBody>
      </p:sp>
      <p:sp>
        <p:nvSpPr>
          <p:cNvPr id="14" name="Rounded Rectangle 13"/>
          <p:cNvSpPr/>
          <p:nvPr/>
        </p:nvSpPr>
        <p:spPr>
          <a:xfrm>
            <a:off x="4731327" y="4648200"/>
            <a:ext cx="4045527"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6/31)  </a:t>
            </a:r>
            <a:r>
              <a:rPr lang="fa-IR" sz="1600" dirty="0">
                <a:solidFill>
                  <a:srgbClr val="FF0000"/>
                </a:solidFill>
                <a:cs typeface="B Homa" pitchFamily="2" charset="-78"/>
              </a:rPr>
              <a:t>هزینه اجاره   4,000,000</a:t>
            </a:r>
          </a:p>
          <a:p>
            <a:pPr algn="r" rtl="1"/>
            <a:r>
              <a:rPr lang="fa-IR" sz="1600" dirty="0">
                <a:solidFill>
                  <a:srgbClr val="FF0000"/>
                </a:solidFill>
                <a:cs typeface="B Homa" pitchFamily="2" charset="-78"/>
              </a:rPr>
              <a:t>                        پیش پرداخت اجاره 4,000,000</a:t>
            </a:r>
          </a:p>
          <a:p>
            <a:pPr algn="r" rtl="1"/>
            <a:r>
              <a:rPr lang="fa-IR" sz="1600" dirty="0">
                <a:solidFill>
                  <a:schemeClr val="tx1"/>
                </a:solidFill>
                <a:cs typeface="B Homa" pitchFamily="2" charset="-78"/>
              </a:rPr>
              <a:t>ثبت اصلاحی پیش پرداخت اجاره</a:t>
            </a:r>
          </a:p>
        </p:txBody>
      </p:sp>
      <mc:AlternateContent xmlns:mc="http://schemas.openxmlformats.org/markup-compatibility/2006" xmlns:a14="http://schemas.microsoft.com/office/drawing/2010/main">
        <mc:Choice Requires="a14">
          <p:sp>
            <p:nvSpPr>
              <p:cNvPr id="15" name="Rounded Rectangle 14"/>
              <p:cNvSpPr/>
              <p:nvPr/>
            </p:nvSpPr>
            <p:spPr>
              <a:xfrm>
                <a:off x="304801" y="4800600"/>
                <a:ext cx="36576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rtl="1"/>
                <a14:m>
                  <m:oMathPara xmlns:m="http://schemas.openxmlformats.org/officeDocument/2006/math">
                    <m:oMathParaPr>
                      <m:jc m:val="center"/>
                    </m:oMathParaPr>
                    <m:oMath xmlns:m="http://schemas.openxmlformats.org/officeDocument/2006/math">
                      <m:f>
                        <m:fPr>
                          <m:ctrlPr>
                            <a:rPr lang="en-US" sz="1400" i="1">
                              <a:latin typeface="Cambria Math" panose="02040503050406030204" pitchFamily="18" charset="0"/>
                              <a:ea typeface="Cambria Math"/>
                            </a:rPr>
                          </m:ctrlPr>
                        </m:fPr>
                        <m:num>
                          <m:r>
                            <a:rPr lang="fa-IR" sz="1400" b="0" i="1">
                              <a:latin typeface="Cambria Math"/>
                              <a:ea typeface="Cambria Math"/>
                            </a:rPr>
                            <m:t>قرارداد</m:t>
                          </m:r>
                          <m:r>
                            <a:rPr lang="fa-IR" sz="1400" b="0" i="1">
                              <a:latin typeface="Cambria Math"/>
                              <a:ea typeface="Cambria Math"/>
                            </a:rPr>
                            <m:t> </m:t>
                          </m:r>
                          <m:r>
                            <a:rPr lang="fa-IR" sz="1400" b="0" i="1">
                              <a:latin typeface="Cambria Math"/>
                              <a:ea typeface="Cambria Math"/>
                            </a:rPr>
                            <m:t>مبلغ</m:t>
                          </m:r>
                          <m:r>
                            <a:rPr lang="fa-IR" sz="1400" b="0" i="1">
                              <a:latin typeface="Cambria Math"/>
                              <a:ea typeface="Cambria Math"/>
                            </a:rPr>
                            <m:t> </m:t>
                          </m:r>
                          <m:r>
                            <a:rPr lang="fa-IR" sz="1400" b="0" i="1">
                              <a:latin typeface="Cambria Math"/>
                              <a:ea typeface="Cambria Math"/>
                            </a:rPr>
                            <m:t>کل</m:t>
                          </m:r>
                        </m:num>
                        <m:den>
                          <m:r>
                            <a:rPr lang="fa-IR" sz="1400" b="0" i="1">
                              <a:latin typeface="Cambria Math"/>
                              <a:ea typeface="Cambria Math"/>
                            </a:rPr>
                            <m:t>قرارداد</m:t>
                          </m:r>
                          <m:r>
                            <a:rPr lang="fa-IR" sz="1400" b="0" i="1">
                              <a:latin typeface="Cambria Math"/>
                              <a:ea typeface="Cambria Math"/>
                            </a:rPr>
                            <m:t> </m:t>
                          </m:r>
                          <m:r>
                            <a:rPr lang="fa-IR" sz="1400" b="0" i="1">
                              <a:latin typeface="Cambria Math"/>
                              <a:ea typeface="Cambria Math"/>
                            </a:rPr>
                            <m:t>مدت</m:t>
                          </m:r>
                          <m:r>
                            <a:rPr lang="fa-IR" sz="1400" b="0" i="1">
                              <a:latin typeface="Cambria Math"/>
                              <a:ea typeface="Cambria Math"/>
                            </a:rPr>
                            <m:t> </m:t>
                          </m:r>
                          <m:r>
                            <a:rPr lang="fa-IR" sz="1400" b="0" i="1">
                              <a:latin typeface="Cambria Math"/>
                              <a:ea typeface="Cambria Math"/>
                            </a:rPr>
                            <m:t>کل</m:t>
                          </m:r>
                        </m:den>
                      </m:f>
                      <m:r>
                        <a:rPr lang="en-US" sz="1400" b="0" i="1">
                          <a:latin typeface="Cambria Math"/>
                          <a:ea typeface="Cambria Math"/>
                        </a:rPr>
                        <m:t> </m:t>
                      </m:r>
                      <m:r>
                        <a:rPr lang="fa-IR" sz="1400" b="0" i="1">
                          <a:latin typeface="Cambria Math"/>
                          <a:ea typeface="Cambria Math"/>
                        </a:rPr>
                        <m:t> </m:t>
                      </m:r>
                      <m:r>
                        <a:rPr lang="en-US" sz="1400" b="0" i="1">
                          <a:latin typeface="Cambria Math"/>
                          <a:ea typeface="Cambria Math"/>
                        </a:rPr>
                        <m:t>×</m:t>
                      </m:r>
                      <m:r>
                        <m:rPr>
                          <m:nor/>
                        </m:rPr>
                        <a:rPr lang="fa-IR" sz="1400" i="1">
                          <a:latin typeface="Cambria Math"/>
                          <a:ea typeface="Cambria Math"/>
                        </a:rPr>
                        <m:t>مدت منقضی شده </m:t>
                      </m:r>
                      <m:r>
                        <a:rPr lang="fa-IR" sz="1400" b="0" i="1">
                          <a:latin typeface="Cambria Math"/>
                          <a:ea typeface="Cambria Math"/>
                        </a:rPr>
                        <m:t>=</m:t>
                      </m:r>
                      <m:r>
                        <a:rPr lang="fa-IR" sz="1400" b="0" i="1">
                          <a:latin typeface="Cambria Math"/>
                          <a:ea typeface="Cambria Math"/>
                        </a:rPr>
                        <m:t>مبلغ</m:t>
                      </m:r>
                      <m:r>
                        <a:rPr lang="fa-IR" sz="1400" b="0" i="1">
                          <a:latin typeface="Cambria Math"/>
                          <a:ea typeface="Cambria Math"/>
                        </a:rPr>
                        <m:t> </m:t>
                      </m:r>
                      <m:r>
                        <a:rPr lang="fa-IR" sz="1400" b="0" i="1">
                          <a:latin typeface="Cambria Math"/>
                          <a:ea typeface="Cambria Math"/>
                        </a:rPr>
                        <m:t>اصلاحی</m:t>
                      </m:r>
                    </m:oMath>
                  </m:oMathPara>
                </a14:m>
                <a:endParaRPr lang="en-US" sz="1400" i="1" dirty="0">
                  <a:latin typeface="Cambria Math"/>
                  <a:ea typeface="Cambria Math"/>
                </a:endParaRPr>
              </a:p>
            </p:txBody>
          </p:sp>
        </mc:Choice>
        <mc:Fallback xmlns="">
          <p:sp>
            <p:nvSpPr>
              <p:cNvPr id="15" name="Rounded Rectangle 14"/>
              <p:cNvSpPr>
                <a:spLocks noRot="1" noChangeAspect="1" noMove="1" noResize="1" noEditPoints="1" noAdjustHandles="1" noChangeArrowheads="1" noChangeShapeType="1" noTextEdit="1"/>
              </p:cNvSpPr>
              <p:nvPr/>
            </p:nvSpPr>
            <p:spPr>
              <a:xfrm>
                <a:off x="304801" y="4800600"/>
                <a:ext cx="3657600" cy="838200"/>
              </a:xfrm>
              <a:prstGeom prst="round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p:cNvSpPr/>
              <p:nvPr/>
            </p:nvSpPr>
            <p:spPr>
              <a:xfrm>
                <a:off x="304801" y="5680364"/>
                <a:ext cx="36576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rtl="1"/>
                <a14:m>
                  <m:oMathPara xmlns:m="http://schemas.openxmlformats.org/officeDocument/2006/math">
                    <m:oMathParaPr>
                      <m:jc m:val="center"/>
                    </m:oMathParaPr>
                    <m:oMath xmlns:m="http://schemas.openxmlformats.org/officeDocument/2006/math">
                      <m:f>
                        <m:fPr>
                          <m:ctrlPr>
                            <a:rPr lang="en-US" sz="1400" i="1" smtClean="0">
                              <a:latin typeface="Cambria Math" panose="02040503050406030204" pitchFamily="18" charset="0"/>
                              <a:ea typeface="Cambria Math"/>
                            </a:rPr>
                          </m:ctrlPr>
                        </m:fPr>
                        <m:num>
                          <m:r>
                            <a:rPr lang="fa-IR" sz="1400" b="0" i="1" smtClean="0">
                              <a:latin typeface="Cambria Math"/>
                              <a:ea typeface="Cambria Math"/>
                            </a:rPr>
                            <m:t> </m:t>
                          </m:r>
                          <m:r>
                            <m:rPr>
                              <m:nor/>
                            </m:rPr>
                            <a:rPr lang="fa-IR" sz="1400" b="0" i="0" smtClean="0">
                              <a:latin typeface="Cambria Math"/>
                              <a:ea typeface="Cambria Math"/>
                            </a:rPr>
                            <m:t>24</m:t>
                          </m:r>
                          <m:r>
                            <m:rPr>
                              <m:nor/>
                            </m:rPr>
                            <a:rPr lang="fa-IR" sz="1400" b="0" i="0" smtClean="0">
                              <a:latin typeface="Cambria Math"/>
                              <a:ea typeface="Cambria Math"/>
                            </a:rPr>
                            <m:t>,</m:t>
                          </m:r>
                          <m:r>
                            <m:rPr>
                              <m:nor/>
                            </m:rPr>
                            <a:rPr lang="fa-IR" sz="1400" b="0" i="0" smtClean="0">
                              <a:latin typeface="Cambria Math"/>
                              <a:ea typeface="Cambria Math"/>
                            </a:rPr>
                            <m:t>000</m:t>
                          </m:r>
                          <m:r>
                            <m:rPr>
                              <m:nor/>
                            </m:rPr>
                            <a:rPr lang="fa-IR" sz="1400" b="0" i="0" smtClean="0">
                              <a:latin typeface="Cambria Math"/>
                              <a:ea typeface="Cambria Math"/>
                            </a:rPr>
                            <m:t>,</m:t>
                          </m:r>
                          <m:r>
                            <m:rPr>
                              <m:nor/>
                            </m:rPr>
                            <a:rPr lang="fa-IR" sz="1400" b="0" i="0" smtClean="0">
                              <a:latin typeface="Cambria Math"/>
                              <a:ea typeface="Cambria Math"/>
                            </a:rPr>
                            <m:t>000</m:t>
                          </m:r>
                        </m:num>
                        <m:den>
                          <m:r>
                            <m:rPr>
                              <m:nor/>
                            </m:rPr>
                            <a:rPr lang="fa-IR" sz="1400" b="0" i="0" smtClean="0">
                              <a:latin typeface="Cambria Math"/>
                              <a:ea typeface="Cambria Math"/>
                            </a:rPr>
                            <m:t>12</m:t>
                          </m:r>
                        </m:den>
                      </m:f>
                      <m:r>
                        <a:rPr lang="en-US" sz="1400" b="0" i="1">
                          <a:latin typeface="Cambria Math"/>
                          <a:ea typeface="Cambria Math"/>
                        </a:rPr>
                        <m:t> </m:t>
                      </m:r>
                      <m:r>
                        <a:rPr lang="fa-IR" sz="1400" b="0" i="1">
                          <a:latin typeface="Cambria Math"/>
                          <a:ea typeface="Cambria Math"/>
                        </a:rPr>
                        <m:t> </m:t>
                      </m:r>
                      <m:r>
                        <a:rPr lang="en-US" sz="1400" b="0" i="1">
                          <a:latin typeface="Cambria Math"/>
                          <a:ea typeface="Cambria Math"/>
                        </a:rPr>
                        <m:t>×</m:t>
                      </m:r>
                      <m:r>
                        <m:rPr>
                          <m:nor/>
                        </m:rPr>
                        <a:rPr lang="fa-IR" sz="1400" b="0" i="1" smtClean="0">
                          <a:latin typeface="Cambria Math"/>
                          <a:ea typeface="Cambria Math"/>
                        </a:rPr>
                        <m:t>2</m:t>
                      </m:r>
                      <m:r>
                        <m:rPr>
                          <m:nor/>
                        </m:rPr>
                        <a:rPr lang="fa-IR" sz="1400" i="1">
                          <a:latin typeface="Cambria Math"/>
                          <a:ea typeface="Cambria Math"/>
                        </a:rPr>
                        <m:t> </m:t>
                      </m:r>
                      <m:r>
                        <a:rPr lang="fa-IR" sz="1400" b="0" i="1">
                          <a:latin typeface="Cambria Math"/>
                          <a:ea typeface="Cambria Math"/>
                        </a:rPr>
                        <m:t>=</m:t>
                      </m:r>
                      <m:r>
                        <m:rPr>
                          <m:nor/>
                        </m:rPr>
                        <a:rPr lang="fa-IR" sz="1400" b="0" i="0" smtClean="0">
                          <a:latin typeface="Cambria Math"/>
                          <a:ea typeface="Cambria Math"/>
                        </a:rPr>
                        <m:t> 4</m:t>
                      </m:r>
                      <m:r>
                        <m:rPr>
                          <m:nor/>
                        </m:rPr>
                        <a:rPr lang="fa-IR" sz="1400" b="0" i="0" smtClean="0">
                          <a:latin typeface="Cambria Math"/>
                          <a:ea typeface="Cambria Math"/>
                        </a:rPr>
                        <m:t>,</m:t>
                      </m:r>
                      <m:r>
                        <m:rPr>
                          <m:nor/>
                        </m:rPr>
                        <a:rPr lang="fa-IR" sz="1400" b="0" i="0" smtClean="0">
                          <a:latin typeface="Cambria Math"/>
                          <a:ea typeface="Cambria Math"/>
                        </a:rPr>
                        <m:t>000</m:t>
                      </m:r>
                      <m:r>
                        <m:rPr>
                          <m:nor/>
                        </m:rPr>
                        <a:rPr lang="fa-IR" sz="1400" b="0" i="0" smtClean="0">
                          <a:latin typeface="Cambria Math"/>
                          <a:ea typeface="Cambria Math"/>
                        </a:rPr>
                        <m:t>,</m:t>
                      </m:r>
                      <m:r>
                        <m:rPr>
                          <m:nor/>
                        </m:rPr>
                        <a:rPr lang="fa-IR" sz="1400" b="0" i="0" smtClean="0">
                          <a:latin typeface="Cambria Math"/>
                          <a:ea typeface="Cambria Math"/>
                        </a:rPr>
                        <m:t>000</m:t>
                      </m:r>
                    </m:oMath>
                  </m:oMathPara>
                </a14:m>
                <a:endParaRPr lang="en-US" sz="1400" i="1" dirty="0">
                  <a:latin typeface="Cambria Math"/>
                  <a:ea typeface="Cambria Math"/>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304801" y="5680364"/>
                <a:ext cx="3657600" cy="838200"/>
              </a:xfrm>
              <a:prstGeom prst="roundRect">
                <a:avLst/>
              </a:prstGeom>
              <a:blipFill rotWithShape="1">
                <a:blip r:embed="rId3"/>
                <a:stretch>
                  <a:fillRect/>
                </a:stretch>
              </a:blipFill>
            </p:spPr>
            <p:txBody>
              <a:bodyPr/>
              <a:lstStyle/>
              <a:p>
                <a:r>
                  <a:rPr lang="en-US">
                    <a:noFill/>
                  </a:rPr>
                  <a:t> </a:t>
                </a:r>
              </a:p>
            </p:txBody>
          </p:sp>
        </mc:Fallback>
      </mc:AlternateContent>
      <p:sp>
        <p:nvSpPr>
          <p:cNvPr id="18" name="Rectangle 17"/>
          <p:cNvSpPr/>
          <p:nvPr/>
        </p:nvSpPr>
        <p:spPr>
          <a:xfrm>
            <a:off x="250195" y="2409202"/>
            <a:ext cx="843500" cy="307777"/>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4,000,000</a:t>
            </a:r>
            <a:endParaRPr lang="en-US" sz="1400" b="1" dirty="0">
              <a:ln w="12700">
                <a:noFill/>
                <a:prstDash val="solid"/>
              </a:ln>
              <a:solidFill>
                <a:srgbClr val="FF0000"/>
              </a:solidFill>
              <a:cs typeface="B Homa" pitchFamily="2" charset="-78"/>
            </a:endParaRPr>
          </a:p>
        </p:txBody>
      </p:sp>
      <p:grpSp>
        <p:nvGrpSpPr>
          <p:cNvPr id="19" name="Group 18"/>
          <p:cNvGrpSpPr/>
          <p:nvPr/>
        </p:nvGrpSpPr>
        <p:grpSpPr>
          <a:xfrm>
            <a:off x="2438400" y="1981200"/>
            <a:ext cx="1661629" cy="1482191"/>
            <a:chOff x="762000" y="2612129"/>
            <a:chExt cx="1661629" cy="1713566"/>
          </a:xfrm>
        </p:grpSpPr>
        <p:grpSp>
          <p:nvGrpSpPr>
            <p:cNvPr id="20" name="Group 19"/>
            <p:cNvGrpSpPr/>
            <p:nvPr/>
          </p:nvGrpSpPr>
          <p:grpSpPr>
            <a:xfrm>
              <a:off x="762000" y="2612129"/>
              <a:ext cx="1625644" cy="1713566"/>
              <a:chOff x="533399" y="2118084"/>
              <a:chExt cx="2590802" cy="2988949"/>
            </a:xfrm>
          </p:grpSpPr>
          <p:grpSp>
            <p:nvGrpSpPr>
              <p:cNvPr id="22" name="Group 21"/>
              <p:cNvGrpSpPr/>
              <p:nvPr/>
            </p:nvGrpSpPr>
            <p:grpSpPr>
              <a:xfrm>
                <a:off x="533399" y="2667000"/>
                <a:ext cx="2590802" cy="2440033"/>
                <a:chOff x="1752599" y="2667000"/>
                <a:chExt cx="3429002" cy="2948373"/>
              </a:xfrm>
            </p:grpSpPr>
            <p:cxnSp>
              <p:nvCxnSpPr>
                <p:cNvPr id="24" name="Straight Connector 23"/>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67100" y="2667000"/>
                  <a:ext cx="0" cy="2948373"/>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1149009" y="2118084"/>
                <a:ext cx="1359623"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هزینه اجاره</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21" name="Rectangle 20"/>
            <p:cNvSpPr/>
            <p:nvPr/>
          </p:nvSpPr>
          <p:spPr>
            <a:xfrm>
              <a:off x="1580129" y="2929033"/>
              <a:ext cx="843500" cy="355822"/>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4,000,000</a:t>
              </a:r>
              <a:endParaRPr lang="en-US" sz="1400" b="1" dirty="0">
                <a:ln w="12700">
                  <a:noFill/>
                  <a:prstDash val="solid"/>
                </a:ln>
                <a:solidFill>
                  <a:srgbClr val="FF0000"/>
                </a:solidFill>
                <a:cs typeface="B Homa" pitchFamily="2" charset="-78"/>
              </a:endParaRPr>
            </a:p>
          </p:txBody>
        </p:sp>
      </p:grpSp>
      <p:sp>
        <p:nvSpPr>
          <p:cNvPr id="26" name="Rectangle 25"/>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27" name="Rounded Rectangle 2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329271508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37742748"/>
              </p:ext>
            </p:extLst>
          </p:nvPr>
        </p:nvGraphicFramePr>
        <p:xfrm>
          <a:off x="990600" y="304800"/>
          <a:ext cx="7200900" cy="322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965200" y="3505200"/>
            <a:ext cx="79248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dirty="0">
                <a:cs typeface="B Homa" pitchFamily="2" charset="-78"/>
              </a:rPr>
              <a:t>مؤسسات خدماتی مؤسساتی می باشند که به رائه خدمات (تعمیر،آموزش و ... ) می پردازند. مانند آموزشگاه ها،تعمیرگاهها، بیمارستانها و ... .</a:t>
            </a:r>
            <a:endParaRPr lang="en-US" dirty="0">
              <a:cs typeface="B Homa" pitchFamily="2" charset="-78"/>
            </a:endParaRPr>
          </a:p>
        </p:txBody>
      </p:sp>
      <p:sp>
        <p:nvSpPr>
          <p:cNvPr id="5" name="Rounded Rectangle 4"/>
          <p:cNvSpPr/>
          <p:nvPr/>
        </p:nvSpPr>
        <p:spPr>
          <a:xfrm>
            <a:off x="965200" y="4572000"/>
            <a:ext cx="79248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dirty="0">
                <a:cs typeface="B Homa" pitchFamily="2" charset="-78"/>
              </a:rPr>
              <a:t>مؤسسات بازرگانی به مؤسساتی گفته می شود که از </a:t>
            </a:r>
            <a:r>
              <a:rPr lang="fa-IR">
                <a:cs typeface="B Homa" pitchFamily="2" charset="-78"/>
              </a:rPr>
              <a:t>طریق خرید </a:t>
            </a:r>
            <a:r>
              <a:rPr lang="fa-IR" dirty="0">
                <a:cs typeface="B Homa" pitchFamily="2" charset="-78"/>
              </a:rPr>
              <a:t>و فروش کالا درآمد کسب می کنند.</a:t>
            </a:r>
            <a:endParaRPr lang="en-US" dirty="0">
              <a:cs typeface="B Homa" pitchFamily="2" charset="-78"/>
            </a:endParaRPr>
          </a:p>
        </p:txBody>
      </p:sp>
      <p:sp>
        <p:nvSpPr>
          <p:cNvPr id="6" name="Rounded Rectangle 5"/>
          <p:cNvSpPr/>
          <p:nvPr/>
        </p:nvSpPr>
        <p:spPr>
          <a:xfrm>
            <a:off x="965200" y="5638800"/>
            <a:ext cx="79248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dirty="0">
                <a:cs typeface="B Homa" pitchFamily="2" charset="-78"/>
              </a:rPr>
              <a:t>مؤسسات تولیدی به مؤسساتی گفته می شود که مواد خام و اولیه را در فرایند تولید تغیر شکل، تغیر ماهیت و تغیر نام داده و به کالا تبدیل می کنند.</a:t>
            </a:r>
            <a:endParaRPr lang="en-US" dirty="0">
              <a:cs typeface="B Homa" pitchFamily="2" charset="-78"/>
            </a:endParaRPr>
          </a:p>
        </p:txBody>
      </p:sp>
      <p:sp>
        <p:nvSpPr>
          <p:cNvPr id="8" name="Rounded Rectangle 7"/>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3-4</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752118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حساب </a:t>
            </a:r>
          </a:p>
          <a:p>
            <a:pPr algn="ctr" rtl="1"/>
            <a:r>
              <a:rPr lang="fa-IR" dirty="0">
                <a:cs typeface="B Homa" pitchFamily="2" charset="-78"/>
              </a:rPr>
              <a:t>پیش دریافت</a:t>
            </a:r>
            <a:endParaRPr lang="en-US" dirty="0">
              <a:cs typeface="B Homa" pitchFamily="2" charset="-78"/>
            </a:endParaRPr>
          </a:p>
        </p:txBody>
      </p:sp>
      <p:sp>
        <p:nvSpPr>
          <p:cNvPr id="4" name="Rounded Rectangle 3"/>
          <p:cNvSpPr/>
          <p:nvPr/>
        </p:nvSpPr>
        <p:spPr>
          <a:xfrm>
            <a:off x="381000" y="907473"/>
            <a:ext cx="8305800" cy="9213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rgbClr val="FF0000"/>
                </a:solidFill>
                <a:cs typeface="B Homa" pitchFamily="2" charset="-78"/>
              </a:rPr>
              <a:t>حساب پیش دریافت:</a:t>
            </a:r>
          </a:p>
          <a:p>
            <a:pPr algn="r" rtl="1"/>
            <a:r>
              <a:rPr lang="fa-IR" sz="1600" dirty="0">
                <a:solidFill>
                  <a:srgbClr val="FF0000"/>
                </a:solidFill>
                <a:cs typeface="B Homa" pitchFamily="2" charset="-78"/>
              </a:rPr>
              <a:t>دریافت کل مبلغ قرارداد</a:t>
            </a:r>
            <a:r>
              <a:rPr lang="fa-IR" sz="1600" dirty="0">
                <a:cs typeface="B Homa" pitchFamily="2" charset="-78"/>
              </a:rPr>
              <a:t> توسط مؤسسه از دیگران </a:t>
            </a:r>
            <a:r>
              <a:rPr lang="fa-IR" sz="1600" dirty="0">
                <a:solidFill>
                  <a:srgbClr val="FF0000"/>
                </a:solidFill>
                <a:cs typeface="B Homa" pitchFamily="2" charset="-78"/>
              </a:rPr>
              <a:t>قبل از انجام کار و یا قرارداد </a:t>
            </a:r>
            <a:r>
              <a:rPr lang="fa-IR" sz="1600" dirty="0">
                <a:cs typeface="B Homa" pitchFamily="2" charset="-78"/>
              </a:rPr>
              <a:t>را اصطلاحاً پیش دریافت می گویند.</a:t>
            </a:r>
            <a:endParaRPr lang="fa-IR" sz="1600" dirty="0">
              <a:solidFill>
                <a:srgbClr val="FF0000"/>
              </a:solidFill>
              <a:cs typeface="B Homa" pitchFamily="2" charset="-78"/>
            </a:endParaRPr>
          </a:p>
        </p:txBody>
      </p:sp>
      <p:sp>
        <p:nvSpPr>
          <p:cNvPr id="5" name="Rounded Rectangle 4"/>
          <p:cNvSpPr/>
          <p:nvPr/>
        </p:nvSpPr>
        <p:spPr>
          <a:xfrm>
            <a:off x="2722418" y="2130408"/>
            <a:ext cx="5943600" cy="3287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در زمان دریافت به عنوان پیش دریافت ثبت زیر در دفاتر صورت می گیرد:</a:t>
            </a:r>
          </a:p>
        </p:txBody>
      </p:sp>
      <p:sp>
        <p:nvSpPr>
          <p:cNvPr id="6" name="Rounded Rectangle 5"/>
          <p:cNvSpPr/>
          <p:nvPr/>
        </p:nvSpPr>
        <p:spPr>
          <a:xfrm>
            <a:off x="4675909" y="2535382"/>
            <a:ext cx="4045527"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5/1) بانک  20,000,000</a:t>
            </a:r>
          </a:p>
          <a:p>
            <a:pPr algn="r" rtl="1"/>
            <a:r>
              <a:rPr lang="fa-IR" sz="1600" dirty="0">
                <a:solidFill>
                  <a:schemeClr val="tx1"/>
                </a:solidFill>
                <a:cs typeface="B Homa" pitchFamily="2" charset="-78"/>
              </a:rPr>
              <a:t>                  پیش دریافت درآمد20,000,000</a:t>
            </a:r>
          </a:p>
          <a:p>
            <a:pPr algn="r" rtl="1"/>
            <a:r>
              <a:rPr lang="fa-IR" sz="1600" dirty="0">
                <a:solidFill>
                  <a:schemeClr val="tx1"/>
                </a:solidFill>
                <a:cs typeface="B Homa" pitchFamily="2" charset="-78"/>
              </a:rPr>
              <a:t>ثبت پیش دریافت انجام خدمان</a:t>
            </a:r>
          </a:p>
        </p:txBody>
      </p:sp>
      <p:grpSp>
        <p:nvGrpSpPr>
          <p:cNvPr id="7" name="Group 6"/>
          <p:cNvGrpSpPr/>
          <p:nvPr/>
        </p:nvGrpSpPr>
        <p:grpSpPr>
          <a:xfrm>
            <a:off x="333265" y="2130409"/>
            <a:ext cx="1748799" cy="1482191"/>
            <a:chOff x="638845" y="2612129"/>
            <a:chExt cx="1748799" cy="1713566"/>
          </a:xfrm>
        </p:grpSpPr>
        <p:grpSp>
          <p:nvGrpSpPr>
            <p:cNvPr id="8" name="Group 7"/>
            <p:cNvGrpSpPr/>
            <p:nvPr/>
          </p:nvGrpSpPr>
          <p:grpSpPr>
            <a:xfrm>
              <a:off x="762000" y="2612129"/>
              <a:ext cx="1625644" cy="1713566"/>
              <a:chOff x="533399" y="2118084"/>
              <a:chExt cx="2590802" cy="2988949"/>
            </a:xfrm>
          </p:grpSpPr>
          <p:grpSp>
            <p:nvGrpSpPr>
              <p:cNvPr id="10" name="Group 9"/>
              <p:cNvGrpSpPr/>
              <p:nvPr/>
            </p:nvGrpSpPr>
            <p:grpSpPr>
              <a:xfrm>
                <a:off x="533399" y="2667000"/>
                <a:ext cx="2590802" cy="2440033"/>
                <a:chOff x="1752599" y="2667000"/>
                <a:chExt cx="3429002" cy="2948373"/>
              </a:xfrm>
            </p:grpSpPr>
            <p:cxnSp>
              <p:nvCxnSpPr>
                <p:cNvPr id="12" name="Straight Connector 11"/>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67100" y="2667000"/>
                  <a:ext cx="0" cy="2948373"/>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717260" y="2118084"/>
                <a:ext cx="2223118"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پیش دریافت درآمد</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9" name="Rectangle 8"/>
            <p:cNvSpPr/>
            <p:nvPr/>
          </p:nvSpPr>
          <p:spPr>
            <a:xfrm>
              <a:off x="638845" y="2967951"/>
              <a:ext cx="881972"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20,000,000</a:t>
              </a:r>
              <a:endParaRPr lang="en-US" sz="1400" b="1" dirty="0">
                <a:ln w="12700">
                  <a:noFill/>
                  <a:prstDash val="solid"/>
                </a:ln>
                <a:cs typeface="B Homa" pitchFamily="2" charset="-78"/>
              </a:endParaRPr>
            </a:p>
          </p:txBody>
        </p:sp>
      </p:grpSp>
      <p:sp>
        <p:nvSpPr>
          <p:cNvPr id="15" name="Rounded Rectangle 14"/>
          <p:cNvSpPr/>
          <p:nvPr/>
        </p:nvSpPr>
        <p:spPr>
          <a:xfrm>
            <a:off x="387928" y="3657600"/>
            <a:ext cx="8382000" cy="1066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rgbClr val="FF0000"/>
                </a:solidFill>
                <a:cs typeface="B Homa" pitchFamily="2" charset="-78"/>
              </a:rPr>
              <a:t>حساب پیش دریافت</a:t>
            </a:r>
            <a:r>
              <a:rPr lang="fa-IR" sz="1600" dirty="0">
                <a:solidFill>
                  <a:schemeClr val="tx1"/>
                </a:solidFill>
                <a:cs typeface="B Homa" pitchFamily="2" charset="-78"/>
              </a:rPr>
              <a:t>:</a:t>
            </a:r>
          </a:p>
          <a:p>
            <a:pPr algn="r" rtl="1"/>
            <a:r>
              <a:rPr lang="fa-IR" sz="1600" dirty="0">
                <a:solidFill>
                  <a:schemeClr val="tx1"/>
                </a:solidFill>
                <a:cs typeface="B Homa" pitchFamily="2" charset="-78"/>
              </a:rPr>
              <a:t>از گروه </a:t>
            </a:r>
            <a:r>
              <a:rPr lang="fa-IR" sz="1600" dirty="0">
                <a:solidFill>
                  <a:srgbClr val="FF0000"/>
                </a:solidFill>
                <a:cs typeface="B Homa" pitchFamily="2" charset="-78"/>
              </a:rPr>
              <a:t>بدهی</a:t>
            </a:r>
            <a:r>
              <a:rPr lang="fa-IR" sz="1600" dirty="0">
                <a:solidFill>
                  <a:schemeClr val="tx1"/>
                </a:solidFill>
                <a:cs typeface="B Homa" pitchFamily="2" charset="-78"/>
              </a:rPr>
              <a:t> ها می باشد، درنتیجه دارای ماهیت </a:t>
            </a:r>
            <a:r>
              <a:rPr lang="fa-IR" sz="1600" dirty="0">
                <a:solidFill>
                  <a:srgbClr val="FF0000"/>
                </a:solidFill>
                <a:cs typeface="B Homa" pitchFamily="2" charset="-78"/>
              </a:rPr>
              <a:t>بستانکار</a:t>
            </a:r>
            <a:r>
              <a:rPr lang="fa-IR" sz="1600" dirty="0">
                <a:solidFill>
                  <a:schemeClr val="tx1"/>
                </a:solidFill>
                <a:cs typeface="B Homa" pitchFamily="2" charset="-78"/>
              </a:rPr>
              <a:t> بوده و از نوع حسابهای </a:t>
            </a:r>
            <a:r>
              <a:rPr lang="fa-IR" sz="1600" dirty="0">
                <a:solidFill>
                  <a:srgbClr val="FF0000"/>
                </a:solidFill>
                <a:cs typeface="B Homa" pitchFamily="2" charset="-78"/>
              </a:rPr>
              <a:t>دائم</a:t>
            </a:r>
            <a:r>
              <a:rPr lang="fa-IR" sz="1600" dirty="0">
                <a:solidFill>
                  <a:schemeClr val="tx1"/>
                </a:solidFill>
                <a:cs typeface="B Homa" pitchFamily="2" charset="-78"/>
              </a:rPr>
              <a:t> می باشد و در </a:t>
            </a:r>
            <a:r>
              <a:rPr lang="fa-IR" sz="1600" dirty="0">
                <a:solidFill>
                  <a:srgbClr val="FF0000"/>
                </a:solidFill>
                <a:cs typeface="B Homa" pitchFamily="2" charset="-78"/>
              </a:rPr>
              <a:t>ترازنامه</a:t>
            </a:r>
            <a:r>
              <a:rPr lang="fa-IR" sz="1600" dirty="0">
                <a:solidFill>
                  <a:schemeClr val="tx1"/>
                </a:solidFill>
                <a:cs typeface="B Homa" pitchFamily="2" charset="-78"/>
              </a:rPr>
              <a:t> در قسمت بدهی ها </a:t>
            </a:r>
            <a:r>
              <a:rPr lang="fa-IR" sz="1600" dirty="0">
                <a:solidFill>
                  <a:srgbClr val="FF0000"/>
                </a:solidFill>
                <a:cs typeface="B Homa" pitchFamily="2" charset="-78"/>
              </a:rPr>
              <a:t>زیر  حسابهای پرداختنی و یا اسناد پرداختنی </a:t>
            </a:r>
            <a:r>
              <a:rPr lang="fa-IR" sz="1600" dirty="0">
                <a:solidFill>
                  <a:schemeClr val="tx1"/>
                </a:solidFill>
                <a:cs typeface="B Homa" pitchFamily="2" charset="-78"/>
              </a:rPr>
              <a:t>نشان داده می شود و در پایان دوره با حساب </a:t>
            </a:r>
            <a:r>
              <a:rPr lang="fa-IR" sz="1600" dirty="0">
                <a:solidFill>
                  <a:srgbClr val="FF0000"/>
                </a:solidFill>
                <a:cs typeface="B Homa" pitchFamily="2" charset="-78"/>
              </a:rPr>
              <a:t>اختتامیه</a:t>
            </a:r>
            <a:r>
              <a:rPr lang="fa-IR" sz="1600" dirty="0">
                <a:solidFill>
                  <a:schemeClr val="tx1"/>
                </a:solidFill>
                <a:cs typeface="B Homa" pitchFamily="2" charset="-78"/>
              </a:rPr>
              <a:t> بسته می شود.</a:t>
            </a:r>
          </a:p>
        </p:txBody>
      </p:sp>
      <p:sp>
        <p:nvSpPr>
          <p:cNvPr id="17" name="Rounded Rectangle 16"/>
          <p:cNvSpPr/>
          <p:nvPr/>
        </p:nvSpPr>
        <p:spPr>
          <a:xfrm>
            <a:off x="2722418" y="4941168"/>
            <a:ext cx="5943600" cy="2667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ثبت اصلاحی پیش دریافت درآمد (نسبت به خدمات انجام شده):</a:t>
            </a:r>
          </a:p>
        </p:txBody>
      </p:sp>
      <p:sp>
        <p:nvSpPr>
          <p:cNvPr id="19" name="Rounded Rectangle 18"/>
          <p:cNvSpPr/>
          <p:nvPr/>
        </p:nvSpPr>
        <p:spPr>
          <a:xfrm>
            <a:off x="4641273" y="5354782"/>
            <a:ext cx="4045527"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6/31) </a:t>
            </a:r>
            <a:r>
              <a:rPr lang="fa-IR" sz="1600" dirty="0">
                <a:solidFill>
                  <a:srgbClr val="FF0000"/>
                </a:solidFill>
                <a:cs typeface="B Homa" pitchFamily="2" charset="-78"/>
              </a:rPr>
              <a:t>پیش دریافت درآمد 6,000,000</a:t>
            </a:r>
          </a:p>
          <a:p>
            <a:pPr algn="r" rtl="1"/>
            <a:r>
              <a:rPr lang="fa-IR" sz="1600" dirty="0">
                <a:solidFill>
                  <a:srgbClr val="FF0000"/>
                </a:solidFill>
                <a:cs typeface="B Homa" pitchFamily="2" charset="-78"/>
              </a:rPr>
              <a:t>                                       درآمد  6,000,000</a:t>
            </a:r>
          </a:p>
          <a:p>
            <a:pPr algn="r" rtl="1"/>
            <a:r>
              <a:rPr lang="fa-IR" sz="1600" dirty="0">
                <a:solidFill>
                  <a:schemeClr val="tx1"/>
                </a:solidFill>
                <a:cs typeface="B Homa" pitchFamily="2" charset="-78"/>
              </a:rPr>
              <a:t>ثبت اصلاحی پیش دریافت درآمد</a:t>
            </a:r>
          </a:p>
        </p:txBody>
      </p:sp>
      <p:sp>
        <p:nvSpPr>
          <p:cNvPr id="20" name="Rectangle 19"/>
          <p:cNvSpPr/>
          <p:nvPr/>
        </p:nvSpPr>
        <p:spPr>
          <a:xfrm>
            <a:off x="1394888" y="2535382"/>
            <a:ext cx="827470" cy="307777"/>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6,000,000</a:t>
            </a:r>
            <a:endParaRPr lang="en-US" sz="1400" b="1" dirty="0">
              <a:ln w="12700">
                <a:noFill/>
                <a:prstDash val="solid"/>
              </a:ln>
              <a:solidFill>
                <a:srgbClr val="FF0000"/>
              </a:solidFill>
              <a:cs typeface="B Homa" pitchFamily="2" charset="-78"/>
            </a:endParaRPr>
          </a:p>
        </p:txBody>
      </p:sp>
      <p:sp>
        <p:nvSpPr>
          <p:cNvPr id="18" name="Rectangle 17"/>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21" name="Rounded Rectangle 20"/>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317376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Point Star 3"/>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حساب </a:t>
            </a:r>
          </a:p>
          <a:p>
            <a:pPr algn="ctr" rtl="1"/>
            <a:r>
              <a:rPr lang="fa-IR" dirty="0">
                <a:cs typeface="B Homa" pitchFamily="2" charset="-78"/>
              </a:rPr>
              <a:t>ملزومات</a:t>
            </a:r>
            <a:endParaRPr lang="en-US" dirty="0">
              <a:cs typeface="B Homa" pitchFamily="2" charset="-78"/>
            </a:endParaRPr>
          </a:p>
        </p:txBody>
      </p:sp>
      <p:sp>
        <p:nvSpPr>
          <p:cNvPr id="5" name="Rounded Rectangle 4"/>
          <p:cNvSpPr/>
          <p:nvPr/>
        </p:nvSpPr>
        <p:spPr>
          <a:xfrm>
            <a:off x="568036" y="907473"/>
            <a:ext cx="8118764" cy="7689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solidFill>
                  <a:srgbClr val="FF0000"/>
                </a:solidFill>
                <a:cs typeface="B Homa" pitchFamily="2" charset="-78"/>
              </a:rPr>
              <a:t>حساب ملزومات:</a:t>
            </a:r>
          </a:p>
          <a:p>
            <a:pPr algn="r" rtl="1"/>
            <a:r>
              <a:rPr lang="fa-IR" sz="1400" dirty="0">
                <a:solidFill>
                  <a:schemeClr val="tx1"/>
                </a:solidFill>
                <a:cs typeface="B Homa" pitchFamily="2" charset="-78"/>
              </a:rPr>
              <a:t>ملزومات اقلام مصرفی هستند که در یک سال مصرف می شوند. در پایان دوره نسبت به ملزومات مصرفی ثبت اصلاحی زیر در دفاتر صورت می گیرد.</a:t>
            </a:r>
          </a:p>
        </p:txBody>
      </p:sp>
      <p:sp>
        <p:nvSpPr>
          <p:cNvPr id="6" name="Rounded Rectangle 5"/>
          <p:cNvSpPr/>
          <p:nvPr/>
        </p:nvSpPr>
        <p:spPr>
          <a:xfrm>
            <a:off x="4675909" y="1676400"/>
            <a:ext cx="4045527"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6/31) هزینه ملزومات 20,000,000</a:t>
            </a:r>
          </a:p>
          <a:p>
            <a:pPr algn="r" rtl="1"/>
            <a:r>
              <a:rPr lang="fa-IR" sz="1600" dirty="0">
                <a:solidFill>
                  <a:schemeClr val="tx1"/>
                </a:solidFill>
                <a:cs typeface="B Homa" pitchFamily="2" charset="-78"/>
              </a:rPr>
              <a:t>                          ملزومات     20,000,000</a:t>
            </a:r>
          </a:p>
          <a:p>
            <a:pPr algn="r" rtl="1"/>
            <a:r>
              <a:rPr lang="fa-IR" sz="1600" dirty="0">
                <a:solidFill>
                  <a:schemeClr val="tx1"/>
                </a:solidFill>
                <a:cs typeface="B Homa" pitchFamily="2" charset="-78"/>
              </a:rPr>
              <a:t>ثبت پیش دریافت انجام خدمات</a:t>
            </a:r>
          </a:p>
        </p:txBody>
      </p:sp>
      <p:sp>
        <p:nvSpPr>
          <p:cNvPr id="8" name="Rounded Rectangle 7"/>
          <p:cNvSpPr/>
          <p:nvPr/>
        </p:nvSpPr>
        <p:spPr>
          <a:xfrm>
            <a:off x="609600" y="3276601"/>
            <a:ext cx="83058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rgbClr val="FF0000"/>
                </a:solidFill>
                <a:cs typeface="B Homa" pitchFamily="2" charset="-78"/>
              </a:rPr>
              <a:t>نکته:</a:t>
            </a:r>
          </a:p>
          <a:p>
            <a:pPr algn="r" rtl="1"/>
            <a:r>
              <a:rPr lang="fa-IR" sz="1400" dirty="0">
                <a:solidFill>
                  <a:schemeClr val="tx1"/>
                </a:solidFill>
                <a:cs typeface="B Homa" pitchFamily="2" charset="-78"/>
              </a:rPr>
              <a:t>در زمان انجام اصلاح هر حساب از روی تراز آزمایشی و یا در زمانی که مانده حساب را داده باشند (در مسائل) ابتدا حساب </a:t>
            </a:r>
            <a:r>
              <a:rPr lang="en-US" sz="1400" dirty="0">
                <a:solidFill>
                  <a:schemeClr val="tx1"/>
                </a:solidFill>
                <a:cs typeface="B Homa" pitchFamily="2" charset="-78"/>
              </a:rPr>
              <a:t>T</a:t>
            </a:r>
            <a:r>
              <a:rPr lang="fa-IR" sz="1400" dirty="0">
                <a:solidFill>
                  <a:schemeClr val="tx1"/>
                </a:solidFill>
                <a:cs typeface="B Homa" pitchFamily="2" charset="-78"/>
              </a:rPr>
              <a:t> را کشیده و مانده آن را نشان می دهیم و بعد از اصلاح نیز اگر حساب جدید ایجاد شده حساب </a:t>
            </a:r>
            <a:r>
              <a:rPr lang="en-US" sz="1400" dirty="0">
                <a:solidFill>
                  <a:schemeClr val="tx1"/>
                </a:solidFill>
                <a:cs typeface="B Homa" pitchFamily="2" charset="-78"/>
              </a:rPr>
              <a:t>T</a:t>
            </a:r>
            <a:r>
              <a:rPr lang="fa-IR" sz="1400" dirty="0">
                <a:solidFill>
                  <a:schemeClr val="tx1"/>
                </a:solidFill>
                <a:cs typeface="B Homa" pitchFamily="2" charset="-78"/>
              </a:rPr>
              <a:t> آن را کشیده و به تراز آزمایشی دقت می کنیم اگر مانده قبلی داشته باشد ابتدا مانده قبل را به حساب </a:t>
            </a:r>
            <a:r>
              <a:rPr lang="en-US" sz="1400" dirty="0">
                <a:solidFill>
                  <a:schemeClr val="tx1"/>
                </a:solidFill>
                <a:cs typeface="B Homa" pitchFamily="2" charset="-78"/>
              </a:rPr>
              <a:t>T</a:t>
            </a:r>
            <a:r>
              <a:rPr lang="fa-IR" sz="1400" dirty="0">
                <a:solidFill>
                  <a:schemeClr val="tx1"/>
                </a:solidFill>
                <a:cs typeface="B Homa" pitchFamily="2" charset="-78"/>
              </a:rPr>
              <a:t> انتقال داده و بعد مبلغ ثبت شده را انتقال می دهیم.</a:t>
            </a:r>
          </a:p>
        </p:txBody>
      </p:sp>
      <p:sp>
        <p:nvSpPr>
          <p:cNvPr id="7" name="Rounded Rectangle 6"/>
          <p:cNvSpPr/>
          <p:nvPr/>
        </p:nvSpPr>
        <p:spPr>
          <a:xfrm>
            <a:off x="595745" y="2705102"/>
            <a:ext cx="8305800" cy="5714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400" dirty="0">
                <a:solidFill>
                  <a:srgbClr val="FF0000"/>
                </a:solidFill>
                <a:cs typeface="B Homa" pitchFamily="2" charset="-78"/>
              </a:rPr>
              <a:t>نکته:</a:t>
            </a:r>
          </a:p>
          <a:p>
            <a:pPr algn="r" rtl="1"/>
            <a:r>
              <a:rPr lang="fa-IR" sz="1400" dirty="0">
                <a:solidFill>
                  <a:schemeClr val="tx1"/>
                </a:solidFill>
                <a:cs typeface="B Homa" pitchFamily="2" charset="-78"/>
              </a:rPr>
              <a:t>اصلاحات در پایان دوره و یا قبل از تهیه گزارشات و قبل از بستن حسابهای موقت در دفاتر صورت می گیرد.</a:t>
            </a:r>
          </a:p>
        </p:txBody>
      </p:sp>
      <p:sp>
        <p:nvSpPr>
          <p:cNvPr id="11" name="Rounded Rectangle 10"/>
          <p:cNvSpPr/>
          <p:nvPr/>
        </p:nvSpPr>
        <p:spPr>
          <a:xfrm>
            <a:off x="554181" y="4516584"/>
            <a:ext cx="8305800" cy="685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solidFill>
                  <a:srgbClr val="FF0000"/>
                </a:solidFill>
                <a:cs typeface="B Homa" pitchFamily="2" charset="-78"/>
              </a:rPr>
              <a:t>نکته:</a:t>
            </a:r>
          </a:p>
          <a:p>
            <a:pPr algn="r" rtl="1"/>
            <a:r>
              <a:rPr lang="fa-IR" sz="1400" dirty="0">
                <a:solidFill>
                  <a:schemeClr val="tx1"/>
                </a:solidFill>
                <a:cs typeface="B Homa" pitchFamily="2" charset="-78"/>
              </a:rPr>
              <a:t>در زمان </a:t>
            </a:r>
            <a:r>
              <a:rPr lang="fa-IR" sz="1400" dirty="0">
                <a:solidFill>
                  <a:srgbClr val="FF0000"/>
                </a:solidFill>
                <a:cs typeface="B Homa" pitchFamily="2" charset="-78"/>
              </a:rPr>
              <a:t>پرداخت به عنوان پیش پرداخت</a:t>
            </a:r>
            <a:r>
              <a:rPr lang="fa-IR" sz="1400" dirty="0">
                <a:solidFill>
                  <a:schemeClr val="tx1"/>
                </a:solidFill>
                <a:cs typeface="B Homa" pitchFamily="2" charset="-78"/>
              </a:rPr>
              <a:t>، به دلیل ایجاد یک دارایی و کاهش دارایی دیگر به یک مبلغ، تغییری در معادله حسابداری ایجاد نمی شود و فقط </a:t>
            </a:r>
            <a:r>
              <a:rPr lang="fa-IR" sz="1400" dirty="0">
                <a:solidFill>
                  <a:srgbClr val="FF0000"/>
                </a:solidFill>
                <a:cs typeface="B Homa" pitchFamily="2" charset="-78"/>
              </a:rPr>
              <a:t>بین داراییها جابجایی رخ می دهد </a:t>
            </a:r>
            <a:r>
              <a:rPr lang="fa-IR" sz="1400" dirty="0">
                <a:solidFill>
                  <a:schemeClr val="tx1"/>
                </a:solidFill>
                <a:cs typeface="B Homa" pitchFamily="2" charset="-78"/>
              </a:rPr>
              <a:t>و در </a:t>
            </a:r>
            <a:r>
              <a:rPr lang="fa-IR" sz="1400" dirty="0">
                <a:solidFill>
                  <a:srgbClr val="FF0000"/>
                </a:solidFill>
                <a:cs typeface="B Homa" pitchFamily="2" charset="-78"/>
              </a:rPr>
              <a:t>زمان اصلاح پیش پرداخت</a:t>
            </a:r>
            <a:r>
              <a:rPr lang="fa-IR" sz="1400" dirty="0">
                <a:solidFill>
                  <a:schemeClr val="tx1"/>
                </a:solidFill>
                <a:cs typeface="B Homa" pitchFamily="2" charset="-78"/>
              </a:rPr>
              <a:t>، </a:t>
            </a:r>
            <a:r>
              <a:rPr lang="fa-IR" sz="1400" dirty="0">
                <a:solidFill>
                  <a:srgbClr val="FF0000"/>
                </a:solidFill>
                <a:cs typeface="B Homa" pitchFamily="2" charset="-78"/>
              </a:rPr>
              <a:t>دارایی کاهش </a:t>
            </a:r>
            <a:r>
              <a:rPr lang="fa-IR" sz="1400" dirty="0">
                <a:solidFill>
                  <a:schemeClr val="tx1"/>
                </a:solidFill>
                <a:cs typeface="B Homa" pitchFamily="2" charset="-78"/>
              </a:rPr>
              <a:t>و </a:t>
            </a:r>
            <a:r>
              <a:rPr lang="fa-IR" sz="1400" dirty="0">
                <a:solidFill>
                  <a:srgbClr val="FF0000"/>
                </a:solidFill>
                <a:cs typeface="B Homa" pitchFamily="2" charset="-78"/>
              </a:rPr>
              <a:t>سرمایه کاهش </a:t>
            </a:r>
            <a:r>
              <a:rPr lang="fa-IR" sz="1400" dirty="0">
                <a:solidFill>
                  <a:schemeClr val="tx1"/>
                </a:solidFill>
                <a:cs typeface="B Homa" pitchFamily="2" charset="-78"/>
              </a:rPr>
              <a:t>می یابد.</a:t>
            </a:r>
          </a:p>
        </p:txBody>
      </p:sp>
      <p:sp>
        <p:nvSpPr>
          <p:cNvPr id="12" name="Rounded Rectangle 11"/>
          <p:cNvSpPr/>
          <p:nvPr/>
        </p:nvSpPr>
        <p:spPr>
          <a:xfrm>
            <a:off x="609600" y="5334000"/>
            <a:ext cx="83058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400" dirty="0">
                <a:solidFill>
                  <a:srgbClr val="FF0000"/>
                </a:solidFill>
                <a:cs typeface="B Homa" pitchFamily="2" charset="-78"/>
              </a:rPr>
              <a:t>نکته:</a:t>
            </a:r>
          </a:p>
          <a:p>
            <a:pPr algn="r" rtl="1"/>
            <a:r>
              <a:rPr lang="fa-IR" sz="1400" dirty="0">
                <a:solidFill>
                  <a:schemeClr val="tx1"/>
                </a:solidFill>
                <a:cs typeface="B Homa" pitchFamily="2" charset="-78"/>
              </a:rPr>
              <a:t>در زمان </a:t>
            </a:r>
            <a:r>
              <a:rPr lang="fa-IR" sz="1400" dirty="0">
                <a:solidFill>
                  <a:srgbClr val="FF0000"/>
                </a:solidFill>
                <a:cs typeface="B Homa" pitchFamily="2" charset="-78"/>
              </a:rPr>
              <a:t>دریافت پیش دریافت</a:t>
            </a:r>
            <a:r>
              <a:rPr lang="fa-IR" sz="1400" dirty="0">
                <a:solidFill>
                  <a:schemeClr val="tx1"/>
                </a:solidFill>
                <a:cs typeface="B Homa" pitchFamily="2" charset="-78"/>
              </a:rPr>
              <a:t>، </a:t>
            </a:r>
            <a:r>
              <a:rPr lang="fa-IR" sz="1400" dirty="0">
                <a:solidFill>
                  <a:srgbClr val="FF0000"/>
                </a:solidFill>
                <a:cs typeface="B Homa" pitchFamily="2" charset="-78"/>
              </a:rPr>
              <a:t>دارایی</a:t>
            </a:r>
            <a:r>
              <a:rPr lang="fa-IR" sz="1400" dirty="0">
                <a:solidFill>
                  <a:schemeClr val="tx1"/>
                </a:solidFill>
                <a:cs typeface="B Homa" pitchFamily="2" charset="-78"/>
              </a:rPr>
              <a:t> (بانک) </a:t>
            </a:r>
            <a:r>
              <a:rPr lang="fa-IR" sz="1400" dirty="0">
                <a:solidFill>
                  <a:srgbClr val="FF0000"/>
                </a:solidFill>
                <a:cs typeface="B Homa" pitchFamily="2" charset="-78"/>
              </a:rPr>
              <a:t>افزایش</a:t>
            </a:r>
            <a:r>
              <a:rPr lang="fa-IR" sz="1400" dirty="0">
                <a:solidFill>
                  <a:schemeClr val="tx1"/>
                </a:solidFill>
                <a:cs typeface="B Homa" pitchFamily="2" charset="-78"/>
              </a:rPr>
              <a:t> و </a:t>
            </a:r>
            <a:r>
              <a:rPr lang="fa-IR" sz="1400" dirty="0">
                <a:solidFill>
                  <a:srgbClr val="FF0000"/>
                </a:solidFill>
                <a:cs typeface="B Homa" pitchFamily="2" charset="-78"/>
              </a:rPr>
              <a:t>بدهی</a:t>
            </a:r>
            <a:r>
              <a:rPr lang="fa-IR" sz="1400" dirty="0">
                <a:solidFill>
                  <a:schemeClr val="tx1"/>
                </a:solidFill>
                <a:cs typeface="B Homa" pitchFamily="2" charset="-78"/>
              </a:rPr>
              <a:t> (پیش دریافت درآمد) نیز </a:t>
            </a:r>
            <a:r>
              <a:rPr lang="fa-IR" sz="1400" dirty="0">
                <a:solidFill>
                  <a:srgbClr val="FF0000"/>
                </a:solidFill>
                <a:cs typeface="B Homa" pitchFamily="2" charset="-78"/>
              </a:rPr>
              <a:t>افزایش</a:t>
            </a:r>
            <a:r>
              <a:rPr lang="fa-IR" sz="1400" dirty="0">
                <a:solidFill>
                  <a:schemeClr val="tx1"/>
                </a:solidFill>
                <a:cs typeface="B Homa" pitchFamily="2" charset="-78"/>
              </a:rPr>
              <a:t> می یابد. </a:t>
            </a:r>
          </a:p>
          <a:p>
            <a:pPr algn="r" rtl="1"/>
            <a:r>
              <a:rPr lang="fa-IR" sz="1400" dirty="0">
                <a:solidFill>
                  <a:schemeClr val="tx1"/>
                </a:solidFill>
                <a:cs typeface="B Homa" pitchFamily="2" charset="-78"/>
              </a:rPr>
              <a:t>و در زمان </a:t>
            </a:r>
            <a:r>
              <a:rPr lang="fa-IR" sz="1400" dirty="0">
                <a:solidFill>
                  <a:srgbClr val="FF0000"/>
                </a:solidFill>
                <a:cs typeface="B Homa" pitchFamily="2" charset="-78"/>
              </a:rPr>
              <a:t>اصلاح پیش دریافت</a:t>
            </a:r>
            <a:r>
              <a:rPr lang="fa-IR" sz="1400" dirty="0">
                <a:solidFill>
                  <a:schemeClr val="tx1"/>
                </a:solidFill>
                <a:cs typeface="B Homa" pitchFamily="2" charset="-78"/>
              </a:rPr>
              <a:t>، </a:t>
            </a:r>
            <a:r>
              <a:rPr lang="fa-IR" sz="1400" dirty="0">
                <a:solidFill>
                  <a:srgbClr val="FF0000"/>
                </a:solidFill>
                <a:cs typeface="B Homa" pitchFamily="2" charset="-78"/>
              </a:rPr>
              <a:t>بدهی</a:t>
            </a:r>
            <a:r>
              <a:rPr lang="fa-IR" sz="1400" dirty="0">
                <a:solidFill>
                  <a:schemeClr val="tx1"/>
                </a:solidFill>
                <a:cs typeface="B Homa" pitchFamily="2" charset="-78"/>
              </a:rPr>
              <a:t> (پیش دریافت) </a:t>
            </a:r>
            <a:r>
              <a:rPr lang="fa-IR" sz="1400" dirty="0">
                <a:solidFill>
                  <a:srgbClr val="FF0000"/>
                </a:solidFill>
                <a:cs typeface="B Homa" pitchFamily="2" charset="-78"/>
              </a:rPr>
              <a:t>کاهش</a:t>
            </a:r>
            <a:r>
              <a:rPr lang="fa-IR" sz="1400" dirty="0">
                <a:solidFill>
                  <a:schemeClr val="tx1"/>
                </a:solidFill>
                <a:cs typeface="B Homa" pitchFamily="2" charset="-78"/>
              </a:rPr>
              <a:t> و </a:t>
            </a:r>
            <a:r>
              <a:rPr lang="fa-IR" sz="1400" dirty="0">
                <a:solidFill>
                  <a:srgbClr val="FF0000"/>
                </a:solidFill>
                <a:cs typeface="B Homa" pitchFamily="2" charset="-78"/>
              </a:rPr>
              <a:t>سرمایه</a:t>
            </a:r>
            <a:r>
              <a:rPr lang="fa-IR" sz="1400" dirty="0">
                <a:solidFill>
                  <a:schemeClr val="tx1"/>
                </a:solidFill>
                <a:cs typeface="B Homa" pitchFamily="2" charset="-78"/>
              </a:rPr>
              <a:t> (درآمد) </a:t>
            </a:r>
            <a:r>
              <a:rPr lang="fa-IR" sz="1400" dirty="0">
                <a:solidFill>
                  <a:srgbClr val="FF0000"/>
                </a:solidFill>
                <a:cs typeface="B Homa" pitchFamily="2" charset="-78"/>
              </a:rPr>
              <a:t>افزایش</a:t>
            </a:r>
            <a:r>
              <a:rPr lang="fa-IR" sz="1400" dirty="0">
                <a:solidFill>
                  <a:schemeClr val="tx1"/>
                </a:solidFill>
                <a:cs typeface="B Homa" pitchFamily="2" charset="-78"/>
              </a:rPr>
              <a:t> می یابد.</a:t>
            </a:r>
          </a:p>
        </p:txBody>
      </p:sp>
      <p:sp>
        <p:nvSpPr>
          <p:cNvPr id="9" name="Rectangle 8"/>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0" name="Rounded Rectangle 9"/>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1287283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اصلاح حسابها ثبت نشده</a:t>
            </a:r>
            <a:endParaRPr lang="en-US" dirty="0">
              <a:cs typeface="B Homa" pitchFamily="2" charset="-78"/>
            </a:endParaRPr>
          </a:p>
        </p:txBody>
      </p:sp>
      <p:sp>
        <p:nvSpPr>
          <p:cNvPr id="4" name="Rounded Rectangle 3"/>
          <p:cNvSpPr/>
          <p:nvPr/>
        </p:nvSpPr>
        <p:spPr>
          <a:xfrm>
            <a:off x="568036" y="907473"/>
            <a:ext cx="8118764" cy="13023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rgbClr val="FF0000"/>
                </a:solidFill>
                <a:cs typeface="B Homa" pitchFamily="2" charset="-78"/>
              </a:rPr>
              <a:t>هزینه ثبت نشده و پرداخت نشده (هزینه های معوق):</a:t>
            </a:r>
          </a:p>
          <a:p>
            <a:pPr algn="r" rtl="1"/>
            <a:r>
              <a:rPr lang="fa-IR" sz="1600" dirty="0">
                <a:solidFill>
                  <a:schemeClr val="tx1"/>
                </a:solidFill>
                <a:cs typeface="B Homa" pitchFamily="2" charset="-78"/>
              </a:rPr>
              <a:t>امکان دارد که در زمان انجام اصلاحات هزینه هایی انجام شده باشند که در دفاتر ثبت نشده باشد. این نوع هزینه ها ممکن است پرداخت شده باشند (که بانک بستانکار) و ممکن است بابت آنها پرداخت صورت نگرفته باشد (هزینه های معوق) که در دفاتر ثبت زیر صورت می گیرد:</a:t>
            </a:r>
          </a:p>
        </p:txBody>
      </p:sp>
      <p:sp>
        <p:nvSpPr>
          <p:cNvPr id="5" name="Rounded Rectangle 4"/>
          <p:cNvSpPr/>
          <p:nvPr/>
        </p:nvSpPr>
        <p:spPr>
          <a:xfrm>
            <a:off x="4613563" y="2209800"/>
            <a:ext cx="4045527" cy="990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solidFill>
                  <a:schemeClr val="tx1"/>
                </a:solidFill>
                <a:cs typeface="B Homa" pitchFamily="2" charset="-78"/>
              </a:rPr>
              <a:t>6/31) هزینه اجاره 2,000,000</a:t>
            </a:r>
          </a:p>
          <a:p>
            <a:pPr algn="r" rtl="1"/>
            <a:r>
              <a:rPr lang="fa-IR" sz="1600" dirty="0">
                <a:solidFill>
                  <a:schemeClr val="tx1"/>
                </a:solidFill>
                <a:cs typeface="B Homa" pitchFamily="2" charset="-78"/>
              </a:rPr>
              <a:t>                          بانک 2,000,000</a:t>
            </a:r>
          </a:p>
          <a:p>
            <a:pPr algn="r" rtl="1"/>
            <a:r>
              <a:rPr lang="fa-IR" sz="1600" dirty="0">
                <a:solidFill>
                  <a:schemeClr val="tx1"/>
                </a:solidFill>
                <a:cs typeface="B Homa" pitchFamily="2" charset="-78"/>
              </a:rPr>
              <a:t>ثبت اصلاحی هزینه انجام شده نقدی ثبت نشده</a:t>
            </a:r>
          </a:p>
        </p:txBody>
      </p:sp>
      <p:sp>
        <p:nvSpPr>
          <p:cNvPr id="6" name="Rounded Rectangle 5"/>
          <p:cNvSpPr/>
          <p:nvPr/>
        </p:nvSpPr>
        <p:spPr>
          <a:xfrm>
            <a:off x="581891" y="2209800"/>
            <a:ext cx="4045527" cy="990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solidFill>
                  <a:schemeClr val="tx1"/>
                </a:solidFill>
                <a:cs typeface="B Homa" pitchFamily="2" charset="-78"/>
              </a:rPr>
              <a:t>6/31) هزینه حقوق 2,000,000</a:t>
            </a:r>
          </a:p>
          <a:p>
            <a:pPr algn="r" rtl="1"/>
            <a:r>
              <a:rPr lang="fa-IR" sz="1600" dirty="0">
                <a:solidFill>
                  <a:schemeClr val="tx1"/>
                </a:solidFill>
                <a:cs typeface="B Homa" pitchFamily="2" charset="-78"/>
              </a:rPr>
              <a:t>                          حقوق پرداختنی 2,000,000</a:t>
            </a:r>
          </a:p>
          <a:p>
            <a:pPr algn="r" rtl="1"/>
            <a:r>
              <a:rPr lang="fa-IR" sz="1600" dirty="0">
                <a:solidFill>
                  <a:schemeClr val="tx1"/>
                </a:solidFill>
                <a:cs typeface="B Homa" pitchFamily="2" charset="-78"/>
              </a:rPr>
              <a:t>ثبت اصلاحی هزینه انجام شده نقدی ثبت نشده</a:t>
            </a:r>
          </a:p>
        </p:txBody>
      </p:sp>
      <p:sp>
        <p:nvSpPr>
          <p:cNvPr id="7" name="Rounded Rectangle 6"/>
          <p:cNvSpPr/>
          <p:nvPr/>
        </p:nvSpPr>
        <p:spPr>
          <a:xfrm>
            <a:off x="568036" y="3276600"/>
            <a:ext cx="8118764" cy="60959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rgbClr val="FF0000"/>
                </a:solidFill>
                <a:cs typeface="B Homa" pitchFamily="2" charset="-78"/>
              </a:rPr>
              <a:t>نکته:</a:t>
            </a:r>
          </a:p>
          <a:p>
            <a:pPr algn="r" rtl="1"/>
            <a:r>
              <a:rPr lang="fa-IR" sz="1600" dirty="0">
                <a:solidFill>
                  <a:schemeClr val="tx1"/>
                </a:solidFill>
                <a:cs typeface="B Homa" pitchFamily="2" charset="-78"/>
              </a:rPr>
              <a:t>هزینه های معوق باعث افزایش بدهی و کاهش سرمایه می شوند.</a:t>
            </a:r>
          </a:p>
        </p:txBody>
      </p:sp>
      <p:sp>
        <p:nvSpPr>
          <p:cNvPr id="8" name="Rounded Rectangle 7"/>
          <p:cNvSpPr/>
          <p:nvPr/>
        </p:nvSpPr>
        <p:spPr>
          <a:xfrm>
            <a:off x="554181" y="4045527"/>
            <a:ext cx="8118764" cy="90747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rgbClr val="FF0000"/>
                </a:solidFill>
                <a:cs typeface="B Homa" pitchFamily="2" charset="-78"/>
              </a:rPr>
              <a:t>درآمد ثبت نشده:</a:t>
            </a:r>
          </a:p>
          <a:p>
            <a:pPr algn="r" rtl="1"/>
            <a:r>
              <a:rPr lang="fa-IR" sz="1600" dirty="0">
                <a:solidFill>
                  <a:schemeClr val="tx1"/>
                </a:solidFill>
                <a:cs typeface="B Homa" pitchFamily="2" charset="-78"/>
              </a:rPr>
              <a:t>بابت درآمد انجام شده نقدی و یا بابت ارسال صورت حساب ارسالی که در دفاتر ثبت نشده اند، ثبت اصلاحی زیر صورت می گیرد.</a:t>
            </a:r>
          </a:p>
        </p:txBody>
      </p:sp>
      <p:sp>
        <p:nvSpPr>
          <p:cNvPr id="9" name="Rounded Rectangle 8"/>
          <p:cNvSpPr/>
          <p:nvPr/>
        </p:nvSpPr>
        <p:spPr>
          <a:xfrm>
            <a:off x="4627418" y="4925292"/>
            <a:ext cx="4045527"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6/31) بانک  2,000,000</a:t>
            </a:r>
          </a:p>
          <a:p>
            <a:pPr algn="r" rtl="1"/>
            <a:r>
              <a:rPr lang="fa-IR" sz="1600" dirty="0">
                <a:solidFill>
                  <a:schemeClr val="tx1"/>
                </a:solidFill>
                <a:cs typeface="B Homa" pitchFamily="2" charset="-78"/>
              </a:rPr>
              <a:t>                          درآمد 2,000,000</a:t>
            </a:r>
          </a:p>
          <a:p>
            <a:pPr algn="r" rtl="1"/>
            <a:r>
              <a:rPr lang="fa-IR" sz="1600" dirty="0">
                <a:solidFill>
                  <a:schemeClr val="tx1"/>
                </a:solidFill>
                <a:cs typeface="B Homa" pitchFamily="2" charset="-78"/>
              </a:rPr>
              <a:t>ثبت اصلاحی درآمد نقدی ثبت نشده</a:t>
            </a:r>
          </a:p>
        </p:txBody>
      </p:sp>
      <p:sp>
        <p:nvSpPr>
          <p:cNvPr id="10" name="Rounded Rectangle 9"/>
          <p:cNvSpPr/>
          <p:nvPr/>
        </p:nvSpPr>
        <p:spPr>
          <a:xfrm>
            <a:off x="568036" y="4925292"/>
            <a:ext cx="4045527"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6/31) حسابهای دریافتنی2,000,000</a:t>
            </a:r>
          </a:p>
          <a:p>
            <a:pPr algn="r" rtl="1"/>
            <a:r>
              <a:rPr lang="fa-IR" sz="1600" dirty="0">
                <a:solidFill>
                  <a:schemeClr val="tx1"/>
                </a:solidFill>
                <a:cs typeface="B Homa" pitchFamily="2" charset="-78"/>
              </a:rPr>
              <a:t>                                    درآمد 2,000,000</a:t>
            </a:r>
          </a:p>
          <a:p>
            <a:pPr algn="r" rtl="1"/>
            <a:r>
              <a:rPr lang="fa-IR" sz="1600" dirty="0">
                <a:solidFill>
                  <a:schemeClr val="tx1"/>
                </a:solidFill>
                <a:cs typeface="B Homa" pitchFamily="2" charset="-78"/>
              </a:rPr>
              <a:t>ثبت اصلاحی ارسال صورتحساب ثبت نشده</a:t>
            </a:r>
          </a:p>
        </p:txBody>
      </p:sp>
      <p:sp>
        <p:nvSpPr>
          <p:cNvPr id="11" name="Rectangle 10"/>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2" name="Rounded Rectangle 11"/>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30662506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ترازآمایشی اصلاح شده</a:t>
            </a:r>
            <a:endParaRPr lang="en-US" dirty="0">
              <a:cs typeface="B Homa" pitchFamily="2" charset="-78"/>
            </a:endParaRPr>
          </a:p>
        </p:txBody>
      </p:sp>
      <p:sp>
        <p:nvSpPr>
          <p:cNvPr id="4" name="Rounded Rectangle 3"/>
          <p:cNvSpPr/>
          <p:nvPr/>
        </p:nvSpPr>
        <p:spPr>
          <a:xfrm>
            <a:off x="381000" y="907473"/>
            <a:ext cx="8305800" cy="18357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rgbClr val="FF0000"/>
                </a:solidFill>
                <a:cs typeface="B Homa" pitchFamily="2" charset="-78"/>
              </a:rPr>
              <a:t>ترازآزمایشی اصلاح شده:</a:t>
            </a:r>
          </a:p>
          <a:p>
            <a:pPr algn="r" rtl="1"/>
            <a:r>
              <a:rPr lang="fa-IR" sz="1600" dirty="0">
                <a:solidFill>
                  <a:schemeClr val="tx1"/>
                </a:solidFill>
                <a:cs typeface="B Homa" pitchFamily="2" charset="-78"/>
              </a:rPr>
              <a:t>گزارش درون سارمانی می باشد که بعد از انجام اصلاحات تهیه می گردد. در این گزارش همانند تراز آزمایش 2 ستونی می باشد تمام حسابها (اصلاح شده و یا اصلاح نشده) نشان داده می شود. حسابهایی که اصلاح شده اند مانده گیری شده و مانده بعد از اصلاحات و سایر حسابها که در انجام اصلاحات تغییری نکرده اند مانده بدون تغییر را نشان می دهیم. در این ترازآزمایشی نیز باید بین ستون بدهکار و بستانکار تراز برقرار باشد. </a:t>
            </a:r>
          </a:p>
          <a:p>
            <a:pPr algn="r" rtl="1"/>
            <a:r>
              <a:rPr lang="fa-IR" sz="1600" dirty="0">
                <a:solidFill>
                  <a:schemeClr val="tx1"/>
                </a:solidFill>
                <a:cs typeface="B Homa" pitchFamily="2" charset="-78"/>
              </a:rPr>
              <a:t>ترتیب نوشتن حسابها نیز همانند ترازآزمایشی می باشد.ابتدا داراییها، سپس بدهی، سرمایه، برداشت، درآمد، هزینه ها نشان داده می شود. شکل آن به صورت زیر می باشد.</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971799"/>
            <a:ext cx="3657599" cy="364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6" name="Rounded Rectangle 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2600757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مؤسسات بازرگانی</a:t>
            </a:r>
            <a:endParaRPr lang="en-US" dirty="0">
              <a:cs typeface="B Homa" pitchFamily="2" charset="-78"/>
            </a:endParaRPr>
          </a:p>
        </p:txBody>
      </p:sp>
      <p:sp>
        <p:nvSpPr>
          <p:cNvPr id="4" name="Rounded Rectangle 3"/>
          <p:cNvSpPr/>
          <p:nvPr/>
        </p:nvSpPr>
        <p:spPr>
          <a:xfrm>
            <a:off x="381000" y="907473"/>
            <a:ext cx="8305800" cy="338562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2000" dirty="0">
                <a:solidFill>
                  <a:srgbClr val="FF0000"/>
                </a:solidFill>
                <a:cs typeface="B Homa" pitchFamily="2" charset="-78"/>
              </a:rPr>
              <a:t>مؤسسات بازرگانی:</a:t>
            </a:r>
          </a:p>
          <a:p>
            <a:pPr algn="r" rtl="1"/>
            <a:r>
              <a:rPr lang="fa-IR" sz="2000" dirty="0">
                <a:solidFill>
                  <a:schemeClr val="tx1"/>
                </a:solidFill>
                <a:cs typeface="B Homa" pitchFamily="2" charset="-78"/>
              </a:rPr>
              <a:t>مؤسساتی که از </a:t>
            </a:r>
            <a:r>
              <a:rPr lang="fa-IR" sz="2000">
                <a:solidFill>
                  <a:schemeClr val="tx1"/>
                </a:solidFill>
                <a:cs typeface="B Homa" pitchFamily="2" charset="-78"/>
              </a:rPr>
              <a:t>طریق خرید </a:t>
            </a:r>
            <a:r>
              <a:rPr lang="fa-IR" sz="2000" dirty="0">
                <a:solidFill>
                  <a:schemeClr val="tx1"/>
                </a:solidFill>
                <a:cs typeface="B Homa" pitchFamily="2" charset="-78"/>
              </a:rPr>
              <a:t>و فروش کالا درآمد کسب می کنند.</a:t>
            </a:r>
          </a:p>
          <a:p>
            <a:pPr algn="r" rtl="1"/>
            <a:r>
              <a:rPr lang="fa-IR" sz="2000" dirty="0">
                <a:solidFill>
                  <a:schemeClr val="tx1"/>
                </a:solidFill>
                <a:cs typeface="B Homa" pitchFamily="2" charset="-78"/>
              </a:rPr>
              <a:t>در این نوع مؤسسات علاوه بر حسابهایی که قبلاً با آنها آشنا شده اید حسابهای زیر را نیز استفاده می کنند:</a:t>
            </a:r>
          </a:p>
          <a:p>
            <a:pPr algn="r" rtl="1"/>
            <a:r>
              <a:rPr lang="fa-IR" sz="2000" dirty="0">
                <a:solidFill>
                  <a:schemeClr val="tx1"/>
                </a:solidFill>
                <a:cs typeface="B Homa" pitchFamily="2" charset="-78"/>
              </a:rPr>
              <a:t>1</a:t>
            </a:r>
            <a:r>
              <a:rPr lang="fa-IR" sz="2000">
                <a:solidFill>
                  <a:schemeClr val="tx1"/>
                </a:solidFill>
                <a:cs typeface="B Homa" pitchFamily="2" charset="-78"/>
              </a:rPr>
              <a:t>. خرید </a:t>
            </a:r>
            <a:r>
              <a:rPr lang="fa-IR" sz="2000" dirty="0">
                <a:solidFill>
                  <a:schemeClr val="tx1"/>
                </a:solidFill>
                <a:cs typeface="B Homa" pitchFamily="2" charset="-78"/>
              </a:rPr>
              <a:t>کالا   2. برگشت </a:t>
            </a:r>
            <a:r>
              <a:rPr lang="fa-IR" sz="2000">
                <a:solidFill>
                  <a:schemeClr val="tx1"/>
                </a:solidFill>
                <a:cs typeface="B Homa" pitchFamily="2" charset="-78"/>
              </a:rPr>
              <a:t>از خرید </a:t>
            </a:r>
            <a:r>
              <a:rPr lang="fa-IR" sz="2000" dirty="0">
                <a:solidFill>
                  <a:schemeClr val="tx1"/>
                </a:solidFill>
                <a:cs typeface="B Homa" pitchFamily="2" charset="-78"/>
              </a:rPr>
              <a:t>و تخفیفات  3. تخفیفات </a:t>
            </a:r>
            <a:r>
              <a:rPr lang="fa-IR" sz="2000">
                <a:solidFill>
                  <a:schemeClr val="tx1"/>
                </a:solidFill>
                <a:cs typeface="B Homa" pitchFamily="2" charset="-78"/>
              </a:rPr>
              <a:t>نقدی خرید  </a:t>
            </a:r>
            <a:r>
              <a:rPr lang="fa-IR" sz="2000" dirty="0">
                <a:solidFill>
                  <a:schemeClr val="tx1"/>
                </a:solidFill>
                <a:cs typeface="B Homa" pitchFamily="2" charset="-78"/>
              </a:rPr>
              <a:t>4. هزنه حمل </a:t>
            </a:r>
            <a:r>
              <a:rPr lang="fa-IR" sz="2000">
                <a:solidFill>
                  <a:schemeClr val="tx1"/>
                </a:solidFill>
                <a:cs typeface="B Homa" pitchFamily="2" charset="-78"/>
              </a:rPr>
              <a:t>کالای خریداری </a:t>
            </a:r>
            <a:r>
              <a:rPr lang="fa-IR" sz="2000" dirty="0">
                <a:solidFill>
                  <a:schemeClr val="tx1"/>
                </a:solidFill>
                <a:cs typeface="B Homa" pitchFamily="2" charset="-78"/>
              </a:rPr>
              <a:t>شده</a:t>
            </a:r>
          </a:p>
          <a:p>
            <a:pPr algn="r" rtl="1"/>
            <a:r>
              <a:rPr lang="fa-IR" sz="2000" dirty="0">
                <a:solidFill>
                  <a:schemeClr val="tx1"/>
                </a:solidFill>
                <a:cs typeface="B Homa" pitchFamily="2" charset="-78"/>
              </a:rPr>
              <a:t>5. فروش کالا  6. برگشت از فروش و تخفیفات  7. تخفیفات نقدی فروش  8. موجودی کالا</a:t>
            </a:r>
          </a:p>
        </p:txBody>
      </p:sp>
      <p:sp>
        <p:nvSpPr>
          <p:cNvPr id="5" name="Rectangle 4"/>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6" name="Rounded Rectangle 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349312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عملیات </a:t>
            </a:r>
          </a:p>
          <a:p>
            <a:pPr algn="ctr" rtl="1"/>
            <a:r>
              <a:rPr lang="fa-IR">
                <a:cs typeface="B Homa" pitchFamily="2" charset="-78"/>
              </a:rPr>
              <a:t>خرید </a:t>
            </a:r>
            <a:r>
              <a:rPr lang="fa-IR" dirty="0">
                <a:cs typeface="B Homa" pitchFamily="2" charset="-78"/>
              </a:rPr>
              <a:t>کالا</a:t>
            </a:r>
            <a:endParaRPr lang="en-US" dirty="0">
              <a:cs typeface="B Homa" pitchFamily="2" charset="-78"/>
            </a:endParaRPr>
          </a:p>
        </p:txBody>
      </p:sp>
      <p:sp>
        <p:nvSpPr>
          <p:cNvPr id="4" name="Rounded Rectangle 3"/>
          <p:cNvSpPr/>
          <p:nvPr/>
        </p:nvSpPr>
        <p:spPr>
          <a:xfrm>
            <a:off x="3276600" y="872836"/>
            <a:ext cx="54102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در </a:t>
            </a:r>
            <a:r>
              <a:rPr lang="fa-IR" sz="1600">
                <a:solidFill>
                  <a:schemeClr val="tx1"/>
                </a:solidFill>
                <a:cs typeface="B Homa" pitchFamily="2" charset="-78"/>
              </a:rPr>
              <a:t>زمان خرید </a:t>
            </a:r>
            <a:r>
              <a:rPr lang="fa-IR" sz="1600" dirty="0">
                <a:solidFill>
                  <a:schemeClr val="tx1"/>
                </a:solidFill>
                <a:cs typeface="B Homa" pitchFamily="2" charset="-78"/>
              </a:rPr>
              <a:t>کالا به صورت نقدی ثبت زیر در دفاتر صورت می گیرد:</a:t>
            </a:r>
          </a:p>
        </p:txBody>
      </p:sp>
      <p:sp>
        <p:nvSpPr>
          <p:cNvPr id="5" name="Rounded Rectangle 4"/>
          <p:cNvSpPr/>
          <p:nvPr/>
        </p:nvSpPr>
        <p:spPr>
          <a:xfrm>
            <a:off x="4686301" y="1427019"/>
            <a:ext cx="40005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6/31</a:t>
            </a:r>
            <a:r>
              <a:rPr lang="fa-IR" sz="1600">
                <a:solidFill>
                  <a:schemeClr val="tx1"/>
                </a:solidFill>
                <a:cs typeface="B Homa" pitchFamily="2" charset="-78"/>
              </a:rPr>
              <a:t>) خرید </a:t>
            </a:r>
            <a:r>
              <a:rPr lang="fa-IR" sz="1600" dirty="0">
                <a:solidFill>
                  <a:schemeClr val="tx1"/>
                </a:solidFill>
                <a:cs typeface="B Homa" pitchFamily="2" charset="-78"/>
              </a:rPr>
              <a:t>2,000,000</a:t>
            </a:r>
          </a:p>
          <a:p>
            <a:pPr algn="r" rtl="1"/>
            <a:r>
              <a:rPr lang="fa-IR" sz="1600" dirty="0">
                <a:solidFill>
                  <a:schemeClr val="tx1"/>
                </a:solidFill>
                <a:cs typeface="B Homa" pitchFamily="2" charset="-78"/>
              </a:rPr>
              <a:t>                          بانک 2,000,000</a:t>
            </a:r>
          </a:p>
          <a:p>
            <a:pPr algn="r" rtl="1"/>
            <a:r>
              <a:rPr lang="fa-IR" sz="1600">
                <a:solidFill>
                  <a:schemeClr val="tx1"/>
                </a:solidFill>
                <a:cs typeface="B Homa" pitchFamily="2" charset="-78"/>
              </a:rPr>
              <a:t>خرید </a:t>
            </a:r>
            <a:r>
              <a:rPr lang="fa-IR" sz="1600" dirty="0">
                <a:solidFill>
                  <a:schemeClr val="tx1"/>
                </a:solidFill>
                <a:cs typeface="B Homa" pitchFamily="2" charset="-78"/>
              </a:rPr>
              <a:t>نقدی کالا</a:t>
            </a:r>
          </a:p>
        </p:txBody>
      </p:sp>
      <p:grpSp>
        <p:nvGrpSpPr>
          <p:cNvPr id="6" name="Group 5"/>
          <p:cNvGrpSpPr/>
          <p:nvPr/>
        </p:nvGrpSpPr>
        <p:grpSpPr>
          <a:xfrm>
            <a:off x="688015" y="786246"/>
            <a:ext cx="1636953" cy="1482191"/>
            <a:chOff x="762000" y="2612129"/>
            <a:chExt cx="1636953" cy="1713566"/>
          </a:xfrm>
        </p:grpSpPr>
        <p:grpSp>
          <p:nvGrpSpPr>
            <p:cNvPr id="7" name="Group 6"/>
            <p:cNvGrpSpPr/>
            <p:nvPr/>
          </p:nvGrpSpPr>
          <p:grpSpPr>
            <a:xfrm>
              <a:off x="762000" y="2612129"/>
              <a:ext cx="1625644" cy="1713566"/>
              <a:chOff x="533399" y="2118084"/>
              <a:chExt cx="2590802" cy="2988949"/>
            </a:xfrm>
          </p:grpSpPr>
          <p:grpSp>
            <p:nvGrpSpPr>
              <p:cNvPr id="9" name="Group 8"/>
              <p:cNvGrpSpPr/>
              <p:nvPr/>
            </p:nvGrpSpPr>
            <p:grpSpPr>
              <a:xfrm>
                <a:off x="533399" y="2667000"/>
                <a:ext cx="2590802" cy="2440033"/>
                <a:chOff x="1752599" y="2667000"/>
                <a:chExt cx="3429002" cy="2948373"/>
              </a:xfrm>
            </p:grpSpPr>
            <p:cxnSp>
              <p:nvCxnSpPr>
                <p:cNvPr id="11" name="Straight Connector 10"/>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67100" y="2667000"/>
                  <a:ext cx="0" cy="2948373"/>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467071" y="2118084"/>
                <a:ext cx="723497" cy="620655"/>
              </a:xfrm>
              <a:prstGeom prst="rect">
                <a:avLst/>
              </a:prstGeom>
              <a:noFill/>
            </p:spPr>
            <p:txBody>
              <a:bodyPr wrap="none" lIns="91440" tIns="45720" rIns="91440" bIns="45720">
                <a:spAutoFit/>
              </a:bodyPr>
              <a:lstStyle/>
              <a:p>
                <a:pPr algn="ctr"/>
                <a:r>
                  <a:rPr lang="fa-IR" sz="1400" b="1" cap="none" spc="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خرید</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8" name="Rectangle 7"/>
            <p:cNvSpPr/>
            <p:nvPr/>
          </p:nvSpPr>
          <p:spPr>
            <a:xfrm>
              <a:off x="1593924" y="2967950"/>
              <a:ext cx="805029"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a:t>
              </a:r>
              <a:endParaRPr lang="en-US" sz="1400" b="1" dirty="0">
                <a:ln w="12700">
                  <a:noFill/>
                  <a:prstDash val="solid"/>
                </a:ln>
                <a:cs typeface="B Homa" pitchFamily="2" charset="-78"/>
              </a:endParaRPr>
            </a:p>
          </p:txBody>
        </p:sp>
      </p:grpSp>
      <p:sp>
        <p:nvSpPr>
          <p:cNvPr id="13" name="Rounded Rectangle 12"/>
          <p:cNvSpPr/>
          <p:nvPr/>
        </p:nvSpPr>
        <p:spPr>
          <a:xfrm>
            <a:off x="793173" y="2438400"/>
            <a:ext cx="7893627"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a:solidFill>
                  <a:schemeClr val="tx1"/>
                </a:solidFill>
                <a:cs typeface="B Homa" pitchFamily="2" charset="-78"/>
              </a:rPr>
              <a:t>حساب </a:t>
            </a:r>
            <a:r>
              <a:rPr lang="fa-IR" sz="1600">
                <a:solidFill>
                  <a:srgbClr val="FF0000"/>
                </a:solidFill>
                <a:cs typeface="B Homa" pitchFamily="2" charset="-78"/>
              </a:rPr>
              <a:t>خرید </a:t>
            </a:r>
            <a:r>
              <a:rPr lang="fa-IR" sz="1600" dirty="0">
                <a:solidFill>
                  <a:srgbClr val="FF0000"/>
                </a:solidFill>
                <a:cs typeface="B Homa" pitchFamily="2" charset="-78"/>
              </a:rPr>
              <a:t>کالا</a:t>
            </a:r>
            <a:r>
              <a:rPr lang="fa-IR" sz="1600" dirty="0">
                <a:solidFill>
                  <a:schemeClr val="tx1"/>
                </a:solidFill>
                <a:cs typeface="B Homa" pitchFamily="2" charset="-78"/>
              </a:rPr>
              <a:t>:</a:t>
            </a:r>
          </a:p>
          <a:p>
            <a:pPr algn="r" rtl="1"/>
            <a:r>
              <a:rPr lang="fa-IR" sz="1600" dirty="0">
                <a:solidFill>
                  <a:schemeClr val="tx1"/>
                </a:solidFill>
                <a:cs typeface="B Homa" pitchFamily="2" charset="-78"/>
              </a:rPr>
              <a:t>این حساب دقیقاً شبیه حسابهای هزینه می باشد، بدین معنی که دارای ماهیت فقط بدهکار بوده و از نوع حسابهای موقت می باشد و در پایان دوره با حساب خلاصه سود و زیان بسته می شود و در گزارش سود و زیان نشان داده می شود.</a:t>
            </a:r>
          </a:p>
        </p:txBody>
      </p:sp>
      <p:sp>
        <p:nvSpPr>
          <p:cNvPr id="14" name="Rounded Rectangle 13"/>
          <p:cNvSpPr/>
          <p:nvPr/>
        </p:nvSpPr>
        <p:spPr>
          <a:xfrm>
            <a:off x="3304309" y="3733800"/>
            <a:ext cx="5382491"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chemeClr val="tx1"/>
                </a:solidFill>
                <a:cs typeface="B Homa" pitchFamily="2" charset="-78"/>
              </a:rPr>
              <a:t>در زمان برگشت </a:t>
            </a:r>
            <a:r>
              <a:rPr lang="fa-IR" sz="1600">
                <a:solidFill>
                  <a:schemeClr val="tx1"/>
                </a:solidFill>
                <a:cs typeface="B Homa" pitchFamily="2" charset="-78"/>
              </a:rPr>
              <a:t>کالای خریداری </a:t>
            </a:r>
            <a:r>
              <a:rPr lang="fa-IR" sz="1600" dirty="0">
                <a:solidFill>
                  <a:schemeClr val="tx1"/>
                </a:solidFill>
                <a:cs typeface="B Homa" pitchFamily="2" charset="-78"/>
              </a:rPr>
              <a:t>شده به فروشنده ثبت زیر صورت می گیرد:</a:t>
            </a:r>
          </a:p>
        </p:txBody>
      </p:sp>
      <p:sp>
        <p:nvSpPr>
          <p:cNvPr id="15" name="Rounded Rectangle 14"/>
          <p:cNvSpPr/>
          <p:nvPr/>
        </p:nvSpPr>
        <p:spPr>
          <a:xfrm>
            <a:off x="4838701" y="4267200"/>
            <a:ext cx="38481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chemeClr val="tx1"/>
                </a:solidFill>
                <a:cs typeface="B Homa" pitchFamily="2" charset="-78"/>
              </a:rPr>
              <a:t>6/31) بانک 500,000</a:t>
            </a:r>
          </a:p>
          <a:p>
            <a:pPr algn="r" rtl="1"/>
            <a:r>
              <a:rPr lang="fa-IR" sz="1600" dirty="0">
                <a:solidFill>
                  <a:schemeClr val="tx1"/>
                </a:solidFill>
                <a:cs typeface="B Homa" pitchFamily="2" charset="-78"/>
              </a:rPr>
              <a:t>                  برگشت </a:t>
            </a:r>
            <a:r>
              <a:rPr lang="fa-IR" sz="1600">
                <a:solidFill>
                  <a:schemeClr val="tx1"/>
                </a:solidFill>
                <a:cs typeface="B Homa" pitchFamily="2" charset="-78"/>
              </a:rPr>
              <a:t>از خرید </a:t>
            </a:r>
            <a:r>
              <a:rPr lang="fa-IR" sz="1600" dirty="0">
                <a:solidFill>
                  <a:schemeClr val="tx1"/>
                </a:solidFill>
                <a:cs typeface="B Homa" pitchFamily="2" charset="-78"/>
              </a:rPr>
              <a:t>و تخفیفات500,000</a:t>
            </a:r>
          </a:p>
          <a:p>
            <a:pPr algn="r" rtl="1"/>
            <a:r>
              <a:rPr lang="fa-IR" sz="1600" dirty="0">
                <a:solidFill>
                  <a:schemeClr val="tx1"/>
                </a:solidFill>
                <a:cs typeface="B Homa" pitchFamily="2" charset="-78"/>
              </a:rPr>
              <a:t>ثبت برگشت </a:t>
            </a:r>
            <a:r>
              <a:rPr lang="fa-IR" sz="1600">
                <a:solidFill>
                  <a:schemeClr val="tx1"/>
                </a:solidFill>
                <a:cs typeface="B Homa" pitchFamily="2" charset="-78"/>
              </a:rPr>
              <a:t>کالای خریداری </a:t>
            </a:r>
            <a:r>
              <a:rPr lang="fa-IR" sz="1600" dirty="0">
                <a:solidFill>
                  <a:schemeClr val="tx1"/>
                </a:solidFill>
                <a:cs typeface="B Homa" pitchFamily="2" charset="-78"/>
              </a:rPr>
              <a:t>شده</a:t>
            </a:r>
          </a:p>
        </p:txBody>
      </p:sp>
      <p:sp>
        <p:nvSpPr>
          <p:cNvPr id="16" name="Rounded Rectangle 15"/>
          <p:cNvSpPr/>
          <p:nvPr/>
        </p:nvSpPr>
        <p:spPr>
          <a:xfrm>
            <a:off x="793173" y="5209309"/>
            <a:ext cx="7893629" cy="111529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chemeClr val="tx1"/>
                </a:solidFill>
                <a:cs typeface="B Homa" pitchFamily="2" charset="-78"/>
              </a:rPr>
              <a:t>حساب </a:t>
            </a:r>
            <a:r>
              <a:rPr lang="fa-IR" sz="1600" dirty="0">
                <a:solidFill>
                  <a:srgbClr val="FF0000"/>
                </a:solidFill>
                <a:cs typeface="B Homa" pitchFamily="2" charset="-78"/>
              </a:rPr>
              <a:t>برگشت از خرید و تخفیفات</a:t>
            </a:r>
            <a:r>
              <a:rPr lang="fa-IR" sz="1600" dirty="0">
                <a:solidFill>
                  <a:schemeClr val="tx1"/>
                </a:solidFill>
                <a:cs typeface="B Homa" pitchFamily="2" charset="-78"/>
              </a:rPr>
              <a:t>:</a:t>
            </a:r>
          </a:p>
          <a:p>
            <a:pPr algn="r" rtl="1"/>
            <a:r>
              <a:rPr lang="fa-IR" sz="1600" dirty="0">
                <a:solidFill>
                  <a:schemeClr val="tx1"/>
                </a:solidFill>
                <a:cs typeface="B Homa" pitchFamily="2" charset="-78"/>
              </a:rPr>
              <a:t>این حساب دارای ماهیت فقط بستانکار بوده و از نوع حسابهای موقت می باشد که در پایان دوره با حساب خلاصه سود و زیان بسته می شود و در گزارش سود و زیان نشان داده می شود.</a:t>
            </a:r>
          </a:p>
        </p:txBody>
      </p:sp>
      <p:grpSp>
        <p:nvGrpSpPr>
          <p:cNvPr id="17" name="Group 16"/>
          <p:cNvGrpSpPr/>
          <p:nvPr/>
        </p:nvGrpSpPr>
        <p:grpSpPr>
          <a:xfrm>
            <a:off x="347284" y="3727118"/>
            <a:ext cx="1806905" cy="1482191"/>
            <a:chOff x="671384" y="2612129"/>
            <a:chExt cx="1806905" cy="1713566"/>
          </a:xfrm>
        </p:grpSpPr>
        <p:grpSp>
          <p:nvGrpSpPr>
            <p:cNvPr id="18" name="Group 17"/>
            <p:cNvGrpSpPr/>
            <p:nvPr/>
          </p:nvGrpSpPr>
          <p:grpSpPr>
            <a:xfrm>
              <a:off x="671384" y="2612129"/>
              <a:ext cx="1806905" cy="1713566"/>
              <a:chOff x="388984" y="2118084"/>
              <a:chExt cx="2879680" cy="2988949"/>
            </a:xfrm>
          </p:grpSpPr>
          <p:grpSp>
            <p:nvGrpSpPr>
              <p:cNvPr id="20" name="Group 19"/>
              <p:cNvGrpSpPr/>
              <p:nvPr/>
            </p:nvGrpSpPr>
            <p:grpSpPr>
              <a:xfrm>
                <a:off x="533399" y="2667000"/>
                <a:ext cx="2590802" cy="2440033"/>
                <a:chOff x="1752599" y="2667000"/>
                <a:chExt cx="3429002" cy="2948373"/>
              </a:xfrm>
            </p:grpSpPr>
            <p:cxnSp>
              <p:nvCxnSpPr>
                <p:cNvPr id="22" name="Straight Connector 21"/>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67100" y="2667000"/>
                  <a:ext cx="0" cy="2948373"/>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388984" y="2118084"/>
                <a:ext cx="2879680"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برگشت </a:t>
                </a:r>
                <a:r>
                  <a:rPr lang="fa-IR" sz="1400" b="1" cap="none" spc="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از خرید </a:t>
                </a: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و تخفیفات</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19" name="Rectangle 18"/>
            <p:cNvSpPr/>
            <p:nvPr/>
          </p:nvSpPr>
          <p:spPr>
            <a:xfrm>
              <a:off x="740620" y="2991134"/>
              <a:ext cx="716863"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a:t>
              </a:r>
              <a:endParaRPr lang="en-US" sz="1400" b="1" dirty="0">
                <a:ln w="12700">
                  <a:noFill/>
                  <a:prstDash val="solid"/>
                </a:ln>
                <a:cs typeface="B Homa" pitchFamily="2" charset="-78"/>
              </a:endParaRPr>
            </a:p>
          </p:txBody>
        </p:sp>
      </p:grpSp>
      <p:sp>
        <p:nvSpPr>
          <p:cNvPr id="24" name="Rectangle 23"/>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25" name="Rounded Rectangle 24"/>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23629817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69673" y="193599"/>
            <a:ext cx="54102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در </a:t>
            </a:r>
            <a:r>
              <a:rPr lang="fa-IR" sz="1600">
                <a:solidFill>
                  <a:schemeClr val="tx1"/>
                </a:solidFill>
                <a:cs typeface="B Homa" pitchFamily="2" charset="-78"/>
              </a:rPr>
              <a:t>زمان خرید </a:t>
            </a:r>
            <a:r>
              <a:rPr lang="fa-IR" sz="1600" dirty="0">
                <a:solidFill>
                  <a:schemeClr val="tx1"/>
                </a:solidFill>
                <a:cs typeface="B Homa" pitchFamily="2" charset="-78"/>
              </a:rPr>
              <a:t>کالا به صورت نسیه ثبت زیر در دفاتر صورت می گیرد:</a:t>
            </a:r>
          </a:p>
        </p:txBody>
      </p:sp>
      <p:sp>
        <p:nvSpPr>
          <p:cNvPr id="4" name="Rounded Rectangle 3"/>
          <p:cNvSpPr/>
          <p:nvPr/>
        </p:nvSpPr>
        <p:spPr>
          <a:xfrm>
            <a:off x="4686301" y="726999"/>
            <a:ext cx="4000500" cy="990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5/20</a:t>
            </a:r>
            <a:r>
              <a:rPr lang="fa-IR" sz="1600">
                <a:solidFill>
                  <a:schemeClr val="tx1"/>
                </a:solidFill>
                <a:cs typeface="B Homa" pitchFamily="2" charset="-78"/>
              </a:rPr>
              <a:t>) خرید </a:t>
            </a:r>
            <a:r>
              <a:rPr lang="fa-IR" sz="1600" dirty="0">
                <a:solidFill>
                  <a:schemeClr val="tx1"/>
                </a:solidFill>
                <a:cs typeface="B Homa" pitchFamily="2" charset="-78"/>
              </a:rPr>
              <a:t>2,000,000</a:t>
            </a:r>
          </a:p>
          <a:p>
            <a:pPr algn="r" rtl="1"/>
            <a:r>
              <a:rPr lang="fa-IR" sz="1600" dirty="0">
                <a:solidFill>
                  <a:schemeClr val="tx1"/>
                </a:solidFill>
                <a:cs typeface="B Homa" pitchFamily="2" charset="-78"/>
              </a:rPr>
              <a:t>                          حسابهای پرداختنی 2,000,000</a:t>
            </a:r>
          </a:p>
          <a:p>
            <a:pPr algn="r" rtl="1"/>
            <a:r>
              <a:rPr lang="fa-IR" sz="1600">
                <a:solidFill>
                  <a:schemeClr val="tx1"/>
                </a:solidFill>
                <a:cs typeface="B Homa" pitchFamily="2" charset="-78"/>
              </a:rPr>
              <a:t>خرید </a:t>
            </a:r>
            <a:r>
              <a:rPr lang="fa-IR" sz="1600" dirty="0">
                <a:solidFill>
                  <a:schemeClr val="tx1"/>
                </a:solidFill>
                <a:cs typeface="B Homa" pitchFamily="2" charset="-78"/>
              </a:rPr>
              <a:t>کالا به صورت نسیه با شرط ( ن/30 – 10/5)</a:t>
            </a:r>
          </a:p>
        </p:txBody>
      </p:sp>
      <p:sp>
        <p:nvSpPr>
          <p:cNvPr id="12" name="Rounded Rectangle 11"/>
          <p:cNvSpPr/>
          <p:nvPr/>
        </p:nvSpPr>
        <p:spPr>
          <a:xfrm>
            <a:off x="249382" y="1717599"/>
            <a:ext cx="8437419" cy="13161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منظور از شرط </a:t>
            </a:r>
            <a:r>
              <a:rPr lang="fa-IR" sz="1600" dirty="0">
                <a:solidFill>
                  <a:srgbClr val="FF0000"/>
                </a:solidFill>
                <a:cs typeface="B Homa" pitchFamily="2" charset="-78"/>
              </a:rPr>
              <a:t>( ن/30 – 10/5)</a:t>
            </a:r>
            <a:r>
              <a:rPr lang="fa-IR" sz="1600" dirty="0">
                <a:solidFill>
                  <a:schemeClr val="tx1"/>
                </a:solidFill>
                <a:cs typeface="B Homa" pitchFamily="2" charset="-78"/>
              </a:rPr>
              <a:t>:</a:t>
            </a:r>
          </a:p>
          <a:p>
            <a:pPr algn="r" rtl="1"/>
            <a:r>
              <a:rPr lang="fa-IR" sz="1600" dirty="0">
                <a:solidFill>
                  <a:schemeClr val="tx1"/>
                </a:solidFill>
                <a:cs typeface="B Homa" pitchFamily="2" charset="-78"/>
              </a:rPr>
              <a:t>این است </a:t>
            </a:r>
            <a:r>
              <a:rPr lang="fa-IR" sz="1600">
                <a:solidFill>
                  <a:schemeClr val="tx1"/>
                </a:solidFill>
                <a:cs typeface="B Homa" pitchFamily="2" charset="-78"/>
              </a:rPr>
              <a:t>که خرید </a:t>
            </a:r>
            <a:r>
              <a:rPr lang="fa-IR" sz="1600" dirty="0">
                <a:solidFill>
                  <a:schemeClr val="tx1"/>
                </a:solidFill>
                <a:cs typeface="B Homa" pitchFamily="2" charset="-78"/>
              </a:rPr>
              <a:t>به صورت نسیه می باشد که دوره تسویه </a:t>
            </a:r>
            <a:r>
              <a:rPr lang="fa-IR" sz="1600">
                <a:solidFill>
                  <a:schemeClr val="tx1"/>
                </a:solidFill>
                <a:cs typeface="B Homa" pitchFamily="2" charset="-78"/>
              </a:rPr>
              <a:t>این خرید </a:t>
            </a:r>
            <a:r>
              <a:rPr lang="fa-IR" sz="1600" dirty="0">
                <a:solidFill>
                  <a:schemeClr val="tx1"/>
                </a:solidFill>
                <a:cs typeface="B Homa" pitchFamily="2" charset="-78"/>
              </a:rPr>
              <a:t>نسیه 30 روز از </a:t>
            </a:r>
            <a:r>
              <a:rPr lang="fa-IR" sz="1600">
                <a:solidFill>
                  <a:schemeClr val="tx1"/>
                </a:solidFill>
                <a:cs typeface="B Homa" pitchFamily="2" charset="-78"/>
              </a:rPr>
              <a:t>تاریخ خرید </a:t>
            </a:r>
            <a:r>
              <a:rPr lang="fa-IR" sz="1600" dirty="0">
                <a:solidFill>
                  <a:schemeClr val="tx1"/>
                </a:solidFill>
                <a:cs typeface="B Homa" pitchFamily="2" charset="-78"/>
              </a:rPr>
              <a:t>می باشد و 5% تخفیف تعلق می گیرد اگر در 10 روز اول از تاریخ تسویه صورت بگیرد.</a:t>
            </a:r>
          </a:p>
          <a:p>
            <a:pPr algn="r" rtl="1"/>
            <a:r>
              <a:rPr lang="fa-IR" sz="1600" dirty="0">
                <a:solidFill>
                  <a:schemeClr val="tx1"/>
                </a:solidFill>
                <a:cs typeface="B Homa" pitchFamily="2" charset="-78"/>
              </a:rPr>
              <a:t>این شرط را به صورت زیر می خوانیم:  </a:t>
            </a:r>
            <a:r>
              <a:rPr lang="fa-IR" sz="1600" dirty="0">
                <a:solidFill>
                  <a:srgbClr val="FF0000"/>
                </a:solidFill>
                <a:cs typeface="B Homa" pitchFamily="2" charset="-78"/>
              </a:rPr>
              <a:t>نسیه 30 روزه 5% تخفیف در 10 روز اول تسویه</a:t>
            </a:r>
          </a:p>
        </p:txBody>
      </p:sp>
      <p:sp>
        <p:nvSpPr>
          <p:cNvPr id="13" name="Rounded Rectangle 12"/>
          <p:cNvSpPr/>
          <p:nvPr/>
        </p:nvSpPr>
        <p:spPr>
          <a:xfrm>
            <a:off x="3886200" y="3581400"/>
            <a:ext cx="4800601" cy="11637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600" dirty="0">
                <a:solidFill>
                  <a:schemeClr val="tx1"/>
                </a:solidFill>
                <a:cs typeface="B Homa" pitchFamily="2" charset="-78"/>
              </a:rPr>
              <a:t>5/29) حسابهای پرداختنی 2,000,000</a:t>
            </a:r>
          </a:p>
          <a:p>
            <a:pPr algn="r" rtl="1"/>
            <a:r>
              <a:rPr lang="fa-IR" sz="1600" dirty="0">
                <a:solidFill>
                  <a:schemeClr val="tx1"/>
                </a:solidFill>
                <a:cs typeface="B Homa" pitchFamily="2" charset="-78"/>
              </a:rPr>
              <a:t>                                                      بانک 1,900,000</a:t>
            </a:r>
          </a:p>
          <a:p>
            <a:pPr algn="r" rtl="1"/>
            <a:r>
              <a:rPr lang="fa-IR" sz="1600" dirty="0">
                <a:solidFill>
                  <a:schemeClr val="tx1"/>
                </a:solidFill>
                <a:cs typeface="B Homa" pitchFamily="2" charset="-78"/>
              </a:rPr>
              <a:t>                                    تخفیفات </a:t>
            </a:r>
            <a:r>
              <a:rPr lang="fa-IR" sz="1600">
                <a:solidFill>
                  <a:schemeClr val="tx1"/>
                </a:solidFill>
                <a:cs typeface="B Homa" pitchFamily="2" charset="-78"/>
              </a:rPr>
              <a:t>نقدی خرید </a:t>
            </a:r>
            <a:r>
              <a:rPr lang="fa-IR" sz="1600" dirty="0">
                <a:solidFill>
                  <a:schemeClr val="tx1"/>
                </a:solidFill>
                <a:cs typeface="B Homa" pitchFamily="2" charset="-78"/>
              </a:rPr>
              <a:t>100,000</a:t>
            </a:r>
          </a:p>
          <a:p>
            <a:pPr algn="r" rtl="1"/>
            <a:r>
              <a:rPr lang="fa-IR" sz="1600" dirty="0">
                <a:solidFill>
                  <a:schemeClr val="tx1"/>
                </a:solidFill>
                <a:cs typeface="B Homa" pitchFamily="2" charset="-78"/>
              </a:rPr>
              <a:t>ثبت پرداخت بدهی در دوره تخفیف</a:t>
            </a:r>
          </a:p>
        </p:txBody>
      </p:sp>
      <p:sp>
        <p:nvSpPr>
          <p:cNvPr id="14" name="Rounded Rectangle 13"/>
          <p:cNvSpPr/>
          <p:nvPr/>
        </p:nvSpPr>
        <p:spPr>
          <a:xfrm>
            <a:off x="3338947" y="3058393"/>
            <a:ext cx="5347854"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600" dirty="0">
                <a:solidFill>
                  <a:schemeClr val="tx1"/>
                </a:solidFill>
                <a:cs typeface="B Homa" pitchFamily="2" charset="-78"/>
              </a:rPr>
              <a:t>ثبت </a:t>
            </a:r>
            <a:r>
              <a:rPr lang="fa-IR" sz="1600">
                <a:solidFill>
                  <a:schemeClr val="tx1"/>
                </a:solidFill>
                <a:cs typeface="B Homa" pitchFamily="2" charset="-78"/>
              </a:rPr>
              <a:t>پرداخت خرید </a:t>
            </a:r>
            <a:r>
              <a:rPr lang="fa-IR" sz="1600" dirty="0">
                <a:solidFill>
                  <a:schemeClr val="tx1"/>
                </a:solidFill>
                <a:cs typeface="B Homa" pitchFamily="2" charset="-78"/>
              </a:rPr>
              <a:t>نسیه در دوره تخفیف:</a:t>
            </a:r>
          </a:p>
        </p:txBody>
      </p:sp>
      <p:sp>
        <p:nvSpPr>
          <p:cNvPr id="15" name="Rounded Rectangle 14"/>
          <p:cNvSpPr/>
          <p:nvPr/>
        </p:nvSpPr>
        <p:spPr>
          <a:xfrm>
            <a:off x="249382" y="3581400"/>
            <a:ext cx="3636818" cy="1163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dirty="0">
                <a:solidFill>
                  <a:schemeClr val="tx1"/>
                </a:solidFill>
                <a:cs typeface="B Homa" pitchFamily="2" charset="-78"/>
              </a:rPr>
              <a:t>محاسبات:</a:t>
            </a:r>
          </a:p>
          <a:p>
            <a:pPr algn="l"/>
            <a:r>
              <a:rPr lang="fa-IR" sz="1400" dirty="0">
                <a:solidFill>
                  <a:schemeClr val="tx1"/>
                </a:solidFill>
                <a:cs typeface="B Homa" pitchFamily="2" charset="-78"/>
              </a:rPr>
              <a:t>مبلغ تخفیف 100,000 = 5%× 2,000,000</a:t>
            </a:r>
          </a:p>
          <a:p>
            <a:pPr algn="l"/>
            <a:r>
              <a:rPr lang="fa-IR" sz="1400" dirty="0">
                <a:solidFill>
                  <a:schemeClr val="tx1"/>
                </a:solidFill>
                <a:cs typeface="B Homa" pitchFamily="2" charset="-78"/>
              </a:rPr>
              <a:t>مبلغ قابل پردخت 1,900,000 = 100,000 – 2,000,000</a:t>
            </a:r>
          </a:p>
        </p:txBody>
      </p:sp>
      <p:sp>
        <p:nvSpPr>
          <p:cNvPr id="17" name="Rounded Rectangle 16"/>
          <p:cNvSpPr/>
          <p:nvPr/>
        </p:nvSpPr>
        <p:spPr>
          <a:xfrm>
            <a:off x="793172" y="5334000"/>
            <a:ext cx="7893629" cy="111529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حساب </a:t>
            </a:r>
            <a:r>
              <a:rPr lang="fa-IR" sz="1600" dirty="0">
                <a:solidFill>
                  <a:srgbClr val="FF0000"/>
                </a:solidFill>
                <a:cs typeface="B Homa" pitchFamily="2" charset="-78"/>
              </a:rPr>
              <a:t>تخفیفات </a:t>
            </a:r>
            <a:r>
              <a:rPr lang="fa-IR" sz="1600">
                <a:solidFill>
                  <a:srgbClr val="FF0000"/>
                </a:solidFill>
                <a:cs typeface="B Homa" pitchFamily="2" charset="-78"/>
              </a:rPr>
              <a:t>نقدی خرید</a:t>
            </a:r>
            <a:r>
              <a:rPr lang="fa-IR" sz="1600">
                <a:solidFill>
                  <a:schemeClr val="tx1"/>
                </a:solidFill>
                <a:cs typeface="B Homa" pitchFamily="2" charset="-78"/>
              </a:rPr>
              <a:t>:</a:t>
            </a:r>
            <a:endParaRPr lang="fa-IR" sz="1600" dirty="0">
              <a:solidFill>
                <a:schemeClr val="tx1"/>
              </a:solidFill>
              <a:cs typeface="B Homa" pitchFamily="2" charset="-78"/>
            </a:endParaRPr>
          </a:p>
          <a:p>
            <a:pPr algn="r" rtl="1"/>
            <a:r>
              <a:rPr lang="fa-IR" sz="1600" dirty="0">
                <a:solidFill>
                  <a:schemeClr val="tx1"/>
                </a:solidFill>
                <a:cs typeface="B Homa" pitchFamily="2" charset="-78"/>
              </a:rPr>
              <a:t>این حساب دارای ماهیت فقط بستانکار بوده و از نوع حسابهای موقت می باشد که در پایان دوره با حساب خلاصه سود و زیان بسته می شود و در گزارش سود و زیان نشان داده می شود.</a:t>
            </a:r>
          </a:p>
        </p:txBody>
      </p:sp>
      <p:sp>
        <p:nvSpPr>
          <p:cNvPr id="18" name="Rounded Rectangle 17"/>
          <p:cNvSpPr/>
          <p:nvPr/>
        </p:nvSpPr>
        <p:spPr>
          <a:xfrm>
            <a:off x="457200" y="4745181"/>
            <a:ext cx="8222673"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600" dirty="0">
                <a:solidFill>
                  <a:schemeClr val="tx1"/>
                </a:solidFill>
                <a:cs typeface="B Homa" pitchFamily="2" charset="-78"/>
              </a:rPr>
              <a:t>دقت شود که کل بدهی تسویه شده است در نتیجه حسابهای پرداختنی به کل مبلغ بدهکار می شود.</a:t>
            </a:r>
          </a:p>
        </p:txBody>
      </p:sp>
      <p:sp>
        <p:nvSpPr>
          <p:cNvPr id="10" name="Rectangle 9"/>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1" name="Rounded Rectangle 10"/>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3901526753"/>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عملیات </a:t>
            </a:r>
          </a:p>
          <a:p>
            <a:pPr algn="ctr" rtl="1"/>
            <a:r>
              <a:rPr lang="fa-IR" dirty="0">
                <a:cs typeface="B Homa" pitchFamily="2" charset="-78"/>
              </a:rPr>
              <a:t>فروش کالا</a:t>
            </a:r>
            <a:endParaRPr lang="en-US" dirty="0">
              <a:cs typeface="B Homa" pitchFamily="2" charset="-78"/>
            </a:endParaRPr>
          </a:p>
        </p:txBody>
      </p:sp>
      <p:sp>
        <p:nvSpPr>
          <p:cNvPr id="4" name="Rounded Rectangle 3"/>
          <p:cNvSpPr/>
          <p:nvPr/>
        </p:nvSpPr>
        <p:spPr>
          <a:xfrm>
            <a:off x="2712602" y="872836"/>
            <a:ext cx="5974198"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در زمان فروش کالا به صورت نقدی ثبت زیر در دفاتر صورت می گیرد:</a:t>
            </a:r>
          </a:p>
        </p:txBody>
      </p:sp>
      <p:sp>
        <p:nvSpPr>
          <p:cNvPr id="5" name="Rounded Rectangle 4"/>
          <p:cNvSpPr/>
          <p:nvPr/>
        </p:nvSpPr>
        <p:spPr>
          <a:xfrm>
            <a:off x="4686301" y="1427019"/>
            <a:ext cx="40005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6/31) بانک  5,000,000</a:t>
            </a:r>
          </a:p>
          <a:p>
            <a:pPr algn="r" rtl="1"/>
            <a:r>
              <a:rPr lang="fa-IR" sz="1600" dirty="0">
                <a:solidFill>
                  <a:schemeClr val="tx1"/>
                </a:solidFill>
                <a:cs typeface="B Homa" pitchFamily="2" charset="-78"/>
              </a:rPr>
              <a:t>                     فروش کالا 5,000,000</a:t>
            </a:r>
          </a:p>
          <a:p>
            <a:pPr algn="r" rtl="1"/>
            <a:r>
              <a:rPr lang="fa-IR" sz="1600" dirty="0">
                <a:solidFill>
                  <a:schemeClr val="tx1"/>
                </a:solidFill>
                <a:cs typeface="B Homa" pitchFamily="2" charset="-78"/>
              </a:rPr>
              <a:t>فروش نقدی کالا</a:t>
            </a:r>
          </a:p>
        </p:txBody>
      </p:sp>
      <p:grpSp>
        <p:nvGrpSpPr>
          <p:cNvPr id="6" name="Group 5"/>
          <p:cNvGrpSpPr/>
          <p:nvPr/>
        </p:nvGrpSpPr>
        <p:grpSpPr>
          <a:xfrm>
            <a:off x="652806" y="786246"/>
            <a:ext cx="1660853" cy="1482191"/>
            <a:chOff x="726791" y="2612129"/>
            <a:chExt cx="1660853" cy="1713566"/>
          </a:xfrm>
        </p:grpSpPr>
        <p:grpSp>
          <p:nvGrpSpPr>
            <p:cNvPr id="7" name="Group 6"/>
            <p:cNvGrpSpPr/>
            <p:nvPr/>
          </p:nvGrpSpPr>
          <p:grpSpPr>
            <a:xfrm>
              <a:off x="762000" y="2612129"/>
              <a:ext cx="1625644" cy="1713566"/>
              <a:chOff x="533399" y="2118084"/>
              <a:chExt cx="2590802" cy="2988949"/>
            </a:xfrm>
          </p:grpSpPr>
          <p:grpSp>
            <p:nvGrpSpPr>
              <p:cNvPr id="9" name="Group 8"/>
              <p:cNvGrpSpPr/>
              <p:nvPr/>
            </p:nvGrpSpPr>
            <p:grpSpPr>
              <a:xfrm>
                <a:off x="533399" y="2667000"/>
                <a:ext cx="2590802" cy="2440033"/>
                <a:chOff x="1752599" y="2667000"/>
                <a:chExt cx="3429002" cy="2948373"/>
              </a:xfrm>
            </p:grpSpPr>
            <p:cxnSp>
              <p:nvCxnSpPr>
                <p:cNvPr id="11" name="Straight Connector 10"/>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67100" y="2667000"/>
                  <a:ext cx="0" cy="2948373"/>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375102" y="2118084"/>
                <a:ext cx="907437"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فروش</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8" name="Rectangle 7"/>
            <p:cNvSpPr/>
            <p:nvPr/>
          </p:nvSpPr>
          <p:spPr>
            <a:xfrm>
              <a:off x="726791" y="2926823"/>
              <a:ext cx="833883"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5,000,000</a:t>
              </a:r>
              <a:endParaRPr lang="en-US" sz="1400" b="1" dirty="0">
                <a:ln w="12700">
                  <a:noFill/>
                  <a:prstDash val="solid"/>
                </a:ln>
                <a:cs typeface="B Homa" pitchFamily="2" charset="-78"/>
              </a:endParaRPr>
            </a:p>
          </p:txBody>
        </p:sp>
      </p:grpSp>
      <p:sp>
        <p:nvSpPr>
          <p:cNvPr id="13" name="Rounded Rectangle 12"/>
          <p:cNvSpPr/>
          <p:nvPr/>
        </p:nvSpPr>
        <p:spPr>
          <a:xfrm>
            <a:off x="793173" y="2438400"/>
            <a:ext cx="7893627" cy="1295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حساب </a:t>
            </a:r>
            <a:r>
              <a:rPr lang="fa-IR" sz="1600" dirty="0">
                <a:solidFill>
                  <a:srgbClr val="FF0000"/>
                </a:solidFill>
                <a:cs typeface="B Homa" pitchFamily="2" charset="-78"/>
              </a:rPr>
              <a:t>فروش کالا</a:t>
            </a:r>
            <a:r>
              <a:rPr lang="fa-IR" sz="1600" dirty="0">
                <a:solidFill>
                  <a:schemeClr val="tx1"/>
                </a:solidFill>
                <a:cs typeface="B Homa" pitchFamily="2" charset="-78"/>
              </a:rPr>
              <a:t>:</a:t>
            </a:r>
          </a:p>
          <a:p>
            <a:pPr algn="r" rtl="1"/>
            <a:r>
              <a:rPr lang="fa-IR" sz="1600" dirty="0">
                <a:solidFill>
                  <a:schemeClr val="tx1"/>
                </a:solidFill>
                <a:cs typeface="B Homa" pitchFamily="2" charset="-78"/>
              </a:rPr>
              <a:t>این حساب دقیقاً شبیه حساب درآمد می باشد، بدین معنی که دارای ماهیت فقط بستانکار بوده و از نوع حسابهای موقت می باشد و در پایان دوره با حساب خلاصه سود و زیان بسته می شود و در گزارش سود و زیان نشان داده می شود.</a:t>
            </a:r>
          </a:p>
        </p:txBody>
      </p:sp>
      <p:sp>
        <p:nvSpPr>
          <p:cNvPr id="14" name="Rounded Rectangle 13"/>
          <p:cNvSpPr/>
          <p:nvPr/>
        </p:nvSpPr>
        <p:spPr>
          <a:xfrm>
            <a:off x="2743201" y="3733800"/>
            <a:ext cx="59436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در زمان برگشت کالای فروش رفته به فروشنده ثبت زیر صورت می گیرد:</a:t>
            </a:r>
          </a:p>
        </p:txBody>
      </p:sp>
      <p:sp>
        <p:nvSpPr>
          <p:cNvPr id="15" name="Rounded Rectangle 14"/>
          <p:cNvSpPr/>
          <p:nvPr/>
        </p:nvSpPr>
        <p:spPr>
          <a:xfrm>
            <a:off x="4838701" y="4267200"/>
            <a:ext cx="3848100" cy="990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6/31) برگشت </a:t>
            </a:r>
            <a:r>
              <a:rPr lang="fa-IR" sz="1600">
                <a:solidFill>
                  <a:schemeClr val="tx1"/>
                </a:solidFill>
                <a:cs typeface="B Homa" pitchFamily="2" charset="-78"/>
              </a:rPr>
              <a:t>از خرید </a:t>
            </a:r>
            <a:r>
              <a:rPr lang="fa-IR" sz="1600" dirty="0">
                <a:solidFill>
                  <a:schemeClr val="tx1"/>
                </a:solidFill>
                <a:cs typeface="B Homa" pitchFamily="2" charset="-78"/>
              </a:rPr>
              <a:t>و تخفیفات  500,000</a:t>
            </a:r>
          </a:p>
          <a:p>
            <a:pPr algn="r" rtl="1"/>
            <a:r>
              <a:rPr lang="fa-IR" sz="1600" dirty="0">
                <a:solidFill>
                  <a:schemeClr val="tx1"/>
                </a:solidFill>
                <a:cs typeface="B Homa" pitchFamily="2" charset="-78"/>
              </a:rPr>
              <a:t>                                                  بانک 500,000 </a:t>
            </a:r>
          </a:p>
          <a:p>
            <a:pPr algn="r" rtl="1"/>
            <a:r>
              <a:rPr lang="fa-IR" sz="1600" dirty="0">
                <a:solidFill>
                  <a:schemeClr val="tx1"/>
                </a:solidFill>
                <a:cs typeface="B Homa" pitchFamily="2" charset="-78"/>
              </a:rPr>
              <a:t>ثبت برگشت کالای فروش رفته</a:t>
            </a:r>
          </a:p>
        </p:txBody>
      </p:sp>
      <p:sp>
        <p:nvSpPr>
          <p:cNvPr id="16" name="Rounded Rectangle 15"/>
          <p:cNvSpPr/>
          <p:nvPr/>
        </p:nvSpPr>
        <p:spPr>
          <a:xfrm>
            <a:off x="793173" y="5209309"/>
            <a:ext cx="7893629" cy="11152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حساب </a:t>
            </a:r>
            <a:r>
              <a:rPr lang="fa-IR" sz="1600" dirty="0">
                <a:solidFill>
                  <a:srgbClr val="FF0000"/>
                </a:solidFill>
                <a:cs typeface="B Homa" pitchFamily="2" charset="-78"/>
              </a:rPr>
              <a:t>برگشت از فروش و تخفیفات</a:t>
            </a:r>
            <a:r>
              <a:rPr lang="fa-IR" sz="1600" dirty="0">
                <a:solidFill>
                  <a:schemeClr val="tx1"/>
                </a:solidFill>
                <a:cs typeface="B Homa" pitchFamily="2" charset="-78"/>
              </a:rPr>
              <a:t>:</a:t>
            </a:r>
          </a:p>
          <a:p>
            <a:pPr algn="r" rtl="1"/>
            <a:r>
              <a:rPr lang="fa-IR" sz="1600" dirty="0">
                <a:solidFill>
                  <a:schemeClr val="tx1"/>
                </a:solidFill>
                <a:cs typeface="B Homa" pitchFamily="2" charset="-78"/>
              </a:rPr>
              <a:t>این حساب دارای ماهیت فقط بدهکار بوده و از نوع حسابهای موقت می باشد که در پایان دوره با حساب خلاصه سود و زیان بسته می شود و در گزارش سود و زیان نشان داده می شود.</a:t>
            </a:r>
          </a:p>
        </p:txBody>
      </p:sp>
      <p:grpSp>
        <p:nvGrpSpPr>
          <p:cNvPr id="17" name="Group 16"/>
          <p:cNvGrpSpPr/>
          <p:nvPr/>
        </p:nvGrpSpPr>
        <p:grpSpPr>
          <a:xfrm>
            <a:off x="289576" y="3727118"/>
            <a:ext cx="1922321" cy="1482191"/>
            <a:chOff x="613676" y="2612129"/>
            <a:chExt cx="1922321" cy="1713566"/>
          </a:xfrm>
        </p:grpSpPr>
        <p:grpSp>
          <p:nvGrpSpPr>
            <p:cNvPr id="18" name="Group 17"/>
            <p:cNvGrpSpPr/>
            <p:nvPr/>
          </p:nvGrpSpPr>
          <p:grpSpPr>
            <a:xfrm>
              <a:off x="613676" y="2612129"/>
              <a:ext cx="1922321" cy="1713566"/>
              <a:chOff x="297013" y="2118084"/>
              <a:chExt cx="3063618" cy="2988949"/>
            </a:xfrm>
          </p:grpSpPr>
          <p:grpSp>
            <p:nvGrpSpPr>
              <p:cNvPr id="20" name="Group 19"/>
              <p:cNvGrpSpPr/>
              <p:nvPr/>
            </p:nvGrpSpPr>
            <p:grpSpPr>
              <a:xfrm>
                <a:off x="533399" y="2667000"/>
                <a:ext cx="2590802" cy="2440033"/>
                <a:chOff x="1752599" y="2667000"/>
                <a:chExt cx="3429002" cy="2948373"/>
              </a:xfrm>
            </p:grpSpPr>
            <p:cxnSp>
              <p:nvCxnSpPr>
                <p:cNvPr id="22" name="Straight Connector 21"/>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67100" y="2667000"/>
                  <a:ext cx="0" cy="2948373"/>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297013" y="2118084"/>
                <a:ext cx="3063618"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برگشت از فروش و تخفیفات</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19" name="Rectangle 18"/>
            <p:cNvSpPr/>
            <p:nvPr/>
          </p:nvSpPr>
          <p:spPr>
            <a:xfrm>
              <a:off x="1574836" y="2941399"/>
              <a:ext cx="716863"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a:t>
              </a:r>
              <a:endParaRPr lang="en-US" sz="1400" b="1" dirty="0">
                <a:ln w="12700">
                  <a:noFill/>
                  <a:prstDash val="solid"/>
                </a:ln>
                <a:cs typeface="B Homa" pitchFamily="2" charset="-78"/>
              </a:endParaRPr>
            </a:p>
          </p:txBody>
        </p:sp>
      </p:grpSp>
      <p:sp>
        <p:nvSpPr>
          <p:cNvPr id="24" name="Rectangle 23"/>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25" name="Rounded Rectangle 24"/>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14966885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69673" y="688901"/>
            <a:ext cx="54102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در زمان فروش کالا به صورت نسیه ثبت زیر در دفاتر صورت می گیرد:</a:t>
            </a:r>
          </a:p>
        </p:txBody>
      </p:sp>
      <p:sp>
        <p:nvSpPr>
          <p:cNvPr id="4" name="Rounded Rectangle 3"/>
          <p:cNvSpPr/>
          <p:nvPr/>
        </p:nvSpPr>
        <p:spPr>
          <a:xfrm>
            <a:off x="4686301" y="1222301"/>
            <a:ext cx="40005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5/20) حسابهای دریافتنی 2,000,000</a:t>
            </a:r>
          </a:p>
          <a:p>
            <a:pPr algn="r" rtl="1"/>
            <a:r>
              <a:rPr lang="fa-IR" sz="1600" dirty="0">
                <a:solidFill>
                  <a:schemeClr val="tx1"/>
                </a:solidFill>
                <a:cs typeface="B Homa" pitchFamily="2" charset="-78"/>
              </a:rPr>
              <a:t>                                     فروش کالا 2,000,000</a:t>
            </a:r>
          </a:p>
          <a:p>
            <a:pPr algn="r" rtl="1"/>
            <a:r>
              <a:rPr lang="fa-IR" sz="1600" dirty="0">
                <a:solidFill>
                  <a:schemeClr val="tx1"/>
                </a:solidFill>
                <a:cs typeface="B Homa" pitchFamily="2" charset="-78"/>
              </a:rPr>
              <a:t>فروش کالا به صورت نسیه با شرط ( ن/30 – 10/5)</a:t>
            </a:r>
          </a:p>
        </p:txBody>
      </p:sp>
      <p:sp>
        <p:nvSpPr>
          <p:cNvPr id="6" name="Rounded Rectangle 5"/>
          <p:cNvSpPr/>
          <p:nvPr/>
        </p:nvSpPr>
        <p:spPr>
          <a:xfrm>
            <a:off x="3886200" y="2770909"/>
            <a:ext cx="4800601" cy="116378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5/29) بانک                  1,900,000 </a:t>
            </a:r>
          </a:p>
          <a:p>
            <a:pPr algn="r" rtl="1"/>
            <a:r>
              <a:rPr lang="fa-IR" sz="1600" dirty="0">
                <a:solidFill>
                  <a:schemeClr val="tx1"/>
                </a:solidFill>
                <a:cs typeface="B Homa" pitchFamily="2" charset="-78"/>
              </a:rPr>
              <a:t>          تخفیفات </a:t>
            </a:r>
            <a:r>
              <a:rPr lang="fa-IR" sz="1600">
                <a:solidFill>
                  <a:schemeClr val="tx1"/>
                </a:solidFill>
                <a:cs typeface="B Homa" pitchFamily="2" charset="-78"/>
              </a:rPr>
              <a:t>نقدی خرید </a:t>
            </a:r>
            <a:r>
              <a:rPr lang="fa-IR" sz="1600" dirty="0">
                <a:solidFill>
                  <a:schemeClr val="tx1"/>
                </a:solidFill>
                <a:cs typeface="B Homa" pitchFamily="2" charset="-78"/>
              </a:rPr>
              <a:t>100,000</a:t>
            </a:r>
          </a:p>
          <a:p>
            <a:pPr algn="r" rtl="1"/>
            <a:r>
              <a:rPr lang="fa-IR" sz="1600" dirty="0">
                <a:solidFill>
                  <a:schemeClr val="tx1"/>
                </a:solidFill>
                <a:cs typeface="B Homa" pitchFamily="2" charset="-78"/>
              </a:rPr>
              <a:t>                                    حسابهای دریافتنی 2,000,000 </a:t>
            </a:r>
          </a:p>
          <a:p>
            <a:pPr algn="r" rtl="1"/>
            <a:r>
              <a:rPr lang="fa-IR" sz="1600" dirty="0">
                <a:solidFill>
                  <a:schemeClr val="tx1"/>
                </a:solidFill>
                <a:cs typeface="B Homa" pitchFamily="2" charset="-78"/>
              </a:rPr>
              <a:t>ثبت پرداخت بدهی در دوره تخفیف</a:t>
            </a:r>
          </a:p>
        </p:txBody>
      </p:sp>
      <p:sp>
        <p:nvSpPr>
          <p:cNvPr id="7" name="Rounded Rectangle 6"/>
          <p:cNvSpPr/>
          <p:nvPr/>
        </p:nvSpPr>
        <p:spPr>
          <a:xfrm>
            <a:off x="3338947" y="2247902"/>
            <a:ext cx="5347854"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ثبت دریافت مطالات بابت فروش نسیه در دوره تخفیف:</a:t>
            </a:r>
          </a:p>
        </p:txBody>
      </p:sp>
      <p:sp>
        <p:nvSpPr>
          <p:cNvPr id="8" name="Rounded Rectangle 7"/>
          <p:cNvSpPr/>
          <p:nvPr/>
        </p:nvSpPr>
        <p:spPr>
          <a:xfrm>
            <a:off x="249382" y="2770909"/>
            <a:ext cx="3636818" cy="11637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400" dirty="0">
                <a:solidFill>
                  <a:schemeClr val="tx1"/>
                </a:solidFill>
                <a:cs typeface="B Homa" pitchFamily="2" charset="-78"/>
              </a:rPr>
              <a:t>محاسبات:</a:t>
            </a:r>
          </a:p>
          <a:p>
            <a:pPr algn="l"/>
            <a:r>
              <a:rPr lang="fa-IR" sz="1400" dirty="0">
                <a:solidFill>
                  <a:schemeClr val="tx1"/>
                </a:solidFill>
                <a:cs typeface="B Homa" pitchFamily="2" charset="-78"/>
              </a:rPr>
              <a:t>مبلغ تخفیف 100,000 = 5%× 2,000,000</a:t>
            </a:r>
          </a:p>
          <a:p>
            <a:pPr algn="l"/>
            <a:r>
              <a:rPr lang="fa-IR" sz="1400" dirty="0">
                <a:solidFill>
                  <a:schemeClr val="tx1"/>
                </a:solidFill>
                <a:cs typeface="B Homa" pitchFamily="2" charset="-78"/>
              </a:rPr>
              <a:t>مبلغ قابل دریافت 1,900,000 = 100,000 – 2,000,000</a:t>
            </a:r>
          </a:p>
        </p:txBody>
      </p:sp>
      <p:sp>
        <p:nvSpPr>
          <p:cNvPr id="9" name="Rounded Rectangle 8"/>
          <p:cNvSpPr/>
          <p:nvPr/>
        </p:nvSpPr>
        <p:spPr>
          <a:xfrm>
            <a:off x="793172" y="4523509"/>
            <a:ext cx="7893629" cy="111529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حساب </a:t>
            </a:r>
            <a:r>
              <a:rPr lang="fa-IR" sz="1600" dirty="0">
                <a:solidFill>
                  <a:srgbClr val="FF0000"/>
                </a:solidFill>
                <a:cs typeface="B Homa" pitchFamily="2" charset="-78"/>
              </a:rPr>
              <a:t>تخفیفات نقدی فروش</a:t>
            </a:r>
            <a:r>
              <a:rPr lang="fa-IR" sz="1600" dirty="0">
                <a:solidFill>
                  <a:schemeClr val="tx1"/>
                </a:solidFill>
                <a:cs typeface="B Homa" pitchFamily="2" charset="-78"/>
              </a:rPr>
              <a:t>:</a:t>
            </a:r>
          </a:p>
          <a:p>
            <a:pPr algn="r" rtl="1"/>
            <a:r>
              <a:rPr lang="fa-IR" sz="1600" dirty="0">
                <a:solidFill>
                  <a:schemeClr val="tx1"/>
                </a:solidFill>
                <a:cs typeface="B Homa" pitchFamily="2" charset="-78"/>
              </a:rPr>
              <a:t>این حساب دارای ماهیت فقط بدهکار بوده و از نوع حسابهای موقت می باشد که در پایان دوره با حساب خلاصه سود و زیان بسته می شود و در گزارش سود و زیان نشان داده می شود.</a:t>
            </a:r>
          </a:p>
        </p:txBody>
      </p:sp>
      <p:sp>
        <p:nvSpPr>
          <p:cNvPr id="10" name="Rounded Rectangle 9"/>
          <p:cNvSpPr/>
          <p:nvPr/>
        </p:nvSpPr>
        <p:spPr>
          <a:xfrm>
            <a:off x="457200" y="3934690"/>
            <a:ext cx="8222673"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دقت شود که کل مطالبات تسویه شده است در نتیجه حسابهای دریافتنی به کل مبلغ بستانکار می شود.</a:t>
            </a:r>
          </a:p>
        </p:txBody>
      </p:sp>
      <p:grpSp>
        <p:nvGrpSpPr>
          <p:cNvPr id="11" name="Group 10"/>
          <p:cNvGrpSpPr/>
          <p:nvPr/>
        </p:nvGrpSpPr>
        <p:grpSpPr>
          <a:xfrm>
            <a:off x="796330" y="1326820"/>
            <a:ext cx="1625644" cy="1482191"/>
            <a:chOff x="762000" y="2612129"/>
            <a:chExt cx="1625644" cy="1713566"/>
          </a:xfrm>
        </p:grpSpPr>
        <p:grpSp>
          <p:nvGrpSpPr>
            <p:cNvPr id="12" name="Group 11"/>
            <p:cNvGrpSpPr/>
            <p:nvPr/>
          </p:nvGrpSpPr>
          <p:grpSpPr>
            <a:xfrm>
              <a:off x="762000" y="2612129"/>
              <a:ext cx="1625644" cy="1713566"/>
              <a:chOff x="533399" y="2118084"/>
              <a:chExt cx="2590802" cy="2988949"/>
            </a:xfrm>
          </p:grpSpPr>
          <p:grpSp>
            <p:nvGrpSpPr>
              <p:cNvPr id="14" name="Group 13"/>
              <p:cNvGrpSpPr/>
              <p:nvPr/>
            </p:nvGrpSpPr>
            <p:grpSpPr>
              <a:xfrm>
                <a:off x="533399" y="2667000"/>
                <a:ext cx="2590802" cy="2440033"/>
                <a:chOff x="1752599" y="2667000"/>
                <a:chExt cx="3429002" cy="2948373"/>
              </a:xfrm>
            </p:grpSpPr>
            <p:cxnSp>
              <p:nvCxnSpPr>
                <p:cNvPr id="16" name="Straight Connector 15"/>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67100" y="2667000"/>
                  <a:ext cx="0" cy="2948373"/>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613800" y="2118084"/>
                <a:ext cx="2430049"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تخفیفات نقدی فروش</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13" name="Rectangle 12"/>
            <p:cNvSpPr/>
            <p:nvPr/>
          </p:nvSpPr>
          <p:spPr>
            <a:xfrm>
              <a:off x="1601285" y="2941399"/>
              <a:ext cx="663964" cy="355822"/>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100,000</a:t>
              </a:r>
              <a:endParaRPr lang="en-US" sz="1400" b="1" dirty="0">
                <a:ln w="12700">
                  <a:noFill/>
                  <a:prstDash val="solid"/>
                </a:ln>
                <a:cs typeface="B Homa" pitchFamily="2" charset="-78"/>
              </a:endParaRPr>
            </a:p>
          </p:txBody>
        </p:sp>
      </p:grpSp>
      <p:sp>
        <p:nvSpPr>
          <p:cNvPr id="18" name="Rectangle 17"/>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9" name="Rounded Rectangle 18"/>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1718877136"/>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324600" y="30774"/>
            <a:ext cx="2362201" cy="1143398"/>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حساب </a:t>
            </a:r>
          </a:p>
          <a:p>
            <a:pPr algn="ctr" rtl="1"/>
            <a:r>
              <a:rPr lang="fa-IR" dirty="0">
                <a:cs typeface="B Homa" pitchFamily="2" charset="-78"/>
              </a:rPr>
              <a:t>موجودی کالا</a:t>
            </a:r>
            <a:endParaRPr lang="en-US" dirty="0">
              <a:cs typeface="B Homa" pitchFamily="2" charset="-78"/>
            </a:endParaRPr>
          </a:p>
        </p:txBody>
      </p:sp>
      <p:sp>
        <p:nvSpPr>
          <p:cNvPr id="4" name="Rounded Rectangle 3"/>
          <p:cNvSpPr/>
          <p:nvPr/>
        </p:nvSpPr>
        <p:spPr>
          <a:xfrm>
            <a:off x="762000" y="1249628"/>
            <a:ext cx="7924800" cy="8832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حسب </a:t>
            </a:r>
            <a:r>
              <a:rPr lang="fa-IR" sz="1600" dirty="0">
                <a:solidFill>
                  <a:srgbClr val="FF0000"/>
                </a:solidFill>
                <a:cs typeface="B Homa" pitchFamily="2" charset="-78"/>
              </a:rPr>
              <a:t>موجودی کالا</a:t>
            </a:r>
            <a:r>
              <a:rPr lang="fa-IR" sz="1600" dirty="0">
                <a:solidFill>
                  <a:schemeClr val="tx1"/>
                </a:solidFill>
                <a:cs typeface="B Homa" pitchFamily="2" charset="-78"/>
              </a:rPr>
              <a:t>:</a:t>
            </a:r>
            <a:endParaRPr lang="fa-IR" sz="1600" dirty="0">
              <a:solidFill>
                <a:srgbClr val="FF0000"/>
              </a:solidFill>
              <a:cs typeface="B Homa" pitchFamily="2" charset="-78"/>
            </a:endParaRPr>
          </a:p>
          <a:p>
            <a:pPr algn="r" rtl="1"/>
            <a:r>
              <a:rPr lang="fa-IR" sz="1600" dirty="0">
                <a:solidFill>
                  <a:schemeClr val="tx1"/>
                </a:solidFill>
                <a:cs typeface="B Homa" pitchFamily="2" charset="-78"/>
              </a:rPr>
              <a:t>از گروه </a:t>
            </a:r>
            <a:r>
              <a:rPr lang="fa-IR" sz="1600" dirty="0">
                <a:solidFill>
                  <a:srgbClr val="FF0000"/>
                </a:solidFill>
                <a:cs typeface="B Homa" pitchFamily="2" charset="-78"/>
              </a:rPr>
              <a:t>دارایی</a:t>
            </a:r>
            <a:r>
              <a:rPr lang="fa-IR" sz="1600" dirty="0">
                <a:solidFill>
                  <a:schemeClr val="tx1"/>
                </a:solidFill>
                <a:cs typeface="B Homa" pitchFamily="2" charset="-78"/>
              </a:rPr>
              <a:t> ها می باشد، در نتیجه دارای ماهیت </a:t>
            </a:r>
            <a:r>
              <a:rPr lang="fa-IR" sz="1600" dirty="0">
                <a:solidFill>
                  <a:srgbClr val="FF0000"/>
                </a:solidFill>
                <a:cs typeface="B Homa" pitchFamily="2" charset="-78"/>
              </a:rPr>
              <a:t>بدهکار</a:t>
            </a:r>
            <a:r>
              <a:rPr lang="fa-IR" sz="1600" dirty="0">
                <a:solidFill>
                  <a:schemeClr val="tx1"/>
                </a:solidFill>
                <a:cs typeface="B Homa" pitchFamily="2" charset="-78"/>
              </a:rPr>
              <a:t> بوده و از نوع حساب </a:t>
            </a:r>
            <a:r>
              <a:rPr lang="fa-IR" sz="1600" dirty="0">
                <a:solidFill>
                  <a:srgbClr val="FF0000"/>
                </a:solidFill>
                <a:cs typeface="B Homa" pitchFamily="2" charset="-78"/>
              </a:rPr>
              <a:t>دائم</a:t>
            </a:r>
            <a:r>
              <a:rPr lang="fa-IR" sz="1600" dirty="0">
                <a:solidFill>
                  <a:schemeClr val="tx1"/>
                </a:solidFill>
                <a:cs typeface="B Homa" pitchFamily="2" charset="-78"/>
              </a:rPr>
              <a:t> می باشد و در تراز نامه در قسمت داراییها زیر پیش پرداخت و قبل از ملزومات نشان داده می شود.</a:t>
            </a:r>
          </a:p>
        </p:txBody>
      </p:sp>
      <p:sp>
        <p:nvSpPr>
          <p:cNvPr id="5" name="Rounded Rectangle 4"/>
          <p:cNvSpPr/>
          <p:nvPr/>
        </p:nvSpPr>
        <p:spPr>
          <a:xfrm>
            <a:off x="762001" y="2272145"/>
            <a:ext cx="7924800" cy="88322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solidFill>
                  <a:schemeClr val="tx1"/>
                </a:solidFill>
                <a:cs typeface="B Homa" pitchFamily="2" charset="-78"/>
              </a:rPr>
              <a:t>برای ثبت و نگهداری حساب موجودی کالا 2 روش وجود دارد. که مؤسسات می توانند طبق این 2 روش حساب موجودی کالا را در دفاتر ثبت نمایند.</a:t>
            </a:r>
          </a:p>
        </p:txBody>
      </p:sp>
      <p:sp>
        <p:nvSpPr>
          <p:cNvPr id="6" name="Rounded Rectangle 5"/>
          <p:cNvSpPr/>
          <p:nvPr/>
        </p:nvSpPr>
        <p:spPr>
          <a:xfrm>
            <a:off x="782783" y="3245432"/>
            <a:ext cx="7924800" cy="8832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انواع روش ثبت و نگهداری موجودی کالا:</a:t>
            </a:r>
          </a:p>
          <a:p>
            <a:pPr algn="r" rtl="1"/>
            <a:r>
              <a:rPr lang="fa-IR" sz="1600" dirty="0">
                <a:solidFill>
                  <a:schemeClr val="tx1"/>
                </a:solidFill>
                <a:cs typeface="B Homa" pitchFamily="2" charset="-78"/>
              </a:rPr>
              <a:t>1. سیستم ثبت ادواری          2. سیستم ثبت دائمی</a:t>
            </a:r>
          </a:p>
        </p:txBody>
      </p:sp>
      <p:sp>
        <p:nvSpPr>
          <p:cNvPr id="7" name="Rectangle 6"/>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8" name="Rounded Rectangle 7"/>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69</a:t>
            </a:fld>
            <a:endParaRPr lang="en-US"/>
          </a:p>
        </p:txBody>
      </p:sp>
    </p:spTree>
    <p:extLst>
      <p:ext uri="{BB962C8B-B14F-4D97-AF65-F5344CB8AC3E}">
        <p14:creationId xmlns:p14="http://schemas.microsoft.com/office/powerpoint/2010/main" val="1038430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36402934"/>
              </p:ext>
            </p:extLst>
          </p:nvPr>
        </p:nvGraphicFramePr>
        <p:xfrm>
          <a:off x="1524000" y="685800"/>
          <a:ext cx="6096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4-4</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6245580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سیستم ثبت ادواری</a:t>
            </a:r>
            <a:endParaRPr lang="en-US" dirty="0">
              <a:cs typeface="B Homa" pitchFamily="2" charset="-78"/>
            </a:endParaRPr>
          </a:p>
        </p:txBody>
      </p:sp>
      <p:sp>
        <p:nvSpPr>
          <p:cNvPr id="4" name="Rounded Rectangle 3"/>
          <p:cNvSpPr/>
          <p:nvPr/>
        </p:nvSpPr>
        <p:spPr>
          <a:xfrm>
            <a:off x="238306" y="914400"/>
            <a:ext cx="8726182" cy="5106888"/>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r" rtl="1">
              <a:lnSpc>
                <a:spcPct val="150000"/>
              </a:lnSpc>
              <a:buFont typeface="Wingdings" pitchFamily="2" charset="2"/>
              <a:buChar char="v"/>
            </a:pPr>
            <a:r>
              <a:rPr lang="fa-IR" sz="1600" dirty="0">
                <a:solidFill>
                  <a:schemeClr val="tx1"/>
                </a:solidFill>
                <a:cs typeface="B Homa" pitchFamily="2" charset="-78"/>
              </a:rPr>
              <a:t>موسساتی از این سیستم استفاده می کنند که حجم معاملات و تنوع کالایی بالایی داشته باشند.</a:t>
            </a:r>
          </a:p>
          <a:p>
            <a:pPr marL="285750" indent="-285750" algn="r" rtl="1">
              <a:lnSpc>
                <a:spcPct val="150000"/>
              </a:lnSpc>
              <a:buFont typeface="Wingdings" pitchFamily="2" charset="2"/>
              <a:buChar char="v"/>
            </a:pPr>
            <a:r>
              <a:rPr lang="fa-IR" sz="1600" dirty="0">
                <a:solidFill>
                  <a:schemeClr val="tx1"/>
                </a:solidFill>
                <a:cs typeface="B Homa" pitchFamily="2" charset="-78"/>
              </a:rPr>
              <a:t>در این سیستم برای ثبت عملیات حسابداری خرید از حسابهای خرید، تخفیفات نقدی خرید و برگشت از خرید و تخفیفات استفاده می شود.</a:t>
            </a:r>
          </a:p>
          <a:p>
            <a:pPr marL="285750" indent="-285750" algn="r" rtl="1">
              <a:lnSpc>
                <a:spcPct val="150000"/>
              </a:lnSpc>
              <a:buFont typeface="Wingdings" pitchFamily="2" charset="2"/>
              <a:buChar char="v"/>
            </a:pPr>
            <a:r>
              <a:rPr lang="fa-IR" sz="1600" dirty="0">
                <a:solidFill>
                  <a:schemeClr val="tx1"/>
                </a:solidFill>
                <a:cs typeface="B Homa" pitchFamily="2" charset="-78"/>
              </a:rPr>
              <a:t>در این سیستم برای ثبت عملیات حسابداری فروش از حسابهای فروش، تخفیفات نقدی فروش و برگشت از فروش و تخفیفات استفاده می شود.</a:t>
            </a:r>
          </a:p>
          <a:p>
            <a:pPr marL="285750" indent="-285750" algn="r" rtl="1">
              <a:lnSpc>
                <a:spcPct val="150000"/>
              </a:lnSpc>
              <a:buFont typeface="Wingdings" pitchFamily="2" charset="2"/>
              <a:buChar char="v"/>
            </a:pPr>
            <a:r>
              <a:rPr lang="fa-IR" sz="1600" dirty="0">
                <a:solidFill>
                  <a:schemeClr val="tx1"/>
                </a:solidFill>
                <a:cs typeface="B Homa" pitchFamily="2" charset="-78"/>
              </a:rPr>
              <a:t>در این سیستم حساب موجودی کالا در طی دوره گردش ندارد.(در زمان خرید حسابهای خرید و در زمان فروش حسابهای فروش استفاده می شود.)</a:t>
            </a:r>
          </a:p>
          <a:p>
            <a:pPr marL="285750" indent="-285750" algn="r" rtl="1">
              <a:lnSpc>
                <a:spcPct val="150000"/>
              </a:lnSpc>
              <a:buFont typeface="Wingdings" pitchFamily="2" charset="2"/>
              <a:buChar char="v"/>
            </a:pPr>
            <a:r>
              <a:rPr lang="fa-IR" sz="1600" dirty="0">
                <a:solidFill>
                  <a:schemeClr val="tx1"/>
                </a:solidFill>
                <a:cs typeface="B Homa" pitchFamily="2" charset="-78"/>
              </a:rPr>
              <a:t>مبلغ نشان داده شده در حساب موجودی کالا قبل از انجام اصلاحات موجودی کالای اول دوره و بعد از انجام اصلاحات موجودی پایان دوره می باشد.</a:t>
            </a:r>
          </a:p>
          <a:p>
            <a:pPr marL="285750" indent="-285750" algn="r" rtl="1">
              <a:lnSpc>
                <a:spcPct val="150000"/>
              </a:lnSpc>
              <a:buFont typeface="Wingdings" pitchFamily="2" charset="2"/>
              <a:buChar char="v"/>
            </a:pPr>
            <a:r>
              <a:rPr lang="fa-IR" sz="1600" dirty="0">
                <a:solidFill>
                  <a:schemeClr val="tx1"/>
                </a:solidFill>
                <a:cs typeface="B Homa" pitchFamily="2" charset="-78"/>
              </a:rPr>
              <a:t>در این سیستم در پایان دوره موجودی کالا شمارش شده و بهای موجودی کالای پایان ارزشیابی میشود و بابت نشان دادن موجودی کالا در دفاتر ثبت اصلاحی صورت میگیرد.</a:t>
            </a:r>
          </a:p>
        </p:txBody>
      </p:sp>
      <p:sp>
        <p:nvSpPr>
          <p:cNvPr id="5" name="Rectangle 4"/>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6" name="Rounded Rectangle 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29309456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سیستم ثبت دائمی</a:t>
            </a:r>
            <a:endParaRPr lang="en-US" dirty="0">
              <a:cs typeface="B Homa" pitchFamily="2" charset="-78"/>
            </a:endParaRPr>
          </a:p>
        </p:txBody>
      </p:sp>
      <p:sp>
        <p:nvSpPr>
          <p:cNvPr id="4" name="Rounded Rectangle 3"/>
          <p:cNvSpPr/>
          <p:nvPr/>
        </p:nvSpPr>
        <p:spPr>
          <a:xfrm>
            <a:off x="539552" y="914400"/>
            <a:ext cx="8424936" cy="510688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r" rtl="1">
              <a:lnSpc>
                <a:spcPct val="150000"/>
              </a:lnSpc>
              <a:buFont typeface="Wingdings" pitchFamily="2" charset="2"/>
              <a:buChar char="v"/>
            </a:pPr>
            <a:r>
              <a:rPr lang="fa-IR" sz="1600" dirty="0">
                <a:solidFill>
                  <a:schemeClr val="tx1"/>
                </a:solidFill>
                <a:cs typeface="B Homa" pitchFamily="2" charset="-78"/>
              </a:rPr>
              <a:t>موسساتی از این سیستم استفاده می کنند که حجم معاملات و تنوع کالایی پایینی داشته باشند.</a:t>
            </a:r>
          </a:p>
          <a:p>
            <a:pPr marL="285750" indent="-285750" algn="r" rtl="1">
              <a:lnSpc>
                <a:spcPct val="150000"/>
              </a:lnSpc>
              <a:buFont typeface="Wingdings" pitchFamily="2" charset="2"/>
              <a:buChar char="v"/>
            </a:pPr>
            <a:r>
              <a:rPr lang="fa-IR" sz="1600" dirty="0">
                <a:solidFill>
                  <a:schemeClr val="tx1"/>
                </a:solidFill>
                <a:cs typeface="B Homa" pitchFamily="2" charset="-78"/>
              </a:rPr>
              <a:t>در این سیستم </a:t>
            </a:r>
            <a:r>
              <a:rPr lang="fa-IR" sz="1600">
                <a:solidFill>
                  <a:schemeClr val="tx1"/>
                </a:solidFill>
                <a:cs typeface="B Homa" pitchFamily="2" charset="-78"/>
              </a:rPr>
              <a:t>حسابهای خرید، </a:t>
            </a:r>
            <a:r>
              <a:rPr lang="fa-IR" sz="1600" dirty="0">
                <a:solidFill>
                  <a:schemeClr val="tx1"/>
                </a:solidFill>
                <a:cs typeface="B Homa" pitchFamily="2" charset="-78"/>
              </a:rPr>
              <a:t>تخفیفات </a:t>
            </a:r>
            <a:r>
              <a:rPr lang="fa-IR" sz="1600">
                <a:solidFill>
                  <a:schemeClr val="tx1"/>
                </a:solidFill>
                <a:cs typeface="B Homa" pitchFamily="2" charset="-78"/>
              </a:rPr>
              <a:t>نقدی خرید </a:t>
            </a:r>
            <a:r>
              <a:rPr lang="fa-IR" sz="1600" dirty="0">
                <a:solidFill>
                  <a:schemeClr val="tx1"/>
                </a:solidFill>
                <a:cs typeface="B Homa" pitchFamily="2" charset="-78"/>
              </a:rPr>
              <a:t>و برگشت </a:t>
            </a:r>
            <a:r>
              <a:rPr lang="fa-IR" sz="1600">
                <a:solidFill>
                  <a:schemeClr val="tx1"/>
                </a:solidFill>
                <a:cs typeface="B Homa" pitchFamily="2" charset="-78"/>
              </a:rPr>
              <a:t>از خرید </a:t>
            </a:r>
            <a:r>
              <a:rPr lang="fa-IR" sz="1600" dirty="0">
                <a:solidFill>
                  <a:schemeClr val="tx1"/>
                </a:solidFill>
                <a:cs typeface="B Homa" pitchFamily="2" charset="-78"/>
              </a:rPr>
              <a:t>و تخفیفات وجود ندارد و در </a:t>
            </a:r>
            <a:r>
              <a:rPr lang="fa-IR" sz="1600">
                <a:solidFill>
                  <a:schemeClr val="tx1"/>
                </a:solidFill>
                <a:cs typeface="B Homa" pitchFamily="2" charset="-78"/>
              </a:rPr>
              <a:t>زمان خرید </a:t>
            </a:r>
            <a:r>
              <a:rPr lang="fa-IR" sz="1600" dirty="0">
                <a:solidFill>
                  <a:schemeClr val="tx1"/>
                </a:solidFill>
                <a:cs typeface="B Homa" pitchFamily="2" charset="-78"/>
              </a:rPr>
              <a:t>مستقیم از حساب موجودی کالا استفاده می شود.</a:t>
            </a:r>
          </a:p>
          <a:p>
            <a:pPr marL="285750" indent="-285750" algn="r" rtl="1">
              <a:lnSpc>
                <a:spcPct val="150000"/>
              </a:lnSpc>
              <a:buFont typeface="Wingdings" pitchFamily="2" charset="2"/>
              <a:buChar char="v"/>
            </a:pPr>
            <a:r>
              <a:rPr lang="fa-IR" sz="1600" dirty="0">
                <a:solidFill>
                  <a:schemeClr val="tx1"/>
                </a:solidFill>
                <a:cs typeface="B Homa" pitchFamily="2" charset="-78"/>
              </a:rPr>
              <a:t>در این سیستم در زمان انجام فروش علاوه بر استفاده از حسابهای فروش، تخفیفات نقدی فروش و برگشت از فروش و تخفیفات از حساب موجودی کالا (به بهای تمام شده) استفاده می شود.</a:t>
            </a:r>
          </a:p>
          <a:p>
            <a:pPr marL="285750" indent="-285750" algn="r" rtl="1">
              <a:lnSpc>
                <a:spcPct val="150000"/>
              </a:lnSpc>
              <a:buFont typeface="Wingdings" pitchFamily="2" charset="2"/>
              <a:buChar char="v"/>
            </a:pPr>
            <a:r>
              <a:rPr lang="fa-IR" sz="1600" dirty="0">
                <a:solidFill>
                  <a:schemeClr val="tx1"/>
                </a:solidFill>
                <a:cs typeface="B Homa" pitchFamily="2" charset="-78"/>
              </a:rPr>
              <a:t>در این سیستم حساب موجودی کالا در طی دوره گردش دارد.(بدلیل آنکه هم در </a:t>
            </a:r>
            <a:r>
              <a:rPr lang="fa-IR" sz="1600">
                <a:solidFill>
                  <a:schemeClr val="tx1"/>
                </a:solidFill>
                <a:cs typeface="B Homa" pitchFamily="2" charset="-78"/>
              </a:rPr>
              <a:t>زمان خرید </a:t>
            </a:r>
            <a:r>
              <a:rPr lang="fa-IR" sz="1600" dirty="0">
                <a:solidFill>
                  <a:schemeClr val="tx1"/>
                </a:solidFill>
                <a:cs typeface="B Homa" pitchFamily="2" charset="-78"/>
              </a:rPr>
              <a:t>و هم در زمان فروش از این حساب استفاده می شود.)</a:t>
            </a:r>
          </a:p>
          <a:p>
            <a:pPr marL="285750" indent="-285750" algn="r" rtl="1">
              <a:lnSpc>
                <a:spcPct val="150000"/>
              </a:lnSpc>
              <a:buFont typeface="Wingdings" pitchFamily="2" charset="2"/>
              <a:buChar char="v"/>
            </a:pPr>
            <a:r>
              <a:rPr lang="fa-IR" sz="1600" dirty="0">
                <a:solidFill>
                  <a:schemeClr val="tx1"/>
                </a:solidFill>
                <a:cs typeface="B Homa" pitchFamily="2" charset="-78"/>
              </a:rPr>
              <a:t>در این سیستم هیچ گونه ثبت اصلاحی در پایان دوره برای نشان دادن موجودی کالای پایان دوره در دفاتر صورت نمی گیرد به این دلیل که موجودی کالا مانده را به روز نشان می دهد.</a:t>
            </a:r>
          </a:p>
        </p:txBody>
      </p:sp>
      <p:sp>
        <p:nvSpPr>
          <p:cNvPr id="5" name="Rectangle 4"/>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6" name="Rounded Rectangle 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10681245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553201" y="30774"/>
            <a:ext cx="21336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گزارش سودوزیان افقی</a:t>
            </a:r>
            <a:endParaRPr lang="en-US" dirty="0">
              <a:cs typeface="B Homa" pitchFamily="2" charset="-78"/>
            </a:endParaRPr>
          </a:p>
        </p:txBody>
      </p:sp>
      <p:sp>
        <p:nvSpPr>
          <p:cNvPr id="4" name="Rounded Rectangle 3"/>
          <p:cNvSpPr/>
          <p:nvPr/>
        </p:nvSpPr>
        <p:spPr>
          <a:xfrm>
            <a:off x="734291" y="838200"/>
            <a:ext cx="7924800" cy="10668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قبل از تهیه گزارش سود وزیان اصلی مؤسسات بازرگانی بهتر است ابتدا روابط زیر را که همان گزارش سود و زیان می باشد البته به صورت افقی فرا گرفت.</a:t>
            </a:r>
          </a:p>
        </p:txBody>
      </p:sp>
      <p:sp>
        <p:nvSpPr>
          <p:cNvPr id="5" name="Rounded Rectangle 4"/>
          <p:cNvSpPr/>
          <p:nvPr/>
        </p:nvSpPr>
        <p:spPr>
          <a:xfrm>
            <a:off x="734291" y="2209798"/>
            <a:ext cx="7952509" cy="3810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a:solidFill>
                  <a:schemeClr val="tx1"/>
                </a:solidFill>
                <a:cs typeface="B Homa" pitchFamily="2" charset="-78"/>
              </a:rPr>
              <a:t>(برگشت از خرید و تخفیفات + تخفیفات نقدی خرید) – خرید کالا = خرید خالص</a:t>
            </a:r>
          </a:p>
        </p:txBody>
      </p:sp>
      <p:sp>
        <p:nvSpPr>
          <p:cNvPr id="6" name="Rounded Rectangle 5"/>
          <p:cNvSpPr/>
          <p:nvPr/>
        </p:nvSpPr>
        <p:spPr>
          <a:xfrm>
            <a:off x="734290" y="2802082"/>
            <a:ext cx="7952509" cy="381000"/>
          </a:xfrm>
          <a:prstGeom prst="roundRect">
            <a:avLst>
              <a:gd name="adj" fmla="val 16998"/>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sz="1600" dirty="0">
                <a:solidFill>
                  <a:schemeClr val="tx1"/>
                </a:solidFill>
                <a:cs typeface="B Homa" pitchFamily="2" charset="-78"/>
              </a:rPr>
              <a:t>هزینه حمل کالای خریداری شده + خرید خالص = بهای تمام شده کالای خریداری شده</a:t>
            </a:r>
          </a:p>
        </p:txBody>
      </p:sp>
      <p:sp>
        <p:nvSpPr>
          <p:cNvPr id="7" name="Rounded Rectangle 6"/>
          <p:cNvSpPr/>
          <p:nvPr/>
        </p:nvSpPr>
        <p:spPr>
          <a:xfrm>
            <a:off x="734291" y="3352800"/>
            <a:ext cx="7952510" cy="3810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600" dirty="0">
                <a:solidFill>
                  <a:schemeClr val="tx1"/>
                </a:solidFill>
                <a:cs typeface="B Homa" pitchFamily="2" charset="-78"/>
              </a:rPr>
              <a:t>موجودی کالای اول دوره + بهای تمام شده کالای خریداری شده  = بهای تمام شده کالای آماده برای فروش </a:t>
            </a:r>
          </a:p>
        </p:txBody>
      </p:sp>
      <p:sp>
        <p:nvSpPr>
          <p:cNvPr id="8" name="Rounded Rectangle 7"/>
          <p:cNvSpPr/>
          <p:nvPr/>
        </p:nvSpPr>
        <p:spPr>
          <a:xfrm>
            <a:off x="734290" y="3962400"/>
            <a:ext cx="7952509" cy="3810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1600" dirty="0">
                <a:solidFill>
                  <a:schemeClr val="tx1"/>
                </a:solidFill>
                <a:cs typeface="B Homa" pitchFamily="2" charset="-78"/>
              </a:rPr>
              <a:t>موجودی کالای پایان دوره - بهای تمام شده کالای آماده برای فروش  = بهای تمام شده کالای فروش رفته</a:t>
            </a:r>
          </a:p>
        </p:txBody>
      </p:sp>
      <p:sp>
        <p:nvSpPr>
          <p:cNvPr id="14" name="Rounded Rectangle 13"/>
          <p:cNvSpPr/>
          <p:nvPr/>
        </p:nvSpPr>
        <p:spPr>
          <a:xfrm>
            <a:off x="734291" y="4572000"/>
            <a:ext cx="7952510" cy="381000"/>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1600" dirty="0">
                <a:solidFill>
                  <a:schemeClr val="tx1"/>
                </a:solidFill>
                <a:cs typeface="B Homa" pitchFamily="2" charset="-78"/>
              </a:rPr>
              <a:t>(برگشت از فروش و تخفیفات + تخفیفات نقدی فروش ) – فروش کالا = فروش خالص</a:t>
            </a:r>
          </a:p>
        </p:txBody>
      </p:sp>
      <p:sp>
        <p:nvSpPr>
          <p:cNvPr id="15" name="Rounded Rectangle 14"/>
          <p:cNvSpPr/>
          <p:nvPr/>
        </p:nvSpPr>
        <p:spPr>
          <a:xfrm>
            <a:off x="734291" y="5181600"/>
            <a:ext cx="7952510" cy="381000"/>
          </a:xfrm>
          <a:prstGeom prst="roundRect">
            <a:avLst>
              <a:gd name="adj" fmla="val 169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1600" dirty="0">
                <a:solidFill>
                  <a:schemeClr val="tx1"/>
                </a:solidFill>
                <a:cs typeface="B Homa" pitchFamily="2" charset="-78"/>
              </a:rPr>
              <a:t>بهای تمام شده کالای فروش رفته  – فروش خالص = سود (زیان) ناخالص</a:t>
            </a:r>
          </a:p>
        </p:txBody>
      </p:sp>
      <p:sp>
        <p:nvSpPr>
          <p:cNvPr id="16" name="Rounded Rectangle 15"/>
          <p:cNvSpPr/>
          <p:nvPr/>
        </p:nvSpPr>
        <p:spPr>
          <a:xfrm>
            <a:off x="734291" y="5715000"/>
            <a:ext cx="7924800" cy="381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dirty="0">
                <a:solidFill>
                  <a:schemeClr val="tx1"/>
                </a:solidFill>
                <a:cs typeface="B Homa" pitchFamily="2" charset="-78"/>
              </a:rPr>
              <a:t>جمع کل هزینه های عملیاتی  – سود (زیان)  ناخالص = سود (زیان) ناخالص</a:t>
            </a:r>
          </a:p>
        </p:txBody>
      </p:sp>
      <p:sp>
        <p:nvSpPr>
          <p:cNvPr id="11" name="Rectangle 10"/>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2" name="Rounded Rectangle 11"/>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38039341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763071" y="30774"/>
            <a:ext cx="2057401" cy="9598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1600" dirty="0">
                <a:cs typeface="B Homa" pitchFamily="2" charset="-78"/>
              </a:rPr>
              <a:t>گزارش </a:t>
            </a:r>
          </a:p>
          <a:p>
            <a:pPr algn="ctr" rtl="1"/>
            <a:r>
              <a:rPr lang="fa-IR" sz="1600" dirty="0">
                <a:cs typeface="B Homa" pitchFamily="2" charset="-78"/>
              </a:rPr>
              <a:t>سودوزیان عمودی</a:t>
            </a:r>
            <a:endParaRPr lang="en-US" sz="1600" dirty="0">
              <a:cs typeface="B Homa"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52799"/>
            <a:ext cx="5572124"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2438400" y="838200"/>
            <a:ext cx="3810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733800" y="1066800"/>
            <a:ext cx="914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733800" y="1295400"/>
            <a:ext cx="1371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Left Brace 9"/>
          <p:cNvSpPr/>
          <p:nvPr/>
        </p:nvSpPr>
        <p:spPr>
          <a:xfrm>
            <a:off x="2971800" y="1066800"/>
            <a:ext cx="228600" cy="228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p:cNvCxnSpPr/>
          <p:nvPr/>
        </p:nvCxnSpPr>
        <p:spPr>
          <a:xfrm flipH="1">
            <a:off x="1676400" y="1295400"/>
            <a:ext cx="10668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752600" y="1600200"/>
            <a:ext cx="3733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Left Brace 17"/>
          <p:cNvSpPr/>
          <p:nvPr/>
        </p:nvSpPr>
        <p:spPr>
          <a:xfrm>
            <a:off x="838200" y="838200"/>
            <a:ext cx="228600" cy="685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2684656" y="987623"/>
            <a:ext cx="439544" cy="276999"/>
          </a:xfrm>
          <a:prstGeom prst="rect">
            <a:avLst/>
          </a:prstGeom>
          <a:noFill/>
        </p:spPr>
        <p:txBody>
          <a:bodyPr wrap="none" lIns="91440" tIns="45720" rIns="91440" bIns="45720">
            <a:spAutoFit/>
          </a:bodyPr>
          <a:lstStyle/>
          <a:p>
            <a:pPr algn="ctr"/>
            <a:r>
              <a:rPr lang="fa-IR" sz="1200" cap="none" spc="0" dirty="0">
                <a:ln w="12700">
                  <a:noFill/>
                  <a:prstDash val="solid"/>
                </a:ln>
                <a:solidFill>
                  <a:sysClr val="windowText" lastClr="000000"/>
                </a:solidFill>
                <a:cs typeface="B Homa" pitchFamily="2" charset="-78"/>
              </a:rPr>
              <a:t>جمع</a:t>
            </a:r>
            <a:endParaRPr lang="en-US" sz="1200" cap="none" spc="0" dirty="0">
              <a:ln w="12700">
                <a:noFill/>
                <a:prstDash val="solid"/>
              </a:ln>
              <a:solidFill>
                <a:sysClr val="windowText" lastClr="000000"/>
              </a:solidFill>
              <a:cs typeface="B Homa" pitchFamily="2" charset="-78"/>
            </a:endParaRPr>
          </a:p>
        </p:txBody>
      </p:sp>
      <p:sp>
        <p:nvSpPr>
          <p:cNvPr id="20" name="Rectangle 19"/>
          <p:cNvSpPr/>
          <p:nvPr/>
        </p:nvSpPr>
        <p:spPr>
          <a:xfrm>
            <a:off x="430716" y="986134"/>
            <a:ext cx="407484" cy="276999"/>
          </a:xfrm>
          <a:prstGeom prst="rect">
            <a:avLst/>
          </a:prstGeom>
          <a:noFill/>
        </p:spPr>
        <p:txBody>
          <a:bodyPr wrap="none" lIns="91440" tIns="45720" rIns="91440" bIns="45720">
            <a:spAutoFit/>
          </a:bodyPr>
          <a:lstStyle/>
          <a:p>
            <a:pPr algn="ctr"/>
            <a:r>
              <a:rPr lang="fa-IR" sz="1200" cap="none" spc="0" dirty="0">
                <a:ln w="12700">
                  <a:noFill/>
                  <a:prstDash val="solid"/>
                </a:ln>
                <a:solidFill>
                  <a:sysClr val="windowText" lastClr="000000"/>
                </a:solidFill>
                <a:cs typeface="B Homa" pitchFamily="2" charset="-78"/>
              </a:rPr>
              <a:t>کسر</a:t>
            </a:r>
            <a:endParaRPr lang="en-US" sz="1200" cap="none" spc="0" dirty="0">
              <a:ln w="12700">
                <a:noFill/>
                <a:prstDash val="solid"/>
              </a:ln>
              <a:solidFill>
                <a:sysClr val="windowText" lastClr="000000"/>
              </a:solidFill>
              <a:cs typeface="B Homa" pitchFamily="2" charset="-78"/>
            </a:endParaRPr>
          </a:p>
        </p:txBody>
      </p:sp>
      <p:cxnSp>
        <p:nvCxnSpPr>
          <p:cNvPr id="21" name="Straight Arrow Connector 20"/>
          <p:cNvCxnSpPr/>
          <p:nvPr/>
        </p:nvCxnSpPr>
        <p:spPr>
          <a:xfrm>
            <a:off x="838200" y="1352550"/>
            <a:ext cx="381001" cy="495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752600" y="1752600"/>
            <a:ext cx="4191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362200" y="2286000"/>
            <a:ext cx="2819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971800" y="2514600"/>
            <a:ext cx="3352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3657600" y="2743200"/>
            <a:ext cx="914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3657600" y="2971800"/>
            <a:ext cx="1371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Left Brace 33"/>
          <p:cNvSpPr/>
          <p:nvPr/>
        </p:nvSpPr>
        <p:spPr>
          <a:xfrm>
            <a:off x="2921224" y="2743200"/>
            <a:ext cx="228600" cy="228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p:cNvSpPr/>
          <p:nvPr/>
        </p:nvSpPr>
        <p:spPr>
          <a:xfrm>
            <a:off x="2608456" y="2667000"/>
            <a:ext cx="439544" cy="276999"/>
          </a:xfrm>
          <a:prstGeom prst="rect">
            <a:avLst/>
          </a:prstGeom>
          <a:noFill/>
        </p:spPr>
        <p:txBody>
          <a:bodyPr wrap="none" lIns="91440" tIns="45720" rIns="91440" bIns="45720">
            <a:spAutoFit/>
          </a:bodyPr>
          <a:lstStyle/>
          <a:p>
            <a:pPr algn="ctr"/>
            <a:r>
              <a:rPr lang="fa-IR" sz="1200" cap="none" spc="0" dirty="0">
                <a:ln w="12700">
                  <a:noFill/>
                  <a:prstDash val="solid"/>
                </a:ln>
                <a:solidFill>
                  <a:sysClr val="windowText" lastClr="000000"/>
                </a:solidFill>
                <a:cs typeface="B Homa" pitchFamily="2" charset="-78"/>
              </a:rPr>
              <a:t>جمع</a:t>
            </a:r>
            <a:endParaRPr lang="en-US" sz="1200" cap="none" spc="0" dirty="0">
              <a:ln w="12700">
                <a:noFill/>
                <a:prstDash val="solid"/>
              </a:ln>
              <a:solidFill>
                <a:sysClr val="windowText" lastClr="000000"/>
              </a:solidFill>
              <a:cs typeface="B Homa" pitchFamily="2" charset="-78"/>
            </a:endParaRPr>
          </a:p>
        </p:txBody>
      </p:sp>
      <p:cxnSp>
        <p:nvCxnSpPr>
          <p:cNvPr id="36" name="Straight Arrow Connector 35"/>
          <p:cNvCxnSpPr/>
          <p:nvPr/>
        </p:nvCxnSpPr>
        <p:spPr>
          <a:xfrm flipH="1">
            <a:off x="2971800" y="3009900"/>
            <a:ext cx="76760" cy="114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086100" y="3200400"/>
            <a:ext cx="2438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086100" y="3435927"/>
            <a:ext cx="27813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Left Brace 41"/>
          <p:cNvSpPr/>
          <p:nvPr/>
        </p:nvSpPr>
        <p:spPr>
          <a:xfrm>
            <a:off x="2286000" y="2514600"/>
            <a:ext cx="228600" cy="685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p:cNvSpPr/>
          <p:nvPr/>
        </p:nvSpPr>
        <p:spPr>
          <a:xfrm>
            <a:off x="1878516" y="2662534"/>
            <a:ext cx="407484" cy="276999"/>
          </a:xfrm>
          <a:prstGeom prst="rect">
            <a:avLst/>
          </a:prstGeom>
          <a:noFill/>
        </p:spPr>
        <p:txBody>
          <a:bodyPr wrap="none" lIns="91440" tIns="45720" rIns="91440" bIns="45720">
            <a:spAutoFit/>
          </a:bodyPr>
          <a:lstStyle/>
          <a:p>
            <a:pPr algn="ctr"/>
            <a:r>
              <a:rPr lang="fa-IR" sz="1200" cap="none" spc="0" dirty="0">
                <a:ln w="12700">
                  <a:noFill/>
                  <a:prstDash val="solid"/>
                </a:ln>
                <a:solidFill>
                  <a:sysClr val="windowText" lastClr="000000"/>
                </a:solidFill>
                <a:cs typeface="B Homa" pitchFamily="2" charset="-78"/>
              </a:rPr>
              <a:t>کسر</a:t>
            </a:r>
            <a:endParaRPr lang="en-US" sz="1200" cap="none" spc="0" dirty="0">
              <a:ln w="12700">
                <a:noFill/>
                <a:prstDash val="solid"/>
              </a:ln>
              <a:solidFill>
                <a:sysClr val="windowText" lastClr="000000"/>
              </a:solidFill>
              <a:cs typeface="B Homa" pitchFamily="2" charset="-78"/>
            </a:endParaRPr>
          </a:p>
        </p:txBody>
      </p:sp>
      <p:cxnSp>
        <p:nvCxnSpPr>
          <p:cNvPr id="44" name="Straight Arrow Connector 43"/>
          <p:cNvCxnSpPr/>
          <p:nvPr/>
        </p:nvCxnSpPr>
        <p:spPr>
          <a:xfrm>
            <a:off x="2057399" y="2819400"/>
            <a:ext cx="551057" cy="5784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Left Brace 45"/>
          <p:cNvSpPr/>
          <p:nvPr/>
        </p:nvSpPr>
        <p:spPr>
          <a:xfrm>
            <a:off x="2344544" y="3431977"/>
            <a:ext cx="228600" cy="228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Rectangle 46"/>
          <p:cNvSpPr/>
          <p:nvPr/>
        </p:nvSpPr>
        <p:spPr>
          <a:xfrm>
            <a:off x="2057400" y="3352800"/>
            <a:ext cx="439544" cy="276999"/>
          </a:xfrm>
          <a:prstGeom prst="rect">
            <a:avLst/>
          </a:prstGeom>
          <a:noFill/>
        </p:spPr>
        <p:txBody>
          <a:bodyPr wrap="none" lIns="91440" tIns="45720" rIns="91440" bIns="45720">
            <a:spAutoFit/>
          </a:bodyPr>
          <a:lstStyle/>
          <a:p>
            <a:pPr algn="ctr"/>
            <a:r>
              <a:rPr lang="fa-IR" sz="1200" cap="none" spc="0" dirty="0">
                <a:ln w="12700">
                  <a:noFill/>
                  <a:prstDash val="solid"/>
                </a:ln>
                <a:solidFill>
                  <a:sysClr val="windowText" lastClr="000000"/>
                </a:solidFill>
                <a:cs typeface="B Homa" pitchFamily="2" charset="-78"/>
              </a:rPr>
              <a:t>جمع</a:t>
            </a:r>
            <a:endParaRPr lang="en-US" sz="1200" cap="none" spc="0" dirty="0">
              <a:ln w="12700">
                <a:noFill/>
                <a:prstDash val="solid"/>
              </a:ln>
              <a:solidFill>
                <a:sysClr val="windowText" lastClr="000000"/>
              </a:solidFill>
              <a:cs typeface="B Homa" pitchFamily="2" charset="-78"/>
            </a:endParaRPr>
          </a:p>
        </p:txBody>
      </p:sp>
      <p:cxnSp>
        <p:nvCxnSpPr>
          <p:cNvPr id="48" name="Straight Arrow Connector 47"/>
          <p:cNvCxnSpPr/>
          <p:nvPr/>
        </p:nvCxnSpPr>
        <p:spPr>
          <a:xfrm flipH="1">
            <a:off x="2277172" y="3629799"/>
            <a:ext cx="140784"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2417956" y="3962400"/>
            <a:ext cx="200164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Left Brace 51"/>
          <p:cNvSpPr/>
          <p:nvPr/>
        </p:nvSpPr>
        <p:spPr>
          <a:xfrm>
            <a:off x="1600200" y="2801033"/>
            <a:ext cx="228600" cy="11613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Rectangle 52"/>
          <p:cNvSpPr/>
          <p:nvPr/>
        </p:nvSpPr>
        <p:spPr>
          <a:xfrm>
            <a:off x="1176686" y="3276600"/>
            <a:ext cx="439544" cy="276999"/>
          </a:xfrm>
          <a:prstGeom prst="rect">
            <a:avLst/>
          </a:prstGeom>
          <a:noFill/>
        </p:spPr>
        <p:txBody>
          <a:bodyPr wrap="none" lIns="91440" tIns="45720" rIns="91440" bIns="45720">
            <a:spAutoFit/>
          </a:bodyPr>
          <a:lstStyle/>
          <a:p>
            <a:pPr algn="ctr"/>
            <a:r>
              <a:rPr lang="fa-IR" sz="1200" cap="none" spc="0" dirty="0">
                <a:ln w="12700">
                  <a:noFill/>
                  <a:prstDash val="solid"/>
                </a:ln>
                <a:solidFill>
                  <a:sysClr val="windowText" lastClr="000000"/>
                </a:solidFill>
                <a:cs typeface="B Homa" pitchFamily="2" charset="-78"/>
              </a:rPr>
              <a:t>جمع</a:t>
            </a:r>
            <a:endParaRPr lang="en-US" sz="1200" cap="none" spc="0" dirty="0">
              <a:ln w="12700">
                <a:noFill/>
                <a:prstDash val="solid"/>
              </a:ln>
              <a:solidFill>
                <a:sysClr val="windowText" lastClr="000000"/>
              </a:solidFill>
              <a:cs typeface="B Homa" pitchFamily="2" charset="-78"/>
            </a:endParaRPr>
          </a:p>
        </p:txBody>
      </p:sp>
      <p:cxnSp>
        <p:nvCxnSpPr>
          <p:cNvPr id="54" name="Straight Arrow Connector 53"/>
          <p:cNvCxnSpPr/>
          <p:nvPr/>
        </p:nvCxnSpPr>
        <p:spPr>
          <a:xfrm>
            <a:off x="1425729" y="3546277"/>
            <a:ext cx="381001" cy="495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2407734" y="4114800"/>
            <a:ext cx="200164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475106" y="4419600"/>
            <a:ext cx="200164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Left Brace 56"/>
          <p:cNvSpPr/>
          <p:nvPr/>
        </p:nvSpPr>
        <p:spPr>
          <a:xfrm>
            <a:off x="1692654" y="4117777"/>
            <a:ext cx="228600" cy="228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ectangle 57"/>
          <p:cNvSpPr/>
          <p:nvPr/>
        </p:nvSpPr>
        <p:spPr>
          <a:xfrm>
            <a:off x="1390306" y="4041577"/>
            <a:ext cx="418704" cy="276999"/>
          </a:xfrm>
          <a:prstGeom prst="rect">
            <a:avLst/>
          </a:prstGeom>
          <a:noFill/>
        </p:spPr>
        <p:txBody>
          <a:bodyPr wrap="none" lIns="91440" tIns="45720" rIns="91440" bIns="45720">
            <a:spAutoFit/>
          </a:bodyPr>
          <a:lstStyle/>
          <a:p>
            <a:pPr algn="ctr"/>
            <a:r>
              <a:rPr lang="fa-IR" sz="1200" cap="none" spc="0" dirty="0">
                <a:ln w="12700">
                  <a:noFill/>
                  <a:prstDash val="solid"/>
                </a:ln>
                <a:solidFill>
                  <a:sysClr val="windowText" lastClr="000000"/>
                </a:solidFill>
                <a:cs typeface="B Homa" pitchFamily="2" charset="-78"/>
              </a:rPr>
              <a:t>کسر</a:t>
            </a:r>
            <a:endParaRPr lang="en-US" sz="1200" cap="none" spc="0" dirty="0">
              <a:ln w="12700">
                <a:noFill/>
                <a:prstDash val="solid"/>
              </a:ln>
              <a:solidFill>
                <a:sysClr val="windowText" lastClr="000000"/>
              </a:solidFill>
              <a:cs typeface="B Homa" pitchFamily="2" charset="-78"/>
            </a:endParaRPr>
          </a:p>
        </p:txBody>
      </p:sp>
      <p:cxnSp>
        <p:nvCxnSpPr>
          <p:cNvPr id="59" name="Straight Arrow Connector 58"/>
          <p:cNvCxnSpPr/>
          <p:nvPr/>
        </p:nvCxnSpPr>
        <p:spPr>
          <a:xfrm flipH="1">
            <a:off x="1578354" y="4305300"/>
            <a:ext cx="94015" cy="266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1806730" y="4711700"/>
            <a:ext cx="296599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 name="Left Brace 63"/>
          <p:cNvSpPr/>
          <p:nvPr/>
        </p:nvSpPr>
        <p:spPr>
          <a:xfrm>
            <a:off x="468816" y="1847850"/>
            <a:ext cx="707870" cy="28638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Rectangle 64"/>
          <p:cNvSpPr/>
          <p:nvPr/>
        </p:nvSpPr>
        <p:spPr>
          <a:xfrm>
            <a:off x="61332" y="3118912"/>
            <a:ext cx="407484" cy="276999"/>
          </a:xfrm>
          <a:prstGeom prst="rect">
            <a:avLst/>
          </a:prstGeom>
          <a:noFill/>
        </p:spPr>
        <p:txBody>
          <a:bodyPr wrap="none" lIns="91440" tIns="45720" rIns="91440" bIns="45720">
            <a:spAutoFit/>
          </a:bodyPr>
          <a:lstStyle/>
          <a:p>
            <a:pPr algn="ctr"/>
            <a:r>
              <a:rPr lang="fa-IR" sz="1200" cap="none" spc="0" dirty="0">
                <a:ln w="12700">
                  <a:noFill/>
                  <a:prstDash val="solid"/>
                </a:ln>
                <a:solidFill>
                  <a:sysClr val="windowText" lastClr="000000"/>
                </a:solidFill>
                <a:cs typeface="B Homa" pitchFamily="2" charset="-78"/>
              </a:rPr>
              <a:t>کسر</a:t>
            </a:r>
            <a:endParaRPr lang="en-US" sz="1200" cap="none" spc="0" dirty="0">
              <a:ln w="12700">
                <a:noFill/>
                <a:prstDash val="solid"/>
              </a:ln>
              <a:solidFill>
                <a:sysClr val="windowText" lastClr="000000"/>
              </a:solidFill>
              <a:cs typeface="B Homa" pitchFamily="2" charset="-78"/>
            </a:endParaRPr>
          </a:p>
        </p:txBody>
      </p:sp>
      <p:cxnSp>
        <p:nvCxnSpPr>
          <p:cNvPr id="66" name="Straight Arrow Connector 65"/>
          <p:cNvCxnSpPr/>
          <p:nvPr/>
        </p:nvCxnSpPr>
        <p:spPr>
          <a:xfrm>
            <a:off x="240215" y="3363099"/>
            <a:ext cx="936471" cy="15137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1714500" y="4902200"/>
            <a:ext cx="366782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Left Brace 69"/>
          <p:cNvSpPr/>
          <p:nvPr/>
        </p:nvSpPr>
        <p:spPr>
          <a:xfrm>
            <a:off x="2921224" y="5410200"/>
            <a:ext cx="279176" cy="685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Rectangle 70"/>
          <p:cNvSpPr/>
          <p:nvPr/>
        </p:nvSpPr>
        <p:spPr>
          <a:xfrm>
            <a:off x="2497710" y="5638800"/>
            <a:ext cx="439544" cy="276999"/>
          </a:xfrm>
          <a:prstGeom prst="rect">
            <a:avLst/>
          </a:prstGeom>
          <a:noFill/>
        </p:spPr>
        <p:txBody>
          <a:bodyPr wrap="none" lIns="91440" tIns="45720" rIns="91440" bIns="45720">
            <a:spAutoFit/>
          </a:bodyPr>
          <a:lstStyle/>
          <a:p>
            <a:pPr algn="ctr"/>
            <a:r>
              <a:rPr lang="fa-IR" sz="1200" cap="none" spc="0" dirty="0">
                <a:ln w="12700">
                  <a:noFill/>
                  <a:prstDash val="solid"/>
                </a:ln>
                <a:solidFill>
                  <a:sysClr val="windowText" lastClr="000000"/>
                </a:solidFill>
                <a:cs typeface="B Homa" pitchFamily="2" charset="-78"/>
              </a:rPr>
              <a:t>جمع</a:t>
            </a:r>
            <a:endParaRPr lang="en-US" sz="1200" cap="none" spc="0" dirty="0">
              <a:ln w="12700">
                <a:noFill/>
                <a:prstDash val="solid"/>
              </a:ln>
              <a:solidFill>
                <a:sysClr val="windowText" lastClr="000000"/>
              </a:solidFill>
              <a:cs typeface="B Homa" pitchFamily="2" charset="-78"/>
            </a:endParaRPr>
          </a:p>
        </p:txBody>
      </p:sp>
      <p:cxnSp>
        <p:nvCxnSpPr>
          <p:cNvPr id="72" name="Straight Arrow Connector 71"/>
          <p:cNvCxnSpPr/>
          <p:nvPr/>
        </p:nvCxnSpPr>
        <p:spPr>
          <a:xfrm flipH="1">
            <a:off x="1752600" y="5867400"/>
            <a:ext cx="776636"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4" name="Left Brace 73"/>
          <p:cNvSpPr/>
          <p:nvPr/>
        </p:nvSpPr>
        <p:spPr>
          <a:xfrm>
            <a:off x="952500" y="4902200"/>
            <a:ext cx="266700" cy="1422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Rectangle 74"/>
          <p:cNvSpPr/>
          <p:nvPr/>
        </p:nvSpPr>
        <p:spPr>
          <a:xfrm>
            <a:off x="583116" y="5438001"/>
            <a:ext cx="407484" cy="276999"/>
          </a:xfrm>
          <a:prstGeom prst="rect">
            <a:avLst/>
          </a:prstGeom>
          <a:noFill/>
        </p:spPr>
        <p:txBody>
          <a:bodyPr wrap="none" lIns="91440" tIns="45720" rIns="91440" bIns="45720">
            <a:spAutoFit/>
          </a:bodyPr>
          <a:lstStyle/>
          <a:p>
            <a:pPr algn="ctr"/>
            <a:r>
              <a:rPr lang="fa-IR" sz="1200" cap="none" spc="0" dirty="0">
                <a:ln w="12700">
                  <a:noFill/>
                  <a:prstDash val="solid"/>
                </a:ln>
                <a:solidFill>
                  <a:sysClr val="windowText" lastClr="000000"/>
                </a:solidFill>
                <a:cs typeface="B Homa" pitchFamily="2" charset="-78"/>
              </a:rPr>
              <a:t>کسر</a:t>
            </a:r>
            <a:endParaRPr lang="en-US" sz="1200" cap="none" spc="0" dirty="0">
              <a:ln w="12700">
                <a:noFill/>
                <a:prstDash val="solid"/>
              </a:ln>
              <a:solidFill>
                <a:sysClr val="windowText" lastClr="000000"/>
              </a:solidFill>
              <a:cs typeface="B Homa" pitchFamily="2" charset="-78"/>
            </a:endParaRPr>
          </a:p>
        </p:txBody>
      </p:sp>
      <p:cxnSp>
        <p:nvCxnSpPr>
          <p:cNvPr id="76" name="Straight Arrow Connector 75"/>
          <p:cNvCxnSpPr/>
          <p:nvPr/>
        </p:nvCxnSpPr>
        <p:spPr>
          <a:xfrm>
            <a:off x="704849" y="5683250"/>
            <a:ext cx="514352" cy="8699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1752600" y="6553200"/>
            <a:ext cx="3886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60" name="Rounded Rectangle 59"/>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21677559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ثبت اصلاحی موجودی کالا</a:t>
            </a:r>
            <a:endParaRPr lang="en-US" dirty="0">
              <a:cs typeface="B Homa" pitchFamily="2" charset="-78"/>
            </a:endParaRPr>
          </a:p>
        </p:txBody>
      </p:sp>
      <p:sp>
        <p:nvSpPr>
          <p:cNvPr id="4" name="Rounded Rectangle 3"/>
          <p:cNvSpPr/>
          <p:nvPr/>
        </p:nvSpPr>
        <p:spPr>
          <a:xfrm>
            <a:off x="734291" y="838200"/>
            <a:ext cx="7924800" cy="13716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همان طور که گفته شد در سیستم ثبت و نگهداری موجودی کالا به روش ادواری در </a:t>
            </a:r>
            <a:r>
              <a:rPr lang="fa-IR" sz="1600">
                <a:solidFill>
                  <a:schemeClr val="tx1"/>
                </a:solidFill>
                <a:cs typeface="B Homa" pitchFamily="2" charset="-78"/>
              </a:rPr>
              <a:t>زمان خرید </a:t>
            </a:r>
            <a:r>
              <a:rPr lang="fa-IR" sz="1600" dirty="0">
                <a:solidFill>
                  <a:schemeClr val="tx1"/>
                </a:solidFill>
                <a:cs typeface="B Homa" pitchFamily="2" charset="-78"/>
              </a:rPr>
              <a:t>و فروش حساب موجودی کالا استفاده نمی شود به همین دلیل مانده موجودی کالا در دفاتر موجود نمی باشد که بعد از عملیات شمارش (انبار گردانی) مانده موجودی کالا مشخص شده که برای نشان دادن موجودی کالای پایان دوره  دو ثبت اصلاحی در دفاتر صورت می گیرد.</a:t>
            </a:r>
          </a:p>
        </p:txBody>
      </p:sp>
      <p:sp>
        <p:nvSpPr>
          <p:cNvPr id="5" name="Rounded Rectangle 4"/>
          <p:cNvSpPr/>
          <p:nvPr/>
        </p:nvSpPr>
        <p:spPr>
          <a:xfrm>
            <a:off x="685800" y="2209800"/>
            <a:ext cx="7924800" cy="969818"/>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ثبت اصلاحی موجودی کالای اول دوره:</a:t>
            </a:r>
          </a:p>
          <a:p>
            <a:pPr algn="r" rtl="1"/>
            <a:r>
              <a:rPr lang="fa-IR" sz="1600" dirty="0">
                <a:solidFill>
                  <a:schemeClr val="tx1"/>
                </a:solidFill>
                <a:cs typeface="B Homa" pitchFamily="2" charset="-78"/>
              </a:rPr>
              <a:t>ابتدا موجودی کالای اول دوره را در دفاتر صفر می کنیم، یعنی حساب موجودی کالا به مبلغ اول دوره بستانکار می شود و حساب خلاصه سود و زیان بستانکار می شود.</a:t>
            </a:r>
          </a:p>
        </p:txBody>
      </p:sp>
      <p:sp>
        <p:nvSpPr>
          <p:cNvPr id="6" name="Rounded Rectangle 5"/>
          <p:cNvSpPr/>
          <p:nvPr/>
        </p:nvSpPr>
        <p:spPr>
          <a:xfrm>
            <a:off x="4648200" y="3172693"/>
            <a:ext cx="3962400" cy="1066799"/>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12/29) خلاصه سود و زیان  </a:t>
            </a:r>
            <a:r>
              <a:rPr lang="fa-IR" sz="1600" dirty="0">
                <a:solidFill>
                  <a:srgbClr val="FF0000"/>
                </a:solidFill>
                <a:cs typeface="B Homa" pitchFamily="2" charset="-78"/>
              </a:rPr>
              <a:t>3,000,000</a:t>
            </a:r>
          </a:p>
          <a:p>
            <a:pPr algn="r" rtl="1"/>
            <a:r>
              <a:rPr lang="fa-IR" sz="1600" dirty="0">
                <a:solidFill>
                  <a:schemeClr val="tx1"/>
                </a:solidFill>
                <a:cs typeface="B Homa" pitchFamily="2" charset="-78"/>
              </a:rPr>
              <a:t>                                 موجودی کالا  </a:t>
            </a:r>
            <a:r>
              <a:rPr lang="fa-IR" sz="1600" dirty="0">
                <a:solidFill>
                  <a:srgbClr val="FF0000"/>
                </a:solidFill>
                <a:cs typeface="B Homa" pitchFamily="2" charset="-78"/>
              </a:rPr>
              <a:t>3,000,000</a:t>
            </a:r>
          </a:p>
          <a:p>
            <a:pPr algn="r" rtl="1"/>
            <a:r>
              <a:rPr lang="fa-IR" sz="1600" dirty="0">
                <a:solidFill>
                  <a:schemeClr val="tx1"/>
                </a:solidFill>
                <a:cs typeface="B Homa" pitchFamily="2" charset="-78"/>
              </a:rPr>
              <a:t>ثبت اصلاحی موجودی کالای اول دوره</a:t>
            </a:r>
          </a:p>
        </p:txBody>
      </p:sp>
      <p:sp>
        <p:nvSpPr>
          <p:cNvPr id="7" name="Rounded Rectangle 6"/>
          <p:cNvSpPr/>
          <p:nvPr/>
        </p:nvSpPr>
        <p:spPr>
          <a:xfrm>
            <a:off x="838200" y="4239492"/>
            <a:ext cx="7924800" cy="969818"/>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chemeClr val="tx1"/>
                </a:solidFill>
                <a:cs typeface="B Homa" pitchFamily="2" charset="-78"/>
              </a:rPr>
              <a:t>ثبت اصلاحی موجودی کالای پایان دوره:</a:t>
            </a:r>
          </a:p>
          <a:p>
            <a:pPr algn="r" rtl="1"/>
            <a:r>
              <a:rPr lang="fa-IR" sz="1600" dirty="0">
                <a:solidFill>
                  <a:schemeClr val="tx1"/>
                </a:solidFill>
                <a:cs typeface="B Homa" pitchFamily="2" charset="-78"/>
              </a:rPr>
              <a:t>و بعد از اصلاح موجودی اول دوره ثبت اصلاحی موجودی پایان دوره صورت می گیرد که حساب موجودی کالا بدهکار شده و حساب خلاصه سود و زیان بستانکار می شود.</a:t>
            </a:r>
          </a:p>
        </p:txBody>
      </p:sp>
      <p:sp>
        <p:nvSpPr>
          <p:cNvPr id="8" name="Rounded Rectangle 7"/>
          <p:cNvSpPr/>
          <p:nvPr/>
        </p:nvSpPr>
        <p:spPr>
          <a:xfrm>
            <a:off x="4620491" y="5181601"/>
            <a:ext cx="3962400" cy="1066799"/>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chemeClr val="tx1"/>
                </a:solidFill>
                <a:cs typeface="B Homa" pitchFamily="2" charset="-78"/>
              </a:rPr>
              <a:t>12/29) موجودی کالا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                          خلاصه سود و زیان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ثبت اصلاحی موجودی کالای پایان دوره</a:t>
            </a:r>
          </a:p>
        </p:txBody>
      </p:sp>
      <p:grpSp>
        <p:nvGrpSpPr>
          <p:cNvPr id="9" name="Group 8"/>
          <p:cNvGrpSpPr/>
          <p:nvPr/>
        </p:nvGrpSpPr>
        <p:grpSpPr>
          <a:xfrm>
            <a:off x="400156" y="5209310"/>
            <a:ext cx="1646426" cy="1482191"/>
            <a:chOff x="741218" y="2612129"/>
            <a:chExt cx="1646426" cy="1713566"/>
          </a:xfrm>
        </p:grpSpPr>
        <p:grpSp>
          <p:nvGrpSpPr>
            <p:cNvPr id="10" name="Group 9"/>
            <p:cNvGrpSpPr/>
            <p:nvPr/>
          </p:nvGrpSpPr>
          <p:grpSpPr>
            <a:xfrm>
              <a:off x="762000" y="2612129"/>
              <a:ext cx="1625644" cy="1713566"/>
              <a:chOff x="533399" y="2118084"/>
              <a:chExt cx="2590802" cy="2988949"/>
            </a:xfrm>
          </p:grpSpPr>
          <p:grpSp>
            <p:nvGrpSpPr>
              <p:cNvPr id="12" name="Group 11"/>
              <p:cNvGrpSpPr/>
              <p:nvPr/>
            </p:nvGrpSpPr>
            <p:grpSpPr>
              <a:xfrm>
                <a:off x="533399" y="2667000"/>
                <a:ext cx="2590802" cy="2440033"/>
                <a:chOff x="1752599" y="2667000"/>
                <a:chExt cx="3429002" cy="2948373"/>
              </a:xfrm>
            </p:grpSpPr>
            <p:cxnSp>
              <p:nvCxnSpPr>
                <p:cNvPr id="14" name="Straight Connector 13"/>
                <p:cNvCxnSpPr/>
                <p:nvPr/>
              </p:nvCxnSpPr>
              <p:spPr>
                <a:xfrm>
                  <a:off x="1752599" y="2667000"/>
                  <a:ext cx="34290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67100" y="2667000"/>
                  <a:ext cx="0" cy="2948373"/>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1060875" y="2118084"/>
                <a:ext cx="1535896" cy="620655"/>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موجودی کالا</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grpSp>
        <p:sp>
          <p:nvSpPr>
            <p:cNvPr id="11" name="Rectangle 10"/>
            <p:cNvSpPr/>
            <p:nvPr/>
          </p:nvSpPr>
          <p:spPr>
            <a:xfrm>
              <a:off x="741218" y="3018847"/>
              <a:ext cx="845104" cy="355822"/>
            </a:xfrm>
            <a:prstGeom prst="rect">
              <a:avLst/>
            </a:prstGeom>
            <a:noFill/>
          </p:spPr>
          <p:txBody>
            <a:bodyPr wrap="none" lIns="91440" tIns="45720" rIns="91440" bIns="45720">
              <a:spAutoFit/>
            </a:bodyPr>
            <a:lstStyle/>
            <a:p>
              <a:pPr algn="ctr"/>
              <a:r>
                <a:rPr lang="fa-IR" sz="1400" b="1" dirty="0">
                  <a:ln w="12700">
                    <a:noFill/>
                    <a:prstDash val="solid"/>
                  </a:ln>
                  <a:solidFill>
                    <a:srgbClr val="FF0000"/>
                  </a:solidFill>
                  <a:cs typeface="B Homa" pitchFamily="2" charset="-78"/>
                </a:rPr>
                <a:t>3,000,000</a:t>
              </a:r>
              <a:endParaRPr lang="en-US" sz="1400" b="1" dirty="0">
                <a:ln w="12700">
                  <a:noFill/>
                  <a:prstDash val="solid"/>
                </a:ln>
                <a:solidFill>
                  <a:srgbClr val="FF0000"/>
                </a:solidFill>
                <a:cs typeface="B Homa" pitchFamily="2" charset="-78"/>
              </a:endParaRPr>
            </a:p>
          </p:txBody>
        </p:sp>
      </p:grpSp>
      <p:sp>
        <p:nvSpPr>
          <p:cNvPr id="16" name="Rectangle 15"/>
          <p:cNvSpPr/>
          <p:nvPr/>
        </p:nvSpPr>
        <p:spPr>
          <a:xfrm>
            <a:off x="1228150" y="5517087"/>
            <a:ext cx="845104"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3,000,000</a:t>
            </a:r>
            <a:endParaRPr lang="en-US" sz="1400" b="1" dirty="0">
              <a:ln w="12700">
                <a:noFill/>
                <a:prstDash val="solid"/>
              </a:ln>
              <a:cs typeface="B Homa" pitchFamily="2" charset="-78"/>
            </a:endParaRPr>
          </a:p>
        </p:txBody>
      </p:sp>
      <p:sp>
        <p:nvSpPr>
          <p:cNvPr id="17" name="Rectangle 16"/>
          <p:cNvSpPr/>
          <p:nvPr/>
        </p:nvSpPr>
        <p:spPr>
          <a:xfrm>
            <a:off x="1239238" y="5791200"/>
            <a:ext cx="805028" cy="307777"/>
          </a:xfrm>
          <a:prstGeom prst="rect">
            <a:avLst/>
          </a:prstGeom>
          <a:noFill/>
        </p:spPr>
        <p:txBody>
          <a:bodyPr wrap="none" lIns="91440" tIns="45720" rIns="91440" bIns="45720">
            <a:spAutoFit/>
          </a:bodyPr>
          <a:lstStyle/>
          <a:p>
            <a:pPr algn="ctr"/>
            <a:r>
              <a:rPr lang="fa-IR" sz="1400" b="1" dirty="0">
                <a:ln w="12700">
                  <a:noFill/>
                  <a:prstDash val="solid"/>
                </a:ln>
                <a:solidFill>
                  <a:srgbClr val="0070C0"/>
                </a:solidFill>
                <a:cs typeface="B Homa" pitchFamily="2" charset="-78"/>
              </a:rPr>
              <a:t>2,000,000</a:t>
            </a:r>
            <a:endParaRPr lang="en-US" sz="1400" b="1" dirty="0">
              <a:ln w="12700">
                <a:noFill/>
                <a:prstDash val="solid"/>
              </a:ln>
              <a:solidFill>
                <a:srgbClr val="0070C0"/>
              </a:solidFill>
              <a:cs typeface="B Homa" pitchFamily="2" charset="-78"/>
            </a:endParaRPr>
          </a:p>
        </p:txBody>
      </p:sp>
      <p:cxnSp>
        <p:nvCxnSpPr>
          <p:cNvPr id="18" name="Straight Connector 17"/>
          <p:cNvCxnSpPr/>
          <p:nvPr/>
        </p:nvCxnSpPr>
        <p:spPr>
          <a:xfrm>
            <a:off x="431756" y="6107944"/>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239238" y="6107944"/>
            <a:ext cx="845104"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5,000,000</a:t>
            </a:r>
            <a:endParaRPr lang="en-US" sz="1400" b="1" dirty="0">
              <a:ln w="12700">
                <a:noFill/>
                <a:prstDash val="solid"/>
              </a:ln>
              <a:cs typeface="B Homa" pitchFamily="2" charset="-78"/>
            </a:endParaRPr>
          </a:p>
        </p:txBody>
      </p:sp>
      <p:sp>
        <p:nvSpPr>
          <p:cNvPr id="20" name="Rectangle 19"/>
          <p:cNvSpPr/>
          <p:nvPr/>
        </p:nvSpPr>
        <p:spPr>
          <a:xfrm>
            <a:off x="388656" y="6096000"/>
            <a:ext cx="845104"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3,000,000</a:t>
            </a:r>
            <a:endParaRPr lang="en-US" sz="1400" b="1" dirty="0">
              <a:ln w="12700">
                <a:noFill/>
                <a:prstDash val="solid"/>
              </a:ln>
              <a:cs typeface="B Homa" pitchFamily="2" charset="-78"/>
            </a:endParaRPr>
          </a:p>
        </p:txBody>
      </p:sp>
      <p:cxnSp>
        <p:nvCxnSpPr>
          <p:cNvPr id="21" name="Straight Connector 20"/>
          <p:cNvCxnSpPr/>
          <p:nvPr/>
        </p:nvCxnSpPr>
        <p:spPr>
          <a:xfrm>
            <a:off x="457200" y="6400800"/>
            <a:ext cx="16256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19200" y="6397823"/>
            <a:ext cx="805028" cy="307777"/>
          </a:xfrm>
          <a:prstGeom prst="rect">
            <a:avLst/>
          </a:prstGeom>
          <a:noFill/>
        </p:spPr>
        <p:txBody>
          <a:bodyPr wrap="none" lIns="91440" tIns="45720" rIns="91440" bIns="45720">
            <a:spAutoFit/>
          </a:bodyPr>
          <a:lstStyle/>
          <a:p>
            <a:pPr algn="ctr"/>
            <a:r>
              <a:rPr lang="fa-IR" sz="1400" b="1" dirty="0">
                <a:ln w="12700">
                  <a:noFill/>
                  <a:prstDash val="solid"/>
                </a:ln>
                <a:cs typeface="B Homa" pitchFamily="2" charset="-78"/>
              </a:rPr>
              <a:t>2,000,000</a:t>
            </a:r>
            <a:endParaRPr lang="en-US" sz="1400" b="1" dirty="0">
              <a:ln w="12700">
                <a:noFill/>
                <a:prstDash val="solid"/>
              </a:ln>
              <a:cs typeface="B Homa" pitchFamily="2" charset="-78"/>
            </a:endParaRPr>
          </a:p>
        </p:txBody>
      </p:sp>
      <p:sp>
        <p:nvSpPr>
          <p:cNvPr id="23" name="Rectangle 22"/>
          <p:cNvSpPr/>
          <p:nvPr/>
        </p:nvSpPr>
        <p:spPr>
          <a:xfrm>
            <a:off x="2106831" y="5483423"/>
            <a:ext cx="1093569"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مانده اول دوره</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24" name="Rectangle 23"/>
          <p:cNvSpPr/>
          <p:nvPr/>
        </p:nvSpPr>
        <p:spPr>
          <a:xfrm>
            <a:off x="2034616" y="6397823"/>
            <a:ext cx="1194558"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rPr>
              <a:t>مانده پایان دوره</a:t>
            </a:r>
            <a:endParaRPr lang="en-US" sz="1400" b="1" cap="none" spc="0" dirty="0">
              <a:ln w="12700">
                <a:noFill/>
                <a:prstDash val="solid"/>
              </a:ln>
              <a:solidFill>
                <a:sysClr val="windowText" lastClr="000000"/>
              </a:solidFill>
              <a:effectLst>
                <a:outerShdw blurRad="41275" dist="20320" dir="1800000" algn="tl" rotWithShape="0">
                  <a:srgbClr val="000000">
                    <a:alpha val="40000"/>
                  </a:srgbClr>
                </a:outerShdw>
              </a:effectLst>
              <a:cs typeface="B Homa" pitchFamily="2" charset="-78"/>
            </a:endParaRPr>
          </a:p>
        </p:txBody>
      </p:sp>
      <p:sp>
        <p:nvSpPr>
          <p:cNvPr id="25" name="Rectangle 24"/>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26" name="Rounded Rectangle 2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5444327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34291" y="838200"/>
            <a:ext cx="7924800" cy="12954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در موسسات بازرگانی عناوین زیر به عنوان حساب تلقی نمی شوند و در نتیجه در ترازآزمایشی و یا ترازآزمایشی اصلاح شده نشان داده می نمی شود. چون در ترازآزمایشی و تراز آزمایشی اصلاح شده فقط حسابها نشان داده می شوند.</a:t>
            </a:r>
          </a:p>
          <a:p>
            <a:pPr algn="r" rtl="1"/>
            <a:r>
              <a:rPr lang="fa-IR" sz="1600" dirty="0">
                <a:solidFill>
                  <a:schemeClr val="tx1"/>
                </a:solidFill>
                <a:cs typeface="B Homa" pitchFamily="2" charset="-78"/>
              </a:rPr>
              <a:t>1. موجودی کالای اول دوره 2. موجودی کالای پایان دوره 3. خرید خالص 4. فروش خالص</a:t>
            </a:r>
          </a:p>
        </p:txBody>
      </p:sp>
      <p:sp>
        <p:nvSpPr>
          <p:cNvPr id="5" name="8-Point Star 4"/>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نکات</a:t>
            </a:r>
            <a:endParaRPr lang="en-US" dirty="0">
              <a:cs typeface="B Homa" pitchFamily="2" charset="-78"/>
            </a:endParaRPr>
          </a:p>
        </p:txBody>
      </p:sp>
      <p:graphicFrame>
        <p:nvGraphicFramePr>
          <p:cNvPr id="8" name="Diagram 7"/>
          <p:cNvGraphicFramePr/>
          <p:nvPr>
            <p:extLst>
              <p:ext uri="{D42A27DB-BD31-4B8C-83A1-F6EECF244321}">
                <p14:modId xmlns:p14="http://schemas.microsoft.com/office/powerpoint/2010/main" val="2424228098"/>
              </p:ext>
            </p:extLst>
          </p:nvPr>
        </p:nvGraphicFramePr>
        <p:xfrm>
          <a:off x="734291" y="2362200"/>
          <a:ext cx="7571509"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a:xfrm>
            <a:off x="457200" y="3962400"/>
            <a:ext cx="8201891" cy="4572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توافقی: قیمت خرید با توافق خریدار و فروشنده تعیین میگردد! این تخفیف </a:t>
            </a:r>
            <a:r>
              <a:rPr lang="fa-IR" sz="1600" dirty="0">
                <a:solidFill>
                  <a:srgbClr val="FF0000"/>
                </a:solidFill>
                <a:cs typeface="B Homa" pitchFamily="2" charset="-78"/>
              </a:rPr>
              <a:t>در دفاتر ثبت نمی شود</a:t>
            </a:r>
            <a:r>
              <a:rPr lang="fa-IR" sz="1600" dirty="0">
                <a:solidFill>
                  <a:schemeClr val="tx1"/>
                </a:solidFill>
                <a:cs typeface="B Homa" pitchFamily="2" charset="-78"/>
              </a:rPr>
              <a:t>.</a:t>
            </a:r>
          </a:p>
        </p:txBody>
      </p:sp>
      <p:sp>
        <p:nvSpPr>
          <p:cNvPr id="10" name="Rounded Rectangle 9"/>
          <p:cNvSpPr/>
          <p:nvPr/>
        </p:nvSpPr>
        <p:spPr>
          <a:xfrm>
            <a:off x="484909" y="4495800"/>
            <a:ext cx="8201891" cy="457200"/>
          </a:xfrm>
          <a:prstGeom prst="roundRect">
            <a:avLst>
              <a:gd name="adj" fmla="val 16998"/>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solidFill>
                  <a:schemeClr val="tx1"/>
                </a:solidFill>
                <a:cs typeface="B Homa" pitchFamily="2" charset="-78"/>
              </a:rPr>
              <a:t>تجاری: این تخفیف بر اساس روابط تجاری ایجاد می گردد این تخفیف نیز </a:t>
            </a:r>
            <a:r>
              <a:rPr lang="fa-IR" sz="1600" dirty="0">
                <a:solidFill>
                  <a:srgbClr val="FF0000"/>
                </a:solidFill>
                <a:cs typeface="B Homa" pitchFamily="2" charset="-78"/>
              </a:rPr>
              <a:t>در دفاتر ثبت نمی شود</a:t>
            </a:r>
            <a:r>
              <a:rPr lang="fa-IR" sz="1600" dirty="0">
                <a:solidFill>
                  <a:schemeClr val="tx1"/>
                </a:solidFill>
                <a:cs typeface="B Homa" pitchFamily="2" charset="-78"/>
              </a:rPr>
              <a:t>.</a:t>
            </a:r>
          </a:p>
        </p:txBody>
      </p:sp>
      <p:sp>
        <p:nvSpPr>
          <p:cNvPr id="11" name="Rounded Rectangle 10"/>
          <p:cNvSpPr/>
          <p:nvPr/>
        </p:nvSpPr>
        <p:spPr>
          <a:xfrm>
            <a:off x="444500" y="5029200"/>
            <a:ext cx="8201891" cy="4572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برگشتی: تخفیفی که به علت معیوب بودن و یا عدم تطابق کالا صورت می گیرد. این تخفیف </a:t>
            </a:r>
            <a:r>
              <a:rPr lang="fa-IR" sz="1600" dirty="0">
                <a:solidFill>
                  <a:srgbClr val="FF0000"/>
                </a:solidFill>
                <a:cs typeface="B Homa" pitchFamily="2" charset="-78"/>
              </a:rPr>
              <a:t>در دفاتر ثبت می شود</a:t>
            </a:r>
            <a:r>
              <a:rPr lang="fa-IR" sz="1600" dirty="0">
                <a:solidFill>
                  <a:schemeClr val="tx1"/>
                </a:solidFill>
                <a:cs typeface="B Homa" pitchFamily="2" charset="-78"/>
              </a:rPr>
              <a:t>.</a:t>
            </a:r>
          </a:p>
        </p:txBody>
      </p:sp>
      <p:sp>
        <p:nvSpPr>
          <p:cNvPr id="12" name="Rounded Rectangle 11"/>
          <p:cNvSpPr/>
          <p:nvPr/>
        </p:nvSpPr>
        <p:spPr>
          <a:xfrm>
            <a:off x="484909" y="5562600"/>
            <a:ext cx="8201891" cy="609600"/>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نقدی: این تخفیف زمانی که خرید و فروش نسیه با شرط صورت گیرد و در دوره تخفیف پرداخت انجام شود صورت می گیرد و </a:t>
            </a:r>
            <a:r>
              <a:rPr lang="fa-IR" sz="1600" dirty="0">
                <a:solidFill>
                  <a:srgbClr val="FF0000"/>
                </a:solidFill>
                <a:cs typeface="B Homa" pitchFamily="2" charset="-78"/>
              </a:rPr>
              <a:t>در دفاتر نیز ثبت می شود</a:t>
            </a:r>
            <a:r>
              <a:rPr lang="fa-IR" sz="1600" dirty="0">
                <a:solidFill>
                  <a:schemeClr val="tx1"/>
                </a:solidFill>
                <a:cs typeface="B Homa" pitchFamily="2" charset="-78"/>
              </a:rPr>
              <a:t>.</a:t>
            </a:r>
          </a:p>
        </p:txBody>
      </p:sp>
      <p:sp>
        <p:nvSpPr>
          <p:cNvPr id="13" name="Rectangle 12"/>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4" name="Rounded Rectangle 13"/>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75</a:t>
            </a:fld>
            <a:endParaRPr lang="en-US"/>
          </a:p>
        </p:txBody>
      </p:sp>
    </p:spTree>
    <p:extLst>
      <p:ext uri="{BB962C8B-B14F-4D97-AF65-F5344CB8AC3E}">
        <p14:creationId xmlns:p14="http://schemas.microsoft.com/office/powerpoint/2010/main" val="17318434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Point Star 3"/>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ارزشیابی موجودی کالا</a:t>
            </a:r>
            <a:endParaRPr lang="en-US" dirty="0">
              <a:cs typeface="B Homa" pitchFamily="2" charset="-78"/>
            </a:endParaRPr>
          </a:p>
        </p:txBody>
      </p:sp>
      <p:graphicFrame>
        <p:nvGraphicFramePr>
          <p:cNvPr id="5" name="Diagram 4"/>
          <p:cNvGraphicFramePr/>
          <p:nvPr>
            <p:extLst>
              <p:ext uri="{D42A27DB-BD31-4B8C-83A1-F6EECF244321}">
                <p14:modId xmlns:p14="http://schemas.microsoft.com/office/powerpoint/2010/main" val="1205725947"/>
              </p:ext>
            </p:extLst>
          </p:nvPr>
        </p:nvGraphicFramePr>
        <p:xfrm>
          <a:off x="533400" y="1219200"/>
          <a:ext cx="7772400" cy="264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749280653"/>
              </p:ext>
            </p:extLst>
          </p:nvPr>
        </p:nvGraphicFramePr>
        <p:xfrm>
          <a:off x="1905000" y="3200400"/>
          <a:ext cx="6096000" cy="33471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ounded Rectangle 6"/>
          <p:cNvSpPr/>
          <p:nvPr/>
        </p:nvSpPr>
        <p:spPr>
          <a:xfrm>
            <a:off x="990600" y="990600"/>
            <a:ext cx="7924800" cy="3810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fa-IR" sz="1600" dirty="0">
                <a:solidFill>
                  <a:schemeClr val="tx1"/>
                </a:solidFill>
                <a:cs typeface="B Homa" pitchFamily="2" charset="-78"/>
              </a:rPr>
              <a:t>منظور از ارزشیابی موجودی کالا، پیدا کردن بهای موجودی کالا می باشد.</a:t>
            </a:r>
          </a:p>
        </p:txBody>
      </p:sp>
      <p:sp>
        <p:nvSpPr>
          <p:cNvPr id="8" name="Rectangle 7"/>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9" name="Rounded Rectangle 8"/>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a:t>
            </a:r>
            <a:r>
              <a:rPr lang="fa-IR" sz="1200">
                <a:cs typeface="B Homa" pitchFamily="2" charset="-78"/>
              </a:rPr>
              <a:t>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76</a:t>
            </a:fld>
            <a:endParaRPr lang="en-US"/>
          </a:p>
        </p:txBody>
      </p:sp>
    </p:spTree>
    <p:extLst>
      <p:ext uri="{BB962C8B-B14F-4D97-AF65-F5344CB8AC3E}">
        <p14:creationId xmlns:p14="http://schemas.microsoft.com/office/powerpoint/2010/main" val="2602603794"/>
      </p:ext>
    </p:extLst>
  </p:cSld>
  <p:clrMapOvr>
    <a:masterClrMapping/>
  </p:clrMapOvr>
  <p:transition spd="slow">
    <p:wheel spokes="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ارزشیابی موجودی کالا</a:t>
            </a:r>
            <a:endParaRPr lang="en-US" dirty="0">
              <a:cs typeface="B Homa" pitchFamily="2" charset="-78"/>
            </a:endParaRPr>
          </a:p>
        </p:txBody>
      </p:sp>
      <p:sp>
        <p:nvSpPr>
          <p:cNvPr id="4" name="Rounded Rectangle 3"/>
          <p:cNvSpPr/>
          <p:nvPr/>
        </p:nvSpPr>
        <p:spPr>
          <a:xfrm>
            <a:off x="734291" y="838200"/>
            <a:ext cx="7924800" cy="16764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روش </a:t>
            </a:r>
            <a:r>
              <a:rPr lang="en-US" sz="1600" dirty="0">
                <a:solidFill>
                  <a:schemeClr val="tx1"/>
                </a:solidFill>
                <a:cs typeface="B Homa" pitchFamily="2" charset="-78"/>
              </a:rPr>
              <a:t>FIFO</a:t>
            </a:r>
            <a:r>
              <a:rPr lang="fa-IR" sz="1600" dirty="0">
                <a:solidFill>
                  <a:schemeClr val="tx1"/>
                </a:solidFill>
                <a:cs typeface="B Homa" pitchFamily="2" charset="-78"/>
              </a:rPr>
              <a:t> (اولین صارده از اولین وارده):</a:t>
            </a:r>
          </a:p>
          <a:p>
            <a:pPr algn="r" rtl="1"/>
            <a:r>
              <a:rPr lang="fa-IR" sz="1600" dirty="0">
                <a:solidFill>
                  <a:schemeClr val="tx1"/>
                </a:solidFill>
                <a:cs typeface="B Homa" pitchFamily="2" charset="-78"/>
              </a:rPr>
              <a:t>این روش برای محصولاتی که فاسد شدنی می باشند قابل استفاده می باشد. البته برای محصولات دیگر نیز می توان استفاده کرد.</a:t>
            </a:r>
          </a:p>
          <a:p>
            <a:pPr algn="r" rtl="1"/>
            <a:r>
              <a:rPr lang="fa-IR" sz="1600" dirty="0">
                <a:solidFill>
                  <a:schemeClr val="tx1"/>
                </a:solidFill>
                <a:cs typeface="B Homa" pitchFamily="2" charset="-78"/>
              </a:rPr>
              <a:t>در این روش همچنان که از نامش مشخص است (اولین صادره از اولین وارده) برای فروش کالا ابتدا کالاهایی که از قبل در مؤسسه موجود می باشند (موجودی کالای اول دوره) فروش می روند و سپس به ترتیب اولین خرید، و خریدهای بعدی به فروش می رود.</a:t>
            </a:r>
          </a:p>
        </p:txBody>
      </p:sp>
      <p:graphicFrame>
        <p:nvGraphicFramePr>
          <p:cNvPr id="5" name="Table 4"/>
          <p:cNvGraphicFramePr>
            <a:graphicFrameLocks noGrp="1"/>
          </p:cNvGraphicFramePr>
          <p:nvPr>
            <p:extLst>
              <p:ext uri="{D42A27DB-BD31-4B8C-83A1-F6EECF244321}">
                <p14:modId xmlns:p14="http://schemas.microsoft.com/office/powerpoint/2010/main" val="1875652078"/>
              </p:ext>
            </p:extLst>
          </p:nvPr>
        </p:nvGraphicFramePr>
        <p:xfrm>
          <a:off x="3809999" y="2743200"/>
          <a:ext cx="4876800" cy="22250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r" rtl="1"/>
                      <a:r>
                        <a:rPr lang="fa-IR" sz="1600" dirty="0">
                          <a:cs typeface="B Homa" pitchFamily="2" charset="-78"/>
                        </a:rPr>
                        <a:t>قیمت کل</a:t>
                      </a:r>
                      <a:endParaRPr lang="en-US" sz="1600" dirty="0">
                        <a:cs typeface="B Homa" pitchFamily="2" charset="-78"/>
                      </a:endParaRPr>
                    </a:p>
                  </a:txBody>
                  <a:tcPr/>
                </a:tc>
                <a:tc>
                  <a:txBody>
                    <a:bodyPr/>
                    <a:lstStyle/>
                    <a:p>
                      <a:pPr algn="r" rtl="1"/>
                      <a:r>
                        <a:rPr lang="fa-IR" sz="1600" dirty="0">
                          <a:cs typeface="B Homa" pitchFamily="2" charset="-78"/>
                        </a:rPr>
                        <a:t>نرخ یک واحد</a:t>
                      </a:r>
                      <a:endParaRPr lang="en-US" sz="1600" dirty="0">
                        <a:cs typeface="B Homa" pitchFamily="2" charset="-78"/>
                      </a:endParaRPr>
                    </a:p>
                  </a:txBody>
                  <a:tcPr/>
                </a:tc>
                <a:tc>
                  <a:txBody>
                    <a:bodyPr/>
                    <a:lstStyle/>
                    <a:p>
                      <a:pPr algn="r" rtl="1"/>
                      <a:r>
                        <a:rPr lang="fa-IR" sz="1600" dirty="0">
                          <a:cs typeface="B Homa" pitchFamily="2" charset="-78"/>
                        </a:rPr>
                        <a:t>تعداد</a:t>
                      </a:r>
                      <a:endParaRPr lang="en-US" sz="1600" dirty="0">
                        <a:cs typeface="B Homa" pitchFamily="2" charset="-78"/>
                      </a:endParaRPr>
                    </a:p>
                  </a:txBody>
                  <a:tcPr/>
                </a:tc>
                <a:tc>
                  <a:txBody>
                    <a:bodyPr/>
                    <a:lstStyle/>
                    <a:p>
                      <a:pPr algn="r" rtl="1"/>
                      <a:r>
                        <a:rPr lang="fa-IR" sz="1600" dirty="0">
                          <a:cs typeface="B Homa" pitchFamily="2" charset="-78"/>
                        </a:rPr>
                        <a:t>شرح</a:t>
                      </a:r>
                      <a:endParaRPr lang="en-US" sz="1600" dirty="0">
                        <a:cs typeface="B Homa" pitchFamily="2" charset="-78"/>
                      </a:endParaRPr>
                    </a:p>
                  </a:txBody>
                  <a:tcPr/>
                </a:tc>
                <a:extLst>
                  <a:ext uri="{0D108BD9-81ED-4DB2-BD59-A6C34878D82A}">
                    <a16:rowId xmlns:a16="http://schemas.microsoft.com/office/drawing/2014/main" val="10000"/>
                  </a:ext>
                </a:extLst>
              </a:tr>
              <a:tr h="370840">
                <a:tc>
                  <a:txBody>
                    <a:bodyPr/>
                    <a:lstStyle/>
                    <a:p>
                      <a:pPr algn="ctr" rtl="1"/>
                      <a:r>
                        <a:rPr lang="fa-IR" sz="1600" dirty="0">
                          <a:cs typeface="B Homa" pitchFamily="2" charset="-78"/>
                        </a:rPr>
                        <a:t>2,000</a:t>
                      </a:r>
                      <a:endParaRPr lang="en-US" sz="1600" dirty="0">
                        <a:cs typeface="B Homa" pitchFamily="2" charset="-78"/>
                      </a:endParaRPr>
                    </a:p>
                  </a:txBody>
                  <a:tcPr/>
                </a:tc>
                <a:tc>
                  <a:txBody>
                    <a:bodyPr/>
                    <a:lstStyle/>
                    <a:p>
                      <a:pPr algn="ctr" rtl="1"/>
                      <a:r>
                        <a:rPr lang="fa-IR" sz="1600" dirty="0">
                          <a:cs typeface="B Homa" pitchFamily="2" charset="-78"/>
                        </a:rPr>
                        <a:t>20</a:t>
                      </a:r>
                      <a:endParaRPr lang="en-US" sz="1600" dirty="0">
                        <a:cs typeface="B Homa" pitchFamily="2" charset="-78"/>
                      </a:endParaRPr>
                    </a:p>
                  </a:txBody>
                  <a:tcPr/>
                </a:tc>
                <a:tc>
                  <a:txBody>
                    <a:bodyPr/>
                    <a:lstStyle/>
                    <a:p>
                      <a:pPr algn="ctr" rtl="1"/>
                      <a:r>
                        <a:rPr lang="fa-IR" sz="1600" dirty="0">
                          <a:cs typeface="B Homa" pitchFamily="2" charset="-78"/>
                        </a:rPr>
                        <a:t>100</a:t>
                      </a:r>
                      <a:endParaRPr lang="en-US" sz="1600" dirty="0">
                        <a:cs typeface="B Homa" pitchFamily="2" charset="-78"/>
                      </a:endParaRPr>
                    </a:p>
                  </a:txBody>
                  <a:tcPr/>
                </a:tc>
                <a:tc>
                  <a:txBody>
                    <a:bodyPr/>
                    <a:lstStyle/>
                    <a:p>
                      <a:pPr algn="r" rtl="1"/>
                      <a:r>
                        <a:rPr lang="fa-IR" sz="1600" dirty="0">
                          <a:cs typeface="B Homa" pitchFamily="2" charset="-78"/>
                        </a:rPr>
                        <a:t>موجودی اول</a:t>
                      </a:r>
                      <a:endParaRPr lang="en-US" sz="1600" dirty="0">
                        <a:cs typeface="B Homa" pitchFamily="2" charset="-78"/>
                      </a:endParaRPr>
                    </a:p>
                  </a:txBody>
                  <a:tcPr/>
                </a:tc>
                <a:extLst>
                  <a:ext uri="{0D108BD9-81ED-4DB2-BD59-A6C34878D82A}">
                    <a16:rowId xmlns:a16="http://schemas.microsoft.com/office/drawing/2014/main" val="10001"/>
                  </a:ext>
                </a:extLst>
              </a:tr>
              <a:tr h="370840">
                <a:tc>
                  <a:txBody>
                    <a:bodyPr/>
                    <a:lstStyle/>
                    <a:p>
                      <a:pPr algn="ctr" rtl="1"/>
                      <a:r>
                        <a:rPr lang="fa-IR" sz="1600" dirty="0">
                          <a:cs typeface="B Homa" pitchFamily="2" charset="-78"/>
                        </a:rPr>
                        <a:t>1,250</a:t>
                      </a:r>
                      <a:endParaRPr lang="en-US" sz="1600" dirty="0">
                        <a:cs typeface="B Homa" pitchFamily="2" charset="-78"/>
                      </a:endParaRPr>
                    </a:p>
                  </a:txBody>
                  <a:tcPr/>
                </a:tc>
                <a:tc>
                  <a:txBody>
                    <a:bodyPr/>
                    <a:lstStyle/>
                    <a:p>
                      <a:pPr algn="ctr" rtl="1"/>
                      <a:r>
                        <a:rPr lang="fa-IR" sz="1600" dirty="0">
                          <a:cs typeface="B Homa" pitchFamily="2" charset="-78"/>
                        </a:rPr>
                        <a:t>25</a:t>
                      </a:r>
                      <a:endParaRPr lang="en-US" sz="1600" dirty="0">
                        <a:cs typeface="B Homa" pitchFamily="2" charset="-78"/>
                      </a:endParaRPr>
                    </a:p>
                  </a:txBody>
                  <a:tcPr/>
                </a:tc>
                <a:tc>
                  <a:txBody>
                    <a:bodyPr/>
                    <a:lstStyle/>
                    <a:p>
                      <a:pPr algn="ctr" rtl="1"/>
                      <a:r>
                        <a:rPr lang="fa-IR" sz="1600" dirty="0">
                          <a:cs typeface="B Homa" pitchFamily="2" charset="-78"/>
                        </a:rPr>
                        <a:t>50</a:t>
                      </a:r>
                      <a:endParaRPr lang="en-US" sz="1600" dirty="0">
                        <a:cs typeface="B Homa" pitchFamily="2" charset="-78"/>
                      </a:endParaRPr>
                    </a:p>
                  </a:txBody>
                  <a:tcPr/>
                </a:tc>
                <a:tc>
                  <a:txBody>
                    <a:bodyPr/>
                    <a:lstStyle/>
                    <a:p>
                      <a:pPr algn="r" rtl="1"/>
                      <a:r>
                        <a:rPr lang="fa-IR" sz="1600" dirty="0">
                          <a:cs typeface="B Homa" pitchFamily="2" charset="-78"/>
                        </a:rPr>
                        <a:t>خرید اول</a:t>
                      </a:r>
                      <a:endParaRPr lang="en-US" sz="1600" dirty="0">
                        <a:cs typeface="B Homa" pitchFamily="2" charset="-78"/>
                      </a:endParaRPr>
                    </a:p>
                  </a:txBody>
                  <a:tcPr/>
                </a:tc>
                <a:extLst>
                  <a:ext uri="{0D108BD9-81ED-4DB2-BD59-A6C34878D82A}">
                    <a16:rowId xmlns:a16="http://schemas.microsoft.com/office/drawing/2014/main" val="10002"/>
                  </a:ext>
                </a:extLst>
              </a:tr>
              <a:tr h="370840">
                <a:tc>
                  <a:txBody>
                    <a:bodyPr/>
                    <a:lstStyle/>
                    <a:p>
                      <a:pPr algn="ctr" rtl="1"/>
                      <a:r>
                        <a:rPr lang="fa-IR" sz="1600" dirty="0">
                          <a:cs typeface="B Homa" pitchFamily="2" charset="-78"/>
                        </a:rPr>
                        <a:t>2,100</a:t>
                      </a:r>
                      <a:endParaRPr lang="en-US" sz="1600" dirty="0">
                        <a:cs typeface="B Homa" pitchFamily="2" charset="-78"/>
                      </a:endParaRPr>
                    </a:p>
                  </a:txBody>
                  <a:tcPr/>
                </a:tc>
                <a:tc>
                  <a:txBody>
                    <a:bodyPr/>
                    <a:lstStyle/>
                    <a:p>
                      <a:pPr algn="ctr" rtl="1"/>
                      <a:r>
                        <a:rPr lang="fa-IR" sz="1600" dirty="0">
                          <a:cs typeface="B Homa" pitchFamily="2" charset="-78"/>
                        </a:rPr>
                        <a:t>30</a:t>
                      </a:r>
                      <a:endParaRPr lang="en-US" sz="1600" dirty="0">
                        <a:cs typeface="B Homa" pitchFamily="2" charset="-78"/>
                      </a:endParaRPr>
                    </a:p>
                  </a:txBody>
                  <a:tcPr/>
                </a:tc>
                <a:tc>
                  <a:txBody>
                    <a:bodyPr/>
                    <a:lstStyle/>
                    <a:p>
                      <a:pPr algn="ctr" rtl="1"/>
                      <a:r>
                        <a:rPr lang="fa-IR" sz="1600" dirty="0">
                          <a:cs typeface="B Homa" pitchFamily="2" charset="-78"/>
                        </a:rPr>
                        <a:t>70</a:t>
                      </a:r>
                      <a:endParaRPr lang="en-US" sz="1600" dirty="0">
                        <a:cs typeface="B Homa" pitchFamily="2" charset="-78"/>
                      </a:endParaRPr>
                    </a:p>
                  </a:txBody>
                  <a:tcPr/>
                </a:tc>
                <a:tc>
                  <a:txBody>
                    <a:bodyPr/>
                    <a:lstStyle/>
                    <a:p>
                      <a:pPr algn="r" rtl="1"/>
                      <a:r>
                        <a:rPr lang="fa-IR" sz="1600" dirty="0">
                          <a:cs typeface="B Homa" pitchFamily="2" charset="-78"/>
                        </a:rPr>
                        <a:t>خرید دوم</a:t>
                      </a:r>
                      <a:endParaRPr lang="en-US" sz="1600" dirty="0">
                        <a:cs typeface="B Homa" pitchFamily="2" charset="-78"/>
                      </a:endParaRPr>
                    </a:p>
                  </a:txBody>
                  <a:tcPr/>
                </a:tc>
                <a:extLst>
                  <a:ext uri="{0D108BD9-81ED-4DB2-BD59-A6C34878D82A}">
                    <a16:rowId xmlns:a16="http://schemas.microsoft.com/office/drawing/2014/main" val="10003"/>
                  </a:ext>
                </a:extLst>
              </a:tr>
              <a:tr h="370840">
                <a:tc>
                  <a:txBody>
                    <a:bodyPr/>
                    <a:lstStyle/>
                    <a:p>
                      <a:pPr algn="ctr" rtl="1"/>
                      <a:r>
                        <a:rPr lang="fa-IR" sz="1600" dirty="0">
                          <a:cs typeface="B Homa" pitchFamily="2" charset="-78"/>
                        </a:rPr>
                        <a:t>2,800</a:t>
                      </a:r>
                      <a:endParaRPr lang="en-US" sz="1600" dirty="0">
                        <a:cs typeface="B Homa" pitchFamily="2" charset="-78"/>
                      </a:endParaRPr>
                    </a:p>
                  </a:txBody>
                  <a:tcPr/>
                </a:tc>
                <a:tc>
                  <a:txBody>
                    <a:bodyPr/>
                    <a:lstStyle/>
                    <a:p>
                      <a:pPr algn="ctr" rtl="1"/>
                      <a:r>
                        <a:rPr lang="fa-IR" sz="1600" dirty="0">
                          <a:cs typeface="B Homa" pitchFamily="2" charset="-78"/>
                        </a:rPr>
                        <a:t>35</a:t>
                      </a:r>
                      <a:endParaRPr lang="en-US" sz="1600" dirty="0">
                        <a:cs typeface="B Homa" pitchFamily="2" charset="-78"/>
                      </a:endParaRPr>
                    </a:p>
                  </a:txBody>
                  <a:tcPr/>
                </a:tc>
                <a:tc>
                  <a:txBody>
                    <a:bodyPr/>
                    <a:lstStyle/>
                    <a:p>
                      <a:pPr algn="ctr" rtl="1"/>
                      <a:r>
                        <a:rPr lang="fa-IR" sz="1600" dirty="0">
                          <a:cs typeface="B Homa" pitchFamily="2" charset="-78"/>
                        </a:rPr>
                        <a:t>80</a:t>
                      </a:r>
                      <a:endParaRPr lang="en-US" sz="1600" dirty="0">
                        <a:cs typeface="B Homa" pitchFamily="2" charset="-78"/>
                      </a:endParaRPr>
                    </a:p>
                  </a:txBody>
                  <a:tcPr/>
                </a:tc>
                <a:tc>
                  <a:txBody>
                    <a:bodyPr/>
                    <a:lstStyle/>
                    <a:p>
                      <a:pPr algn="r" rtl="1"/>
                      <a:r>
                        <a:rPr lang="fa-IR" sz="1600" dirty="0">
                          <a:cs typeface="B Homa" pitchFamily="2" charset="-78"/>
                        </a:rPr>
                        <a:t>خرید 3</a:t>
                      </a:r>
                      <a:endParaRPr lang="en-US" sz="1600" dirty="0">
                        <a:cs typeface="B Homa" pitchFamily="2" charset="-78"/>
                      </a:endParaRPr>
                    </a:p>
                  </a:txBody>
                  <a:tcPr/>
                </a:tc>
                <a:extLst>
                  <a:ext uri="{0D108BD9-81ED-4DB2-BD59-A6C34878D82A}">
                    <a16:rowId xmlns:a16="http://schemas.microsoft.com/office/drawing/2014/main" val="10004"/>
                  </a:ext>
                </a:extLst>
              </a:tr>
              <a:tr h="370840">
                <a:tc>
                  <a:txBody>
                    <a:bodyPr/>
                    <a:lstStyle/>
                    <a:p>
                      <a:pPr algn="ctr" rtl="1"/>
                      <a:r>
                        <a:rPr lang="fa-IR" sz="1600" dirty="0">
                          <a:cs typeface="B Homa" pitchFamily="2" charset="-78"/>
                        </a:rPr>
                        <a:t>8,150</a:t>
                      </a:r>
                      <a:endParaRPr lang="en-US" sz="1600" dirty="0">
                        <a:cs typeface="B Homa" pitchFamily="2" charset="-78"/>
                      </a:endParaRPr>
                    </a:p>
                  </a:txBody>
                  <a:tcPr/>
                </a:tc>
                <a:tc>
                  <a:txBody>
                    <a:bodyPr/>
                    <a:lstStyle/>
                    <a:p>
                      <a:pPr algn="ctr" rtl="1"/>
                      <a:r>
                        <a:rPr lang="fa-IR" sz="1600" dirty="0">
                          <a:cs typeface="B Homa" pitchFamily="2" charset="-78"/>
                        </a:rPr>
                        <a:t>110</a:t>
                      </a:r>
                      <a:endParaRPr lang="en-US" sz="1600" dirty="0">
                        <a:cs typeface="B Homa" pitchFamily="2" charset="-78"/>
                      </a:endParaRPr>
                    </a:p>
                  </a:txBody>
                  <a:tcPr/>
                </a:tc>
                <a:tc>
                  <a:txBody>
                    <a:bodyPr/>
                    <a:lstStyle/>
                    <a:p>
                      <a:pPr algn="ctr" rtl="1"/>
                      <a:r>
                        <a:rPr lang="fa-IR" sz="1600" dirty="0">
                          <a:cs typeface="B Homa" pitchFamily="2" charset="-78"/>
                        </a:rPr>
                        <a:t>300</a:t>
                      </a:r>
                      <a:endParaRPr lang="en-US" sz="1600" dirty="0">
                        <a:cs typeface="B Homa" pitchFamily="2" charset="-78"/>
                      </a:endParaRPr>
                    </a:p>
                  </a:txBody>
                  <a:tcPr/>
                </a:tc>
                <a:tc>
                  <a:txBody>
                    <a:bodyPr/>
                    <a:lstStyle/>
                    <a:p>
                      <a:pPr algn="r" rtl="1"/>
                      <a:r>
                        <a:rPr lang="fa-IR" sz="1600" dirty="0">
                          <a:cs typeface="B Homa" pitchFamily="2" charset="-78"/>
                        </a:rPr>
                        <a:t>جمع</a:t>
                      </a:r>
                      <a:endParaRPr lang="en-US" sz="1600" dirty="0">
                        <a:cs typeface="B Homa" pitchFamily="2" charset="-78"/>
                      </a:endParaRPr>
                    </a:p>
                  </a:txBody>
                  <a:tcPr/>
                </a:tc>
                <a:extLst>
                  <a:ext uri="{0D108BD9-81ED-4DB2-BD59-A6C34878D82A}">
                    <a16:rowId xmlns:a16="http://schemas.microsoft.com/office/drawing/2014/main" val="10005"/>
                  </a:ext>
                </a:extLst>
              </a:tr>
            </a:tbl>
          </a:graphicData>
        </a:graphic>
      </p:graphicFrame>
      <p:sp>
        <p:nvSpPr>
          <p:cNvPr id="6" name="Rounded Rectangle 5"/>
          <p:cNvSpPr/>
          <p:nvPr/>
        </p:nvSpPr>
        <p:spPr>
          <a:xfrm>
            <a:off x="5410200" y="5029200"/>
            <a:ext cx="3276600" cy="45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dirty="0">
                <a:cs typeface="B Homa" pitchFamily="2" charset="-78"/>
              </a:rPr>
              <a:t>تعداد کالای پایان دوره: 120 واحد</a:t>
            </a:r>
            <a:endParaRPr lang="en-US" dirty="0">
              <a:cs typeface="B Homa" pitchFamily="2" charset="-78"/>
            </a:endParaRPr>
          </a:p>
        </p:txBody>
      </p:sp>
      <p:sp>
        <p:nvSpPr>
          <p:cNvPr id="7" name="Rounded Rectangle 6"/>
          <p:cNvSpPr/>
          <p:nvPr/>
        </p:nvSpPr>
        <p:spPr>
          <a:xfrm>
            <a:off x="228600" y="3858491"/>
            <a:ext cx="2819400" cy="2798618"/>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همچنان که گفته شد، هدف از ارزشیابی موجودی کالا تعیین بهای تمام شده کالای فروش رفته و پایان دوره می باشد. در مثال ممکن است تعداد پایان دوره و یا تعداد فروش رفته را بدهند. هر کدام از این دو مورد را دادند برای بدست آوردن دیگری کافی است تعداد داده شده را از تعداد آماده برای فروش کسر کنیم. طبق مثال.</a:t>
            </a:r>
          </a:p>
        </p:txBody>
      </p:sp>
      <p:sp>
        <p:nvSpPr>
          <p:cNvPr id="8" name="Rounded Rectangle 7"/>
          <p:cNvSpPr/>
          <p:nvPr/>
        </p:nvSpPr>
        <p:spPr>
          <a:xfrm>
            <a:off x="228600" y="2514601"/>
            <a:ext cx="2819400" cy="1316182"/>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منظور از جمع تعداد، تعداد آماده برای فروش و منظور از جمع قیمت کل بهای تمام شده کالای آماده برای فروش می باشد.</a:t>
            </a:r>
          </a:p>
        </p:txBody>
      </p:sp>
      <p:sp>
        <p:nvSpPr>
          <p:cNvPr id="9" name="Rectangle 8"/>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0" name="Rounded Rectangle 9"/>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77</a:t>
            </a:fld>
            <a:endParaRPr lang="en-US"/>
          </a:p>
        </p:txBody>
      </p:sp>
    </p:spTree>
    <p:extLst>
      <p:ext uri="{BB962C8B-B14F-4D97-AF65-F5344CB8AC3E}">
        <p14:creationId xmlns:p14="http://schemas.microsoft.com/office/powerpoint/2010/main" val="12456051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حل به روش </a:t>
            </a:r>
            <a:r>
              <a:rPr lang="en-US" dirty="0">
                <a:cs typeface="B Homa" pitchFamily="2" charset="-78"/>
              </a:rPr>
              <a:t>FIFO</a:t>
            </a:r>
          </a:p>
        </p:txBody>
      </p:sp>
      <p:sp>
        <p:nvSpPr>
          <p:cNvPr id="4" name="Rounded Rectangle 3"/>
          <p:cNvSpPr/>
          <p:nvPr/>
        </p:nvSpPr>
        <p:spPr>
          <a:xfrm>
            <a:off x="3810000" y="914400"/>
            <a:ext cx="4876800" cy="304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dirty="0">
                <a:cs typeface="B Homa" pitchFamily="2" charset="-78"/>
              </a:rPr>
              <a:t>ابتدا تعداد کالای فروش رفته از رابطه زیر بدست می آید:</a:t>
            </a:r>
            <a:endParaRPr lang="en-US" dirty="0">
              <a:cs typeface="B Homa" pitchFamily="2" charset="-78"/>
            </a:endParaRPr>
          </a:p>
        </p:txBody>
      </p:sp>
      <p:sp>
        <p:nvSpPr>
          <p:cNvPr id="5" name="Rounded Rectangle 4"/>
          <p:cNvSpPr/>
          <p:nvPr/>
        </p:nvSpPr>
        <p:spPr>
          <a:xfrm>
            <a:off x="734290" y="1219200"/>
            <a:ext cx="7952509" cy="381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dirty="0">
                <a:solidFill>
                  <a:schemeClr val="tx1"/>
                </a:solidFill>
                <a:cs typeface="B Homa" pitchFamily="2" charset="-78"/>
              </a:rPr>
              <a:t>موجودی کالای پایان دوره + بهای تمام شده کالای آماده برای فروش  = بهای تمام شده کالای فروش رفته</a:t>
            </a:r>
          </a:p>
        </p:txBody>
      </p:sp>
      <p:sp>
        <p:nvSpPr>
          <p:cNvPr id="6" name="Rounded Rectangle 5"/>
          <p:cNvSpPr/>
          <p:nvPr/>
        </p:nvSpPr>
        <p:spPr>
          <a:xfrm>
            <a:off x="3505200" y="1631373"/>
            <a:ext cx="3505200" cy="381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dirty="0">
                <a:solidFill>
                  <a:schemeClr val="tx1"/>
                </a:solidFill>
                <a:cs typeface="B Homa" pitchFamily="2" charset="-78"/>
              </a:rPr>
              <a:t>120- 300= 180</a:t>
            </a:r>
          </a:p>
        </p:txBody>
      </p:sp>
      <p:graphicFrame>
        <p:nvGraphicFramePr>
          <p:cNvPr id="7" name="Diagram 6"/>
          <p:cNvGraphicFramePr/>
          <p:nvPr>
            <p:extLst>
              <p:ext uri="{D42A27DB-BD31-4B8C-83A1-F6EECF244321}">
                <p14:modId xmlns:p14="http://schemas.microsoft.com/office/powerpoint/2010/main" val="1312457133"/>
              </p:ext>
            </p:extLst>
          </p:nvPr>
        </p:nvGraphicFramePr>
        <p:xfrm>
          <a:off x="152400" y="2133600"/>
          <a:ext cx="6096000" cy="1520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a:xfrm>
            <a:off x="4648200" y="3657600"/>
            <a:ext cx="762000" cy="381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dirty="0">
                <a:solidFill>
                  <a:schemeClr val="tx1"/>
                </a:solidFill>
                <a:cs typeface="B Homa" pitchFamily="2" charset="-78"/>
              </a:rPr>
              <a:t>4,150</a:t>
            </a:r>
          </a:p>
        </p:txBody>
      </p:sp>
      <p:sp>
        <p:nvSpPr>
          <p:cNvPr id="10" name="Rounded Rectangle 9"/>
          <p:cNvSpPr/>
          <p:nvPr/>
        </p:nvSpPr>
        <p:spPr>
          <a:xfrm>
            <a:off x="1600200" y="3657600"/>
            <a:ext cx="2971800" cy="381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1600" dirty="0">
                <a:solidFill>
                  <a:schemeClr val="tx1"/>
                </a:solidFill>
                <a:cs typeface="B Homa" pitchFamily="2" charset="-78"/>
              </a:rPr>
              <a:t>بهای تمام شده کالای فروش رفته </a:t>
            </a:r>
          </a:p>
        </p:txBody>
      </p:sp>
      <p:sp>
        <p:nvSpPr>
          <p:cNvPr id="11" name="Rounded Rectangle 10"/>
          <p:cNvSpPr/>
          <p:nvPr/>
        </p:nvSpPr>
        <p:spPr>
          <a:xfrm>
            <a:off x="5562600" y="2168236"/>
            <a:ext cx="3352800" cy="381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400" dirty="0">
                <a:solidFill>
                  <a:schemeClr val="tx1"/>
                </a:solidFill>
                <a:cs typeface="B Homa" pitchFamily="2" charset="-78"/>
              </a:rPr>
              <a:t>ابتدا موجودی کالا فروخته شده</a:t>
            </a:r>
          </a:p>
        </p:txBody>
      </p:sp>
      <p:sp>
        <p:nvSpPr>
          <p:cNvPr id="12" name="Rounded Rectangle 11"/>
          <p:cNvSpPr/>
          <p:nvPr/>
        </p:nvSpPr>
        <p:spPr>
          <a:xfrm>
            <a:off x="5562600" y="2743199"/>
            <a:ext cx="3352800" cy="381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400" dirty="0">
                <a:solidFill>
                  <a:schemeClr val="tx1"/>
                </a:solidFill>
                <a:cs typeface="B Homa" pitchFamily="2" charset="-78"/>
              </a:rPr>
              <a:t>سپس خرید اول</a:t>
            </a:r>
          </a:p>
        </p:txBody>
      </p:sp>
      <p:sp>
        <p:nvSpPr>
          <p:cNvPr id="13" name="Rounded Rectangle 12"/>
          <p:cNvSpPr/>
          <p:nvPr/>
        </p:nvSpPr>
        <p:spPr>
          <a:xfrm>
            <a:off x="5562600" y="3276600"/>
            <a:ext cx="3352800" cy="5715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400" dirty="0">
                <a:solidFill>
                  <a:schemeClr val="tx1"/>
                </a:solidFill>
                <a:cs typeface="B Homa" pitchFamily="2" charset="-78"/>
              </a:rPr>
              <a:t>بعد اگر تعداد فروخته شده از خرید اول بشتر شد به ترتیب از خرید های بعدی</a:t>
            </a:r>
          </a:p>
        </p:txBody>
      </p:sp>
      <p:graphicFrame>
        <p:nvGraphicFramePr>
          <p:cNvPr id="14" name="Diagram 13"/>
          <p:cNvGraphicFramePr/>
          <p:nvPr>
            <p:extLst>
              <p:ext uri="{D42A27DB-BD31-4B8C-83A1-F6EECF244321}">
                <p14:modId xmlns:p14="http://schemas.microsoft.com/office/powerpoint/2010/main" val="1260386733"/>
              </p:ext>
            </p:extLst>
          </p:nvPr>
        </p:nvGraphicFramePr>
        <p:xfrm>
          <a:off x="152400" y="4419600"/>
          <a:ext cx="6096000" cy="11395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ounded Rectangle 14"/>
          <p:cNvSpPr/>
          <p:nvPr/>
        </p:nvSpPr>
        <p:spPr>
          <a:xfrm>
            <a:off x="4433455" y="5486400"/>
            <a:ext cx="762000" cy="381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dirty="0">
                <a:solidFill>
                  <a:schemeClr val="tx1"/>
                </a:solidFill>
                <a:cs typeface="B Homa" pitchFamily="2" charset="-78"/>
              </a:rPr>
              <a:t>4,000</a:t>
            </a:r>
          </a:p>
        </p:txBody>
      </p:sp>
      <p:sp>
        <p:nvSpPr>
          <p:cNvPr id="16" name="Rounded Rectangle 15"/>
          <p:cNvSpPr/>
          <p:nvPr/>
        </p:nvSpPr>
        <p:spPr>
          <a:xfrm>
            <a:off x="1385455" y="5486400"/>
            <a:ext cx="2971800" cy="381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1600" dirty="0">
                <a:solidFill>
                  <a:schemeClr val="tx1"/>
                </a:solidFill>
                <a:cs typeface="B Homa" pitchFamily="2" charset="-78"/>
              </a:rPr>
              <a:t>بهای تمام شده کالای پایان دوره </a:t>
            </a:r>
          </a:p>
        </p:txBody>
      </p:sp>
      <p:sp>
        <p:nvSpPr>
          <p:cNvPr id="17" name="Rounded Rectangle 16"/>
          <p:cNvSpPr/>
          <p:nvPr/>
        </p:nvSpPr>
        <p:spPr>
          <a:xfrm>
            <a:off x="5430982" y="4495800"/>
            <a:ext cx="3352800" cy="9906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1400" dirty="0">
                <a:solidFill>
                  <a:schemeClr val="tx1"/>
                </a:solidFill>
                <a:cs typeface="B Homa" pitchFamily="2" charset="-78"/>
              </a:rPr>
              <a:t>بعد از محاسبه تعداد کالای فروش رفته باقی مانده که در </a:t>
            </a:r>
            <a:r>
              <a:rPr lang="en-US" sz="1400" dirty="0">
                <a:solidFill>
                  <a:schemeClr val="tx1"/>
                </a:solidFill>
                <a:cs typeface="B Homa" pitchFamily="2" charset="-78"/>
              </a:rPr>
              <a:t> FIFO</a:t>
            </a:r>
            <a:r>
              <a:rPr lang="fa-IR" sz="1400" dirty="0">
                <a:solidFill>
                  <a:schemeClr val="tx1"/>
                </a:solidFill>
                <a:cs typeface="B Homa" pitchFamily="2" charset="-78"/>
              </a:rPr>
              <a:t> از آخرین خرید های می باشد به عنوان بهای تمام شده کالای فروش رفته محاسبه می شوند.</a:t>
            </a:r>
          </a:p>
        </p:txBody>
      </p:sp>
      <p:cxnSp>
        <p:nvCxnSpPr>
          <p:cNvPr id="19" name="Straight Connector 18"/>
          <p:cNvCxnSpPr/>
          <p:nvPr/>
        </p:nvCxnSpPr>
        <p:spPr>
          <a:xfrm>
            <a:off x="0" y="4343400"/>
            <a:ext cx="9144000" cy="0"/>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20" name="Rounded Rectangle 19"/>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78</a:t>
            </a:fld>
            <a:endParaRPr lang="en-US"/>
          </a:p>
        </p:txBody>
      </p:sp>
    </p:spTree>
    <p:extLst>
      <p:ext uri="{BB962C8B-B14F-4D97-AF65-F5344CB8AC3E}">
        <p14:creationId xmlns:p14="http://schemas.microsoft.com/office/powerpoint/2010/main" val="81917581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حل به روش </a:t>
            </a:r>
            <a:r>
              <a:rPr lang="en-US" dirty="0">
                <a:cs typeface="B Homa" pitchFamily="2" charset="-78"/>
              </a:rPr>
              <a:t>LIFO</a:t>
            </a:r>
          </a:p>
        </p:txBody>
      </p:sp>
      <p:sp>
        <p:nvSpPr>
          <p:cNvPr id="5" name="Rounded Rectangle 4"/>
          <p:cNvSpPr/>
          <p:nvPr/>
        </p:nvSpPr>
        <p:spPr>
          <a:xfrm>
            <a:off x="838200" y="852055"/>
            <a:ext cx="7924800" cy="16764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روش </a:t>
            </a:r>
            <a:r>
              <a:rPr lang="en-US" sz="1600" dirty="0">
                <a:solidFill>
                  <a:schemeClr val="tx1"/>
                </a:solidFill>
                <a:cs typeface="B Homa" pitchFamily="2" charset="-78"/>
              </a:rPr>
              <a:t>LIFO</a:t>
            </a:r>
            <a:r>
              <a:rPr lang="fa-IR" sz="1600" dirty="0">
                <a:solidFill>
                  <a:schemeClr val="tx1"/>
                </a:solidFill>
                <a:cs typeface="B Homa" pitchFamily="2" charset="-78"/>
              </a:rPr>
              <a:t> (اولین صارده از آخرین وارده):</a:t>
            </a:r>
          </a:p>
          <a:p>
            <a:pPr algn="r" rtl="1"/>
            <a:r>
              <a:rPr lang="fa-IR" sz="1600" dirty="0">
                <a:solidFill>
                  <a:schemeClr val="tx1"/>
                </a:solidFill>
                <a:cs typeface="B Homa" pitchFamily="2" charset="-78"/>
              </a:rPr>
              <a:t>این روش بیشتر برای مصالح ساختمانی استفاده می شود. فرض کنید کیسه های سیمان اول دوره را داشته و خرید جدید انجام شده که بر روی کیسه های قبلی قرار گرفته اند و حال که قرار است فروخته شوند ابتدا سیمان هایی که آخر خریداری شده اند و سپس سیمان های بعدی فروخته می شوند.</a:t>
            </a:r>
          </a:p>
          <a:p>
            <a:pPr algn="r" rtl="1"/>
            <a:r>
              <a:rPr lang="fa-IR" sz="1600" dirty="0">
                <a:solidFill>
                  <a:schemeClr val="tx1"/>
                </a:solidFill>
                <a:cs typeface="B Homa" pitchFamily="2" charset="-78"/>
              </a:rPr>
              <a:t>در این روش ابتدا خرید های آخر فروخته شده و سپس خریدهای قبلی و یا موجودی اول فروخته می شوند.</a:t>
            </a:r>
          </a:p>
        </p:txBody>
      </p:sp>
      <p:sp>
        <p:nvSpPr>
          <p:cNvPr id="6" name="Rounded Rectangle 5"/>
          <p:cNvSpPr/>
          <p:nvPr/>
        </p:nvSpPr>
        <p:spPr>
          <a:xfrm>
            <a:off x="6172200" y="2590800"/>
            <a:ext cx="2528454" cy="304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dirty="0">
                <a:cs typeface="B Homa" pitchFamily="2" charset="-78"/>
              </a:rPr>
              <a:t>طبق مثال قبل</a:t>
            </a:r>
            <a:endParaRPr lang="en-US" dirty="0">
              <a:cs typeface="B Homa" pitchFamily="2" charset="-78"/>
            </a:endParaRPr>
          </a:p>
        </p:txBody>
      </p:sp>
      <p:graphicFrame>
        <p:nvGraphicFramePr>
          <p:cNvPr id="7" name="Diagram 6"/>
          <p:cNvGraphicFramePr/>
          <p:nvPr>
            <p:extLst>
              <p:ext uri="{D42A27DB-BD31-4B8C-83A1-F6EECF244321}">
                <p14:modId xmlns:p14="http://schemas.microsoft.com/office/powerpoint/2010/main" val="331484428"/>
              </p:ext>
            </p:extLst>
          </p:nvPr>
        </p:nvGraphicFramePr>
        <p:xfrm>
          <a:off x="152400" y="2975264"/>
          <a:ext cx="6096000" cy="1520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4648200" y="4499264"/>
            <a:ext cx="762000" cy="381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dirty="0">
                <a:solidFill>
                  <a:schemeClr val="tx1"/>
                </a:solidFill>
                <a:cs typeface="B Homa" pitchFamily="2" charset="-78"/>
              </a:rPr>
              <a:t>5,650</a:t>
            </a:r>
          </a:p>
        </p:txBody>
      </p:sp>
      <p:sp>
        <p:nvSpPr>
          <p:cNvPr id="9" name="Rounded Rectangle 8"/>
          <p:cNvSpPr/>
          <p:nvPr/>
        </p:nvSpPr>
        <p:spPr>
          <a:xfrm>
            <a:off x="1600200" y="4499264"/>
            <a:ext cx="2971800" cy="381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1600" dirty="0">
                <a:solidFill>
                  <a:schemeClr val="tx1"/>
                </a:solidFill>
                <a:cs typeface="B Homa" pitchFamily="2" charset="-78"/>
              </a:rPr>
              <a:t>بهای تمام شده کالای فروش رفته </a:t>
            </a:r>
          </a:p>
        </p:txBody>
      </p:sp>
      <p:sp>
        <p:nvSpPr>
          <p:cNvPr id="10" name="Rounded Rectangle 9"/>
          <p:cNvSpPr/>
          <p:nvPr/>
        </p:nvSpPr>
        <p:spPr>
          <a:xfrm>
            <a:off x="5562600" y="3009900"/>
            <a:ext cx="3352800" cy="381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400" dirty="0">
                <a:solidFill>
                  <a:schemeClr val="tx1"/>
                </a:solidFill>
                <a:cs typeface="B Homa" pitchFamily="2" charset="-78"/>
              </a:rPr>
              <a:t>ابتدا آخرین خرید فروخته شده</a:t>
            </a:r>
          </a:p>
        </p:txBody>
      </p:sp>
      <p:sp>
        <p:nvSpPr>
          <p:cNvPr id="11" name="Rounded Rectangle 10"/>
          <p:cNvSpPr/>
          <p:nvPr/>
        </p:nvSpPr>
        <p:spPr>
          <a:xfrm>
            <a:off x="5562600" y="3463637"/>
            <a:ext cx="3352800" cy="1108363"/>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400" dirty="0">
                <a:solidFill>
                  <a:schemeClr val="tx1"/>
                </a:solidFill>
                <a:cs typeface="B Homa" pitchFamily="2" charset="-78"/>
              </a:rPr>
              <a:t>سپس به ترتیب خرید ماقبل آخر و بعد از اتمام آن تا زمانی که تعداد فروخته شده صفر شود به خریدهای اول ادامه می دهیم (البته از آخرین خرید به اولین خرید) </a:t>
            </a:r>
          </a:p>
        </p:txBody>
      </p:sp>
      <p:graphicFrame>
        <p:nvGraphicFramePr>
          <p:cNvPr id="13" name="Diagram 12"/>
          <p:cNvGraphicFramePr/>
          <p:nvPr>
            <p:extLst>
              <p:ext uri="{D42A27DB-BD31-4B8C-83A1-F6EECF244321}">
                <p14:modId xmlns:p14="http://schemas.microsoft.com/office/powerpoint/2010/main" val="2632187199"/>
              </p:ext>
            </p:extLst>
          </p:nvPr>
        </p:nvGraphicFramePr>
        <p:xfrm>
          <a:off x="152400" y="5261264"/>
          <a:ext cx="6096000" cy="11395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Rounded Rectangle 13"/>
          <p:cNvSpPr/>
          <p:nvPr/>
        </p:nvSpPr>
        <p:spPr>
          <a:xfrm>
            <a:off x="4433455" y="6328064"/>
            <a:ext cx="762000" cy="381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dirty="0">
                <a:solidFill>
                  <a:schemeClr val="tx1"/>
                </a:solidFill>
                <a:cs typeface="B Homa" pitchFamily="2" charset="-78"/>
              </a:rPr>
              <a:t>2,500</a:t>
            </a:r>
          </a:p>
        </p:txBody>
      </p:sp>
      <p:sp>
        <p:nvSpPr>
          <p:cNvPr id="15" name="Rounded Rectangle 14"/>
          <p:cNvSpPr/>
          <p:nvPr/>
        </p:nvSpPr>
        <p:spPr>
          <a:xfrm>
            <a:off x="1385455" y="6328064"/>
            <a:ext cx="2971800" cy="381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1600" dirty="0">
                <a:solidFill>
                  <a:schemeClr val="tx1"/>
                </a:solidFill>
                <a:cs typeface="B Homa" pitchFamily="2" charset="-78"/>
              </a:rPr>
              <a:t>بهای تمام شده کالای پایان دوره </a:t>
            </a:r>
          </a:p>
        </p:txBody>
      </p:sp>
      <p:sp>
        <p:nvSpPr>
          <p:cNvPr id="16" name="Rounded Rectangle 15"/>
          <p:cNvSpPr/>
          <p:nvPr/>
        </p:nvSpPr>
        <p:spPr>
          <a:xfrm>
            <a:off x="5430982" y="5337464"/>
            <a:ext cx="3352800" cy="9906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1400" dirty="0">
                <a:solidFill>
                  <a:schemeClr val="tx1"/>
                </a:solidFill>
                <a:cs typeface="B Homa" pitchFamily="2" charset="-78"/>
              </a:rPr>
              <a:t>در روش </a:t>
            </a:r>
            <a:r>
              <a:rPr lang="en-US" sz="1400" dirty="0">
                <a:solidFill>
                  <a:schemeClr val="tx1"/>
                </a:solidFill>
                <a:cs typeface="B Homa" pitchFamily="2" charset="-78"/>
              </a:rPr>
              <a:t>LIFO</a:t>
            </a:r>
            <a:r>
              <a:rPr lang="fa-IR" sz="1400" dirty="0">
                <a:solidFill>
                  <a:schemeClr val="tx1"/>
                </a:solidFill>
                <a:cs typeface="B Homa" pitchFamily="2" charset="-78"/>
              </a:rPr>
              <a:t> موجودی کالای پایان دوره همان موجودی اول به همراه اولین خریدها می باشد. در ایت مثال موجودی اول به اضافه 20 واحد از اولین خرید.</a:t>
            </a:r>
          </a:p>
        </p:txBody>
      </p:sp>
      <p:cxnSp>
        <p:nvCxnSpPr>
          <p:cNvPr id="17" name="Straight Connector 16"/>
          <p:cNvCxnSpPr/>
          <p:nvPr/>
        </p:nvCxnSpPr>
        <p:spPr>
          <a:xfrm>
            <a:off x="0" y="5185064"/>
            <a:ext cx="9144000" cy="0"/>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9" name="Rounded Rectangle 18"/>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79</a:t>
            </a:fld>
            <a:endParaRPr lang="en-US"/>
          </a:p>
        </p:txBody>
      </p:sp>
    </p:spTree>
    <p:extLst>
      <p:ext uri="{BB962C8B-B14F-4D97-AF65-F5344CB8AC3E}">
        <p14:creationId xmlns:p14="http://schemas.microsoft.com/office/powerpoint/2010/main" val="18377049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83469932"/>
              </p:ext>
            </p:extLst>
          </p:nvPr>
        </p:nvGraphicFramePr>
        <p:xfrm>
          <a:off x="166298" y="304800"/>
          <a:ext cx="8977702" cy="6436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2078622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حل به روش میانگین</a:t>
            </a:r>
            <a:endParaRPr lang="en-US" dirty="0">
              <a:cs typeface="B Homa" pitchFamily="2" charset="-78"/>
            </a:endParaRPr>
          </a:p>
        </p:txBody>
      </p:sp>
      <p:sp>
        <p:nvSpPr>
          <p:cNvPr id="4" name="Rounded Rectangle 3"/>
          <p:cNvSpPr/>
          <p:nvPr/>
        </p:nvSpPr>
        <p:spPr>
          <a:xfrm>
            <a:off x="838200" y="852055"/>
            <a:ext cx="7924800" cy="1510145"/>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روش میانگین:</a:t>
            </a:r>
          </a:p>
          <a:p>
            <a:pPr algn="r" rtl="1"/>
            <a:r>
              <a:rPr lang="fa-IR" sz="1600" dirty="0">
                <a:solidFill>
                  <a:schemeClr val="tx1"/>
                </a:solidFill>
                <a:cs typeface="B Homa" pitchFamily="2" charset="-78"/>
              </a:rPr>
              <a:t>در روشهای میانگین ابتدا یک نرخ متوسط (میانگین) محاسبه شده و تعداد فروخته شده و پایان دوره در آنها ضرب می شوند و بهای تمام شده محاسبه میگردد.</a:t>
            </a:r>
          </a:p>
          <a:p>
            <a:pPr algn="r" rtl="1"/>
            <a:r>
              <a:rPr lang="fa-IR" sz="1600" dirty="0">
                <a:solidFill>
                  <a:schemeClr val="tx1"/>
                </a:solidFill>
                <a:cs typeface="B Homa" pitchFamily="2" charset="-78"/>
              </a:rPr>
              <a:t>تفاوت روش میانگین ساده و موزون در محاسبه نرخ میانگین می باشد.</a:t>
            </a:r>
          </a:p>
        </p:txBody>
      </p:sp>
      <p:grpSp>
        <p:nvGrpSpPr>
          <p:cNvPr id="47" name="Group 46"/>
          <p:cNvGrpSpPr/>
          <p:nvPr/>
        </p:nvGrpSpPr>
        <p:grpSpPr>
          <a:xfrm>
            <a:off x="5257800" y="2473036"/>
            <a:ext cx="3581400" cy="1489364"/>
            <a:chOff x="5383040" y="2396836"/>
            <a:chExt cx="3581400" cy="1489364"/>
          </a:xfrm>
        </p:grpSpPr>
        <p:sp>
          <p:nvSpPr>
            <p:cNvPr id="7" name="Rounded Rectangle 6"/>
            <p:cNvSpPr/>
            <p:nvPr/>
          </p:nvSpPr>
          <p:spPr>
            <a:xfrm>
              <a:off x="5383040" y="2396836"/>
              <a:ext cx="3581400" cy="1489364"/>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نرخ میانگین ساده از رابطه زیر بدست می آید:</a:t>
              </a:r>
            </a:p>
            <a:p>
              <a:pPr algn="r" rtl="1"/>
              <a:endParaRPr lang="fa-IR" sz="1600" dirty="0">
                <a:solidFill>
                  <a:schemeClr val="tx1"/>
                </a:solidFill>
                <a:cs typeface="B Homa" pitchFamily="2" charset="-78"/>
              </a:endParaRPr>
            </a:p>
            <a:p>
              <a:pPr algn="r" rtl="1"/>
              <a:endParaRPr lang="fa-IR" sz="1600" dirty="0">
                <a:solidFill>
                  <a:schemeClr val="tx1"/>
                </a:solidFill>
                <a:cs typeface="B Homa" pitchFamily="2" charset="-78"/>
              </a:endParaRPr>
            </a:p>
            <a:p>
              <a:pPr algn="r" rtl="1"/>
              <a:endParaRPr lang="fa-IR" sz="1600" dirty="0">
                <a:solidFill>
                  <a:schemeClr val="tx1"/>
                </a:solidFill>
                <a:cs typeface="B Homa" pitchFamily="2" charset="-78"/>
              </a:endParaRPr>
            </a:p>
            <a:p>
              <a:pPr algn="r" rtl="1"/>
              <a:endParaRPr lang="fa-IR" sz="1600" dirty="0">
                <a:solidFill>
                  <a:schemeClr val="tx1"/>
                </a:solidFill>
                <a:cs typeface="B Homa" pitchFamily="2" charset="-78"/>
              </a:endParaRPr>
            </a:p>
          </p:txBody>
        </p:sp>
        <p:grpSp>
          <p:nvGrpSpPr>
            <p:cNvPr id="15" name="Group 14"/>
            <p:cNvGrpSpPr/>
            <p:nvPr/>
          </p:nvGrpSpPr>
          <p:grpSpPr>
            <a:xfrm>
              <a:off x="5396253" y="3022504"/>
              <a:ext cx="3511363" cy="778516"/>
              <a:chOff x="3151425" y="3378046"/>
              <a:chExt cx="4464641" cy="778516"/>
            </a:xfrm>
          </p:grpSpPr>
          <p:sp>
            <p:nvSpPr>
              <p:cNvPr id="8" name="Rectangle 7"/>
              <p:cNvSpPr/>
              <p:nvPr/>
            </p:nvSpPr>
            <p:spPr>
              <a:xfrm>
                <a:off x="3771038" y="3378046"/>
                <a:ext cx="1628923" cy="338554"/>
              </a:xfrm>
              <a:prstGeom prst="rect">
                <a:avLst/>
              </a:prstGeom>
              <a:noFill/>
            </p:spPr>
            <p:txBody>
              <a:bodyPr wrap="none" lIns="91440" tIns="45720" rIns="91440" bIns="45720">
                <a:spAutoFit/>
              </a:bodyPr>
              <a:lstStyle/>
              <a:p>
                <a:pPr algn="ctr"/>
                <a:r>
                  <a:rPr lang="fa-IR" sz="1600" b="1" cap="none" spc="0" dirty="0">
                    <a:ln w="12700">
                      <a:noFill/>
                      <a:prstDash val="solid"/>
                    </a:ln>
                    <a:solidFill>
                      <a:sysClr val="windowText" lastClr="000000"/>
                    </a:solidFill>
                    <a:cs typeface="B Homa" pitchFamily="2" charset="-78"/>
                  </a:rPr>
                  <a:t>جمع کل نرخ ها</a:t>
                </a:r>
                <a:endParaRPr lang="en-US" sz="1600" b="1" cap="none" spc="0" dirty="0">
                  <a:ln w="12700">
                    <a:noFill/>
                    <a:prstDash val="solid"/>
                  </a:ln>
                  <a:solidFill>
                    <a:sysClr val="windowText" lastClr="000000"/>
                  </a:solidFill>
                  <a:cs typeface="B Homa" pitchFamily="2" charset="-78"/>
                </a:endParaRPr>
              </a:p>
            </p:txBody>
          </p:sp>
          <p:cxnSp>
            <p:nvCxnSpPr>
              <p:cNvPr id="10" name="Straight Connector 9"/>
              <p:cNvCxnSpPr/>
              <p:nvPr/>
            </p:nvCxnSpPr>
            <p:spPr>
              <a:xfrm>
                <a:off x="3657600" y="3747378"/>
                <a:ext cx="1676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51425" y="3818008"/>
                <a:ext cx="2868145" cy="338554"/>
              </a:xfrm>
              <a:prstGeom prst="rect">
                <a:avLst/>
              </a:prstGeom>
              <a:noFill/>
            </p:spPr>
            <p:txBody>
              <a:bodyPr wrap="none" lIns="91440" tIns="45720" rIns="91440" bIns="45720">
                <a:spAutoFit/>
              </a:bodyPr>
              <a:lstStyle/>
              <a:p>
                <a:pPr algn="ctr"/>
                <a:r>
                  <a:rPr lang="fa-IR" sz="1600" b="1" cap="none" spc="0" dirty="0">
                    <a:ln w="12700">
                      <a:noFill/>
                      <a:prstDash val="solid"/>
                    </a:ln>
                    <a:solidFill>
                      <a:sysClr val="windowText" lastClr="000000"/>
                    </a:solidFill>
                    <a:cs typeface="B Homa" pitchFamily="2" charset="-78"/>
                  </a:rPr>
                  <a:t>تعداد دورهای خرید و اول دوره</a:t>
                </a:r>
                <a:endParaRPr lang="en-US" sz="1600" b="1" cap="none" spc="0" dirty="0">
                  <a:ln w="12700">
                    <a:noFill/>
                    <a:prstDash val="solid"/>
                  </a:ln>
                  <a:solidFill>
                    <a:sysClr val="windowText" lastClr="000000"/>
                  </a:solidFill>
                  <a:cs typeface="B Homa" pitchFamily="2" charset="-78"/>
                </a:endParaRPr>
              </a:p>
            </p:txBody>
          </p:sp>
          <p:sp>
            <p:nvSpPr>
              <p:cNvPr id="13" name="Equal 12"/>
              <p:cNvSpPr/>
              <p:nvPr/>
            </p:nvSpPr>
            <p:spPr>
              <a:xfrm>
                <a:off x="5381205" y="3598429"/>
                <a:ext cx="457200" cy="219981"/>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4" name="Rectangle 13"/>
              <p:cNvSpPr/>
              <p:nvPr/>
            </p:nvSpPr>
            <p:spPr>
              <a:xfrm>
                <a:off x="5781286" y="3523753"/>
                <a:ext cx="1834780" cy="338554"/>
              </a:xfrm>
              <a:prstGeom prst="rect">
                <a:avLst/>
              </a:prstGeom>
              <a:noFill/>
            </p:spPr>
            <p:txBody>
              <a:bodyPr wrap="none" lIns="91440" tIns="45720" rIns="91440" bIns="45720">
                <a:spAutoFit/>
              </a:bodyPr>
              <a:lstStyle/>
              <a:p>
                <a:pPr algn="ctr"/>
                <a:r>
                  <a:rPr lang="fa-IR" sz="1600" b="1" dirty="0">
                    <a:ln w="12700">
                      <a:noFill/>
                      <a:prstDash val="solid"/>
                    </a:ln>
                    <a:solidFill>
                      <a:sysClr val="windowText" lastClr="000000"/>
                    </a:solidFill>
                    <a:cs typeface="B Homa" pitchFamily="2" charset="-78"/>
                  </a:rPr>
                  <a:t>نرخ میانگین ساده</a:t>
                </a:r>
                <a:endParaRPr lang="en-US" sz="1600" b="1" cap="none" spc="0" dirty="0">
                  <a:ln w="12700">
                    <a:noFill/>
                    <a:prstDash val="solid"/>
                  </a:ln>
                  <a:solidFill>
                    <a:sysClr val="windowText" lastClr="000000"/>
                  </a:solidFill>
                  <a:cs typeface="B Homa" pitchFamily="2" charset="-78"/>
                </a:endParaRPr>
              </a:p>
            </p:txBody>
          </p:sp>
        </p:grpSp>
      </p:grpSp>
      <p:grpSp>
        <p:nvGrpSpPr>
          <p:cNvPr id="48" name="Group 47"/>
          <p:cNvGrpSpPr/>
          <p:nvPr/>
        </p:nvGrpSpPr>
        <p:grpSpPr>
          <a:xfrm>
            <a:off x="79487" y="2447501"/>
            <a:ext cx="5025913" cy="1489364"/>
            <a:chOff x="79487" y="2447501"/>
            <a:chExt cx="5025913" cy="1489364"/>
          </a:xfrm>
        </p:grpSpPr>
        <p:sp>
          <p:nvSpPr>
            <p:cNvPr id="16" name="Rounded Rectangle 15"/>
            <p:cNvSpPr/>
            <p:nvPr/>
          </p:nvSpPr>
          <p:spPr>
            <a:xfrm>
              <a:off x="228600" y="2447501"/>
              <a:ext cx="4876800" cy="1489364"/>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نرخ میانگین موزون از رابطه زیر بدست می آید:</a:t>
              </a:r>
            </a:p>
            <a:p>
              <a:pPr algn="r" rtl="1"/>
              <a:endParaRPr lang="fa-IR" sz="1600" dirty="0">
                <a:solidFill>
                  <a:schemeClr val="tx1"/>
                </a:solidFill>
                <a:cs typeface="B Homa" pitchFamily="2" charset="-78"/>
              </a:endParaRPr>
            </a:p>
            <a:p>
              <a:pPr algn="r" rtl="1"/>
              <a:endParaRPr lang="fa-IR" sz="1600" dirty="0">
                <a:solidFill>
                  <a:schemeClr val="tx1"/>
                </a:solidFill>
                <a:cs typeface="B Homa" pitchFamily="2" charset="-78"/>
              </a:endParaRPr>
            </a:p>
            <a:p>
              <a:pPr algn="r" rtl="1"/>
              <a:endParaRPr lang="fa-IR" sz="1600" dirty="0">
                <a:solidFill>
                  <a:schemeClr val="tx1"/>
                </a:solidFill>
                <a:cs typeface="B Homa" pitchFamily="2" charset="-78"/>
              </a:endParaRPr>
            </a:p>
            <a:p>
              <a:pPr algn="r" rtl="1"/>
              <a:endParaRPr lang="fa-IR" sz="1600" dirty="0">
                <a:solidFill>
                  <a:schemeClr val="tx1"/>
                </a:solidFill>
                <a:cs typeface="B Homa" pitchFamily="2" charset="-78"/>
              </a:endParaRPr>
            </a:p>
          </p:txBody>
        </p:sp>
        <p:grpSp>
          <p:nvGrpSpPr>
            <p:cNvPr id="17" name="Group 16"/>
            <p:cNvGrpSpPr/>
            <p:nvPr/>
          </p:nvGrpSpPr>
          <p:grpSpPr>
            <a:xfrm>
              <a:off x="79487" y="2946697"/>
              <a:ext cx="4949713" cy="869970"/>
              <a:chOff x="2004158" y="3354476"/>
              <a:chExt cx="5775225" cy="816774"/>
            </a:xfrm>
          </p:grpSpPr>
          <p:sp>
            <p:nvSpPr>
              <p:cNvPr id="18" name="Rectangle 17"/>
              <p:cNvSpPr/>
              <p:nvPr/>
            </p:nvSpPr>
            <p:spPr>
              <a:xfrm>
                <a:off x="2004158" y="3354476"/>
                <a:ext cx="3834247" cy="338554"/>
              </a:xfrm>
              <a:prstGeom prst="rect">
                <a:avLst/>
              </a:prstGeom>
              <a:noFill/>
            </p:spPr>
            <p:txBody>
              <a:bodyPr wrap="none" lIns="91440" tIns="45720" rIns="91440" bIns="45720">
                <a:spAutoFit/>
              </a:bodyPr>
              <a:lstStyle/>
              <a:p>
                <a:pPr algn="ctr"/>
                <a:r>
                  <a:rPr lang="fa-IR" sz="1600" b="1" cap="none" spc="0" dirty="0">
                    <a:ln w="12700">
                      <a:noFill/>
                      <a:prstDash val="solid"/>
                    </a:ln>
                    <a:solidFill>
                      <a:sysClr val="windowText" lastClr="000000"/>
                    </a:solidFill>
                    <a:cs typeface="B Homa" pitchFamily="2" charset="-78"/>
                  </a:rPr>
                  <a:t>بهای تمام شده کالای آماده برای فروش</a:t>
                </a:r>
                <a:endParaRPr lang="en-US" sz="1600" b="1" cap="none" spc="0" dirty="0">
                  <a:ln w="12700">
                    <a:noFill/>
                    <a:prstDash val="solid"/>
                  </a:ln>
                  <a:solidFill>
                    <a:sysClr val="windowText" lastClr="000000"/>
                  </a:solidFill>
                  <a:cs typeface="B Homa" pitchFamily="2" charset="-78"/>
                </a:endParaRPr>
              </a:p>
            </p:txBody>
          </p:sp>
          <p:cxnSp>
            <p:nvCxnSpPr>
              <p:cNvPr id="19" name="Straight Connector 18"/>
              <p:cNvCxnSpPr/>
              <p:nvPr/>
            </p:nvCxnSpPr>
            <p:spPr>
              <a:xfrm>
                <a:off x="2524588" y="3747378"/>
                <a:ext cx="30609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421342" y="3832696"/>
                <a:ext cx="2959863" cy="338554"/>
              </a:xfrm>
              <a:prstGeom prst="rect">
                <a:avLst/>
              </a:prstGeom>
              <a:noFill/>
            </p:spPr>
            <p:txBody>
              <a:bodyPr wrap="none" lIns="91440" tIns="45720" rIns="91440" bIns="45720">
                <a:spAutoFit/>
              </a:bodyPr>
              <a:lstStyle/>
              <a:p>
                <a:pPr algn="ctr"/>
                <a:r>
                  <a:rPr lang="fa-IR" sz="1600" b="1" cap="none" spc="0" dirty="0">
                    <a:ln w="12700">
                      <a:noFill/>
                      <a:prstDash val="solid"/>
                    </a:ln>
                    <a:solidFill>
                      <a:sysClr val="windowText" lastClr="000000"/>
                    </a:solidFill>
                    <a:cs typeface="B Homa" pitchFamily="2" charset="-78"/>
                  </a:rPr>
                  <a:t>تعداد  کالای آماده برای فروش</a:t>
                </a:r>
                <a:endParaRPr lang="en-US" sz="1600" b="1" cap="none" spc="0" dirty="0">
                  <a:ln w="12700">
                    <a:noFill/>
                    <a:prstDash val="solid"/>
                  </a:ln>
                  <a:solidFill>
                    <a:sysClr val="windowText" lastClr="000000"/>
                  </a:solidFill>
                  <a:cs typeface="B Homa" pitchFamily="2" charset="-78"/>
                </a:endParaRPr>
              </a:p>
            </p:txBody>
          </p:sp>
          <p:sp>
            <p:nvSpPr>
              <p:cNvPr id="21" name="Equal 20"/>
              <p:cNvSpPr/>
              <p:nvPr/>
            </p:nvSpPr>
            <p:spPr>
              <a:xfrm>
                <a:off x="5585557" y="3598429"/>
                <a:ext cx="457200" cy="219981"/>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2" name="Rectangle 21"/>
              <p:cNvSpPr/>
              <p:nvPr/>
            </p:nvSpPr>
            <p:spPr>
              <a:xfrm>
                <a:off x="5814157" y="3523753"/>
                <a:ext cx="1965226" cy="338554"/>
              </a:xfrm>
              <a:prstGeom prst="rect">
                <a:avLst/>
              </a:prstGeom>
              <a:noFill/>
            </p:spPr>
            <p:txBody>
              <a:bodyPr wrap="none" lIns="91440" tIns="45720" rIns="91440" bIns="45720">
                <a:spAutoFit/>
              </a:bodyPr>
              <a:lstStyle/>
              <a:p>
                <a:pPr algn="ctr"/>
                <a:r>
                  <a:rPr lang="fa-IR" sz="1600" b="1" dirty="0">
                    <a:ln w="12700">
                      <a:noFill/>
                      <a:prstDash val="solid"/>
                    </a:ln>
                    <a:solidFill>
                      <a:sysClr val="windowText" lastClr="000000"/>
                    </a:solidFill>
                    <a:cs typeface="B Homa" pitchFamily="2" charset="-78"/>
                  </a:rPr>
                  <a:t>نرخ میانگین موزون</a:t>
                </a:r>
                <a:endParaRPr lang="en-US" sz="1600" b="1" cap="none" spc="0" dirty="0">
                  <a:ln w="12700">
                    <a:noFill/>
                    <a:prstDash val="solid"/>
                  </a:ln>
                  <a:solidFill>
                    <a:sysClr val="windowText" lastClr="000000"/>
                  </a:solidFill>
                  <a:cs typeface="B Homa" pitchFamily="2" charset="-78"/>
                </a:endParaRPr>
              </a:p>
            </p:txBody>
          </p:sp>
        </p:grpSp>
      </p:grpSp>
      <p:grpSp>
        <p:nvGrpSpPr>
          <p:cNvPr id="49" name="Group 48"/>
          <p:cNvGrpSpPr/>
          <p:nvPr/>
        </p:nvGrpSpPr>
        <p:grpSpPr>
          <a:xfrm>
            <a:off x="4800600" y="4038600"/>
            <a:ext cx="4163840" cy="2286000"/>
            <a:chOff x="4800600" y="4114800"/>
            <a:chExt cx="4163840" cy="2286000"/>
          </a:xfrm>
        </p:grpSpPr>
        <p:sp>
          <p:nvSpPr>
            <p:cNvPr id="29" name="Rounded Rectangle 28"/>
            <p:cNvSpPr/>
            <p:nvPr/>
          </p:nvSpPr>
          <p:spPr>
            <a:xfrm>
              <a:off x="4800600" y="4114800"/>
              <a:ext cx="4163840" cy="22860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ارزشیابی به روش میانگین ساده:</a:t>
              </a:r>
            </a:p>
            <a:p>
              <a:pPr algn="r" rtl="1"/>
              <a:endParaRPr lang="fa-IR" sz="1600" dirty="0">
                <a:solidFill>
                  <a:schemeClr val="tx1"/>
                </a:solidFill>
                <a:cs typeface="B Homa" pitchFamily="2" charset="-78"/>
              </a:endParaRPr>
            </a:p>
            <a:p>
              <a:pPr algn="r" rtl="1"/>
              <a:endParaRPr lang="fa-IR" sz="1600" dirty="0">
                <a:solidFill>
                  <a:schemeClr val="tx1"/>
                </a:solidFill>
                <a:cs typeface="B Homa" pitchFamily="2" charset="-78"/>
              </a:endParaRPr>
            </a:p>
            <a:p>
              <a:pPr algn="r" rtl="1"/>
              <a:endParaRPr lang="fa-IR" sz="1600" dirty="0">
                <a:solidFill>
                  <a:schemeClr val="tx1"/>
                </a:solidFill>
                <a:cs typeface="B Homa" pitchFamily="2" charset="-78"/>
              </a:endParaRPr>
            </a:p>
            <a:p>
              <a:pPr algn="l"/>
              <a:r>
                <a:rPr lang="fa-IR" sz="1600" dirty="0">
                  <a:solidFill>
                    <a:schemeClr val="tx1"/>
                  </a:solidFill>
                  <a:cs typeface="B Homa" pitchFamily="2" charset="-78"/>
                </a:rPr>
                <a:t>بهای تمام شده فروش رفته    4,950 = 27/5 × 180</a:t>
              </a:r>
            </a:p>
            <a:p>
              <a:pPr algn="r" rtl="1"/>
              <a:endParaRPr lang="fa-IR" sz="1600" dirty="0">
                <a:solidFill>
                  <a:schemeClr val="tx1"/>
                </a:solidFill>
                <a:cs typeface="B Homa" pitchFamily="2" charset="-78"/>
              </a:endParaRPr>
            </a:p>
            <a:p>
              <a:pPr algn="r" rtl="1"/>
              <a:r>
                <a:rPr lang="fa-IR" sz="1600" dirty="0">
                  <a:solidFill>
                    <a:schemeClr val="tx1"/>
                  </a:solidFill>
                  <a:cs typeface="B Homa" pitchFamily="2" charset="-78"/>
                </a:rPr>
                <a:t>بهای تمام شده فروش رفته    3,300 = 27/5 × 120</a:t>
              </a:r>
            </a:p>
            <a:p>
              <a:pPr algn="r" rtl="1"/>
              <a:endParaRPr lang="fa-IR" sz="1600" dirty="0">
                <a:solidFill>
                  <a:schemeClr val="tx1"/>
                </a:solidFill>
                <a:cs typeface="B Homa" pitchFamily="2" charset="-78"/>
              </a:endParaRPr>
            </a:p>
          </p:txBody>
        </p:sp>
        <p:grpSp>
          <p:nvGrpSpPr>
            <p:cNvPr id="30" name="Group 29"/>
            <p:cNvGrpSpPr/>
            <p:nvPr/>
          </p:nvGrpSpPr>
          <p:grpSpPr>
            <a:xfrm>
              <a:off x="5000207" y="4457088"/>
              <a:ext cx="1815868" cy="587087"/>
              <a:chOff x="3657600" y="3170532"/>
              <a:chExt cx="3439747" cy="986030"/>
            </a:xfrm>
          </p:grpSpPr>
          <p:sp>
            <p:nvSpPr>
              <p:cNvPr id="31" name="Rectangle 30"/>
              <p:cNvSpPr/>
              <p:nvPr/>
            </p:nvSpPr>
            <p:spPr>
              <a:xfrm>
                <a:off x="4197287" y="3170532"/>
                <a:ext cx="505880" cy="338555"/>
              </a:xfrm>
              <a:prstGeom prst="rect">
                <a:avLst/>
              </a:prstGeom>
              <a:noFill/>
            </p:spPr>
            <p:txBody>
              <a:bodyPr wrap="none" lIns="91440" tIns="45720" rIns="91440" bIns="45720">
                <a:spAutoFit/>
              </a:bodyPr>
              <a:lstStyle/>
              <a:p>
                <a:pPr algn="ctr"/>
                <a:r>
                  <a:rPr lang="fa-IR" sz="1600" b="1" cap="none" spc="0" dirty="0">
                    <a:ln w="12700">
                      <a:noFill/>
                      <a:prstDash val="solid"/>
                    </a:ln>
                    <a:solidFill>
                      <a:sysClr val="windowText" lastClr="000000"/>
                    </a:solidFill>
                    <a:cs typeface="B Homa" pitchFamily="2" charset="-78"/>
                  </a:rPr>
                  <a:t>110</a:t>
                </a:r>
                <a:endParaRPr lang="en-US" sz="1600" b="1" cap="none" spc="0" dirty="0">
                  <a:ln w="12700">
                    <a:noFill/>
                    <a:prstDash val="solid"/>
                  </a:ln>
                  <a:solidFill>
                    <a:sysClr val="windowText" lastClr="000000"/>
                  </a:solidFill>
                  <a:cs typeface="B Homa" pitchFamily="2" charset="-78"/>
                </a:endParaRPr>
              </a:p>
            </p:txBody>
          </p:sp>
          <p:cxnSp>
            <p:nvCxnSpPr>
              <p:cNvPr id="32" name="Straight Connector 31"/>
              <p:cNvCxnSpPr/>
              <p:nvPr/>
            </p:nvCxnSpPr>
            <p:spPr>
              <a:xfrm>
                <a:off x="3657600" y="3747378"/>
                <a:ext cx="1676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382493" y="3818008"/>
                <a:ext cx="406008" cy="338554"/>
              </a:xfrm>
              <a:prstGeom prst="rect">
                <a:avLst/>
              </a:prstGeom>
              <a:noFill/>
            </p:spPr>
            <p:txBody>
              <a:bodyPr wrap="none" lIns="91440" tIns="45720" rIns="91440" bIns="45720">
                <a:spAutoFit/>
              </a:bodyPr>
              <a:lstStyle/>
              <a:p>
                <a:pPr algn="ctr"/>
                <a:r>
                  <a:rPr lang="fa-IR" sz="1600" b="1" cap="none" spc="0" dirty="0">
                    <a:ln w="12700">
                      <a:noFill/>
                      <a:prstDash val="solid"/>
                    </a:ln>
                    <a:solidFill>
                      <a:sysClr val="windowText" lastClr="000000"/>
                    </a:solidFill>
                    <a:cs typeface="B Homa" pitchFamily="2" charset="-78"/>
                  </a:rPr>
                  <a:t>4</a:t>
                </a:r>
                <a:endParaRPr lang="en-US" sz="1600" b="1" cap="none" spc="0" dirty="0">
                  <a:ln w="12700">
                    <a:noFill/>
                    <a:prstDash val="solid"/>
                  </a:ln>
                  <a:solidFill>
                    <a:sysClr val="windowText" lastClr="000000"/>
                  </a:solidFill>
                  <a:cs typeface="B Homa" pitchFamily="2" charset="-78"/>
                </a:endParaRPr>
              </a:p>
            </p:txBody>
          </p:sp>
          <p:sp>
            <p:nvSpPr>
              <p:cNvPr id="34" name="Equal 33"/>
              <p:cNvSpPr/>
              <p:nvPr/>
            </p:nvSpPr>
            <p:spPr>
              <a:xfrm>
                <a:off x="5381205" y="3598429"/>
                <a:ext cx="457200" cy="219981"/>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5" name="Rectangle 34"/>
              <p:cNvSpPr/>
              <p:nvPr/>
            </p:nvSpPr>
            <p:spPr>
              <a:xfrm>
                <a:off x="6300006" y="3523753"/>
                <a:ext cx="797341" cy="338554"/>
              </a:xfrm>
              <a:prstGeom prst="rect">
                <a:avLst/>
              </a:prstGeom>
              <a:noFill/>
            </p:spPr>
            <p:txBody>
              <a:bodyPr wrap="none" lIns="91440" tIns="45720" rIns="91440" bIns="45720">
                <a:spAutoFit/>
              </a:bodyPr>
              <a:lstStyle/>
              <a:p>
                <a:pPr algn="ctr"/>
                <a:r>
                  <a:rPr lang="fa-IR" sz="1600" b="1" dirty="0">
                    <a:ln w="12700">
                      <a:noFill/>
                      <a:prstDash val="solid"/>
                    </a:ln>
                    <a:solidFill>
                      <a:sysClr val="windowText" lastClr="000000"/>
                    </a:solidFill>
                    <a:cs typeface="B Homa" pitchFamily="2" charset="-78"/>
                  </a:rPr>
                  <a:t>27/5</a:t>
                </a:r>
                <a:endParaRPr lang="en-US" sz="1600" b="1" cap="none" spc="0" dirty="0">
                  <a:ln w="12700">
                    <a:noFill/>
                    <a:prstDash val="solid"/>
                  </a:ln>
                  <a:solidFill>
                    <a:sysClr val="windowText" lastClr="000000"/>
                  </a:solidFill>
                  <a:cs typeface="B Homa" pitchFamily="2" charset="-78"/>
                </a:endParaRPr>
              </a:p>
            </p:txBody>
          </p:sp>
        </p:grpSp>
      </p:grpSp>
      <p:grpSp>
        <p:nvGrpSpPr>
          <p:cNvPr id="50" name="Group 49"/>
          <p:cNvGrpSpPr/>
          <p:nvPr/>
        </p:nvGrpSpPr>
        <p:grpSpPr>
          <a:xfrm>
            <a:off x="388922" y="4038600"/>
            <a:ext cx="4163840" cy="2286000"/>
            <a:chOff x="388922" y="4114800"/>
            <a:chExt cx="4163840" cy="2286000"/>
          </a:xfrm>
        </p:grpSpPr>
        <p:sp>
          <p:nvSpPr>
            <p:cNvPr id="36" name="Rounded Rectangle 35"/>
            <p:cNvSpPr/>
            <p:nvPr/>
          </p:nvSpPr>
          <p:spPr>
            <a:xfrm>
              <a:off x="388922" y="4114800"/>
              <a:ext cx="4163840" cy="22860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ارزشیابی به روش میانگین ساده:</a:t>
              </a:r>
            </a:p>
            <a:p>
              <a:pPr algn="r" rtl="1"/>
              <a:endParaRPr lang="fa-IR" sz="1600" dirty="0">
                <a:solidFill>
                  <a:schemeClr val="tx1"/>
                </a:solidFill>
                <a:cs typeface="B Homa" pitchFamily="2" charset="-78"/>
              </a:endParaRPr>
            </a:p>
            <a:p>
              <a:pPr algn="r" rtl="1"/>
              <a:endParaRPr lang="fa-IR" sz="1600" dirty="0">
                <a:solidFill>
                  <a:schemeClr val="tx1"/>
                </a:solidFill>
                <a:cs typeface="B Homa" pitchFamily="2" charset="-78"/>
              </a:endParaRPr>
            </a:p>
            <a:p>
              <a:pPr algn="r" rtl="1"/>
              <a:endParaRPr lang="fa-IR" sz="1600" dirty="0">
                <a:solidFill>
                  <a:schemeClr val="tx1"/>
                </a:solidFill>
                <a:cs typeface="B Homa" pitchFamily="2" charset="-78"/>
              </a:endParaRPr>
            </a:p>
            <a:p>
              <a:pPr algn="l"/>
              <a:r>
                <a:rPr lang="fa-IR" sz="1600" dirty="0">
                  <a:solidFill>
                    <a:schemeClr val="tx1"/>
                  </a:solidFill>
                  <a:cs typeface="B Homa" pitchFamily="2" charset="-78"/>
                </a:rPr>
                <a:t>بهای تمام شده فروش رفته   4,890 = 27/17 × 180</a:t>
              </a:r>
            </a:p>
            <a:p>
              <a:pPr algn="r" rtl="1"/>
              <a:endParaRPr lang="fa-IR" sz="1600" dirty="0">
                <a:solidFill>
                  <a:schemeClr val="tx1"/>
                </a:solidFill>
                <a:cs typeface="B Homa" pitchFamily="2" charset="-78"/>
              </a:endParaRPr>
            </a:p>
            <a:p>
              <a:pPr algn="r" rtl="1"/>
              <a:r>
                <a:rPr lang="fa-IR" sz="1600" dirty="0">
                  <a:solidFill>
                    <a:schemeClr val="tx1"/>
                  </a:solidFill>
                  <a:cs typeface="B Homa" pitchFamily="2" charset="-78"/>
                </a:rPr>
                <a:t>بهای تمام شده فروش رفته    3,260 = 27/17 × 120</a:t>
              </a:r>
            </a:p>
            <a:p>
              <a:pPr algn="r" rtl="1"/>
              <a:endParaRPr lang="fa-IR" sz="1600" dirty="0">
                <a:solidFill>
                  <a:schemeClr val="tx1"/>
                </a:solidFill>
                <a:cs typeface="B Homa" pitchFamily="2" charset="-78"/>
              </a:endParaRPr>
            </a:p>
          </p:txBody>
        </p:sp>
        <p:grpSp>
          <p:nvGrpSpPr>
            <p:cNvPr id="37" name="Group 36"/>
            <p:cNvGrpSpPr/>
            <p:nvPr/>
          </p:nvGrpSpPr>
          <p:grpSpPr>
            <a:xfrm>
              <a:off x="654974" y="4508699"/>
              <a:ext cx="1958228" cy="724063"/>
              <a:chOff x="3657600" y="3170532"/>
              <a:chExt cx="3709415" cy="1216086"/>
            </a:xfrm>
          </p:grpSpPr>
          <p:sp>
            <p:nvSpPr>
              <p:cNvPr id="38" name="Rectangle 37"/>
              <p:cNvSpPr/>
              <p:nvPr/>
            </p:nvSpPr>
            <p:spPr>
              <a:xfrm>
                <a:off x="3842619" y="3170532"/>
                <a:ext cx="1215217" cy="568611"/>
              </a:xfrm>
              <a:prstGeom prst="rect">
                <a:avLst/>
              </a:prstGeom>
              <a:noFill/>
            </p:spPr>
            <p:txBody>
              <a:bodyPr wrap="none" lIns="91440" tIns="45720" rIns="91440" bIns="45720">
                <a:spAutoFit/>
              </a:bodyPr>
              <a:lstStyle/>
              <a:p>
                <a:pPr algn="ctr"/>
                <a:r>
                  <a:rPr lang="fa-IR" sz="1600" b="1" cap="none" spc="0" dirty="0">
                    <a:ln w="12700">
                      <a:noFill/>
                      <a:prstDash val="solid"/>
                    </a:ln>
                    <a:solidFill>
                      <a:sysClr val="windowText" lastClr="000000"/>
                    </a:solidFill>
                    <a:cs typeface="B Homa" pitchFamily="2" charset="-78"/>
                  </a:rPr>
                  <a:t>8,150</a:t>
                </a:r>
                <a:endParaRPr lang="en-US" sz="1600" b="1" cap="none" spc="0" dirty="0">
                  <a:ln w="12700">
                    <a:noFill/>
                    <a:prstDash val="solid"/>
                  </a:ln>
                  <a:solidFill>
                    <a:sysClr val="windowText" lastClr="000000"/>
                  </a:solidFill>
                  <a:cs typeface="B Homa" pitchFamily="2" charset="-78"/>
                </a:endParaRPr>
              </a:p>
            </p:txBody>
          </p:sp>
          <p:cxnSp>
            <p:nvCxnSpPr>
              <p:cNvPr id="39" name="Straight Connector 38"/>
              <p:cNvCxnSpPr/>
              <p:nvPr/>
            </p:nvCxnSpPr>
            <p:spPr>
              <a:xfrm>
                <a:off x="3657600" y="3747378"/>
                <a:ext cx="1676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114534" y="3818006"/>
                <a:ext cx="941930" cy="568612"/>
              </a:xfrm>
              <a:prstGeom prst="rect">
                <a:avLst/>
              </a:prstGeom>
              <a:noFill/>
            </p:spPr>
            <p:txBody>
              <a:bodyPr wrap="none" lIns="91440" tIns="45720" rIns="91440" bIns="45720">
                <a:spAutoFit/>
              </a:bodyPr>
              <a:lstStyle/>
              <a:p>
                <a:pPr algn="ctr"/>
                <a:r>
                  <a:rPr lang="fa-IR" sz="1600" b="1" cap="none" spc="0" dirty="0">
                    <a:ln w="12700">
                      <a:noFill/>
                      <a:prstDash val="solid"/>
                    </a:ln>
                    <a:solidFill>
                      <a:sysClr val="windowText" lastClr="000000"/>
                    </a:solidFill>
                    <a:cs typeface="B Homa" pitchFamily="2" charset="-78"/>
                  </a:rPr>
                  <a:t>300</a:t>
                </a:r>
                <a:endParaRPr lang="en-US" sz="1600" b="1" cap="none" spc="0" dirty="0">
                  <a:ln w="12700">
                    <a:noFill/>
                    <a:prstDash val="solid"/>
                  </a:ln>
                  <a:solidFill>
                    <a:sysClr val="windowText" lastClr="000000"/>
                  </a:solidFill>
                  <a:cs typeface="B Homa" pitchFamily="2" charset="-78"/>
                </a:endParaRPr>
              </a:p>
            </p:txBody>
          </p:sp>
          <p:sp>
            <p:nvSpPr>
              <p:cNvPr id="41" name="Equal 40"/>
              <p:cNvSpPr/>
              <p:nvPr/>
            </p:nvSpPr>
            <p:spPr>
              <a:xfrm>
                <a:off x="5381205" y="3598429"/>
                <a:ext cx="457200" cy="219981"/>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42" name="Rectangle 41"/>
              <p:cNvSpPr/>
              <p:nvPr/>
            </p:nvSpPr>
            <p:spPr>
              <a:xfrm>
                <a:off x="6030338" y="3523752"/>
                <a:ext cx="1336677" cy="568612"/>
              </a:xfrm>
              <a:prstGeom prst="rect">
                <a:avLst/>
              </a:prstGeom>
              <a:noFill/>
            </p:spPr>
            <p:txBody>
              <a:bodyPr wrap="none" lIns="91440" tIns="45720" rIns="91440" bIns="45720">
                <a:spAutoFit/>
              </a:bodyPr>
              <a:lstStyle/>
              <a:p>
                <a:pPr algn="ctr"/>
                <a:r>
                  <a:rPr lang="fa-IR" sz="1600" b="1" dirty="0">
                    <a:ln w="12700">
                      <a:noFill/>
                      <a:prstDash val="solid"/>
                    </a:ln>
                    <a:solidFill>
                      <a:sysClr val="windowText" lastClr="000000"/>
                    </a:solidFill>
                    <a:cs typeface="B Homa" pitchFamily="2" charset="-78"/>
                  </a:rPr>
                  <a:t>27/17</a:t>
                </a:r>
                <a:endParaRPr lang="en-US" sz="1600" b="1" cap="none" spc="0" dirty="0">
                  <a:ln w="12700">
                    <a:noFill/>
                    <a:prstDash val="solid"/>
                  </a:ln>
                  <a:solidFill>
                    <a:sysClr val="windowText" lastClr="000000"/>
                  </a:solidFill>
                  <a:cs typeface="B Homa" pitchFamily="2" charset="-78"/>
                </a:endParaRPr>
              </a:p>
            </p:txBody>
          </p:sp>
        </p:grpSp>
      </p:grpSp>
      <p:sp>
        <p:nvSpPr>
          <p:cNvPr id="43" name="Rectangle 42"/>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44" name="Rounded Rectangle 43"/>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80</a:t>
            </a:fld>
            <a:endParaRPr lang="en-US"/>
          </a:p>
        </p:txBody>
      </p:sp>
    </p:spTree>
    <p:extLst>
      <p:ext uri="{BB962C8B-B14F-4D97-AF65-F5344CB8AC3E}">
        <p14:creationId xmlns:p14="http://schemas.microsoft.com/office/powerpoint/2010/main" val="21244268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شناسیایی ویژه</a:t>
            </a:r>
            <a:endParaRPr lang="en-US" dirty="0">
              <a:cs typeface="B Homa" pitchFamily="2" charset="-78"/>
            </a:endParaRPr>
          </a:p>
        </p:txBody>
      </p:sp>
      <p:sp>
        <p:nvSpPr>
          <p:cNvPr id="4" name="Rounded Rectangle 3"/>
          <p:cNvSpPr/>
          <p:nvPr/>
        </p:nvSpPr>
        <p:spPr>
          <a:xfrm>
            <a:off x="838200" y="852055"/>
            <a:ext cx="7924800" cy="1662545"/>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روش شناسایی ویژه:</a:t>
            </a:r>
          </a:p>
          <a:p>
            <a:pPr algn="r" rtl="1"/>
            <a:r>
              <a:rPr lang="fa-IR" sz="1600" dirty="0">
                <a:solidFill>
                  <a:schemeClr val="tx1"/>
                </a:solidFill>
                <a:cs typeface="B Homa" pitchFamily="2" charset="-78"/>
              </a:rPr>
              <a:t>این روش در کؤسسات استفاده می شود که به خرید و فروش کالاهای لوکس و گران قیمت اشتغال دارند (نمایشگاه خودرو) که هر خودرو به بهای تمام شده خود در دفاتر ثبت و در زمان فروش به بهای تمام شده خود از دفاتر خارج می شوند و یا اگر کالایی به موکودی پایان باقی باشد به بهای خود به عنوان بهای تمام شده کالای پایان دوره در دفاتر ثبت می شوند.</a:t>
            </a:r>
          </a:p>
        </p:txBody>
      </p:sp>
      <p:sp>
        <p:nvSpPr>
          <p:cNvPr id="5" name="Rounded Rectangle 4"/>
          <p:cNvSpPr/>
          <p:nvPr/>
        </p:nvSpPr>
        <p:spPr>
          <a:xfrm>
            <a:off x="762000" y="2757055"/>
            <a:ext cx="7924800" cy="1662545"/>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مثال شناسایی ویژه:</a:t>
            </a:r>
          </a:p>
          <a:p>
            <a:pPr algn="r" rtl="1"/>
            <a:r>
              <a:rPr lang="fa-IR" sz="1600" dirty="0">
                <a:solidFill>
                  <a:schemeClr val="tx1"/>
                </a:solidFill>
                <a:cs typeface="B Homa" pitchFamily="2" charset="-78"/>
              </a:rPr>
              <a:t>مثلا فرض کنید در یک نمایشگاه خودرو 2 خودرو وجود دارد که بهای تمام شده آنها به صورت زیر می باشد:</a:t>
            </a:r>
          </a:p>
          <a:p>
            <a:pPr algn="r" rtl="1"/>
            <a:r>
              <a:rPr lang="en-US" sz="1600" dirty="0">
                <a:solidFill>
                  <a:schemeClr val="tx1"/>
                </a:solidFill>
                <a:cs typeface="B Homa" pitchFamily="2" charset="-78"/>
              </a:rPr>
              <a:t>BMW</a:t>
            </a:r>
            <a:r>
              <a:rPr lang="fa-IR" sz="1600" dirty="0">
                <a:solidFill>
                  <a:schemeClr val="tx1"/>
                </a:solidFill>
                <a:cs typeface="B Homa" pitchFamily="2" charset="-78"/>
              </a:rPr>
              <a:t> 2,000,000,000 و پراید 200,000,000 ریال.</a:t>
            </a:r>
          </a:p>
          <a:p>
            <a:pPr algn="r" rtl="1"/>
            <a:r>
              <a:rPr lang="fa-IR" sz="1600" dirty="0">
                <a:solidFill>
                  <a:schemeClr val="tx1"/>
                </a:solidFill>
                <a:cs typeface="B Homa" pitchFamily="2" charset="-78"/>
              </a:rPr>
              <a:t>اگر خودرو </a:t>
            </a:r>
            <a:r>
              <a:rPr lang="en-US" sz="1600" dirty="0">
                <a:solidFill>
                  <a:schemeClr val="tx1"/>
                </a:solidFill>
                <a:cs typeface="B Homa" pitchFamily="2" charset="-78"/>
              </a:rPr>
              <a:t>BMW </a:t>
            </a:r>
            <a:r>
              <a:rPr lang="fa-IR" sz="1600" dirty="0">
                <a:solidFill>
                  <a:schemeClr val="tx1"/>
                </a:solidFill>
                <a:cs typeface="B Homa" pitchFamily="2" charset="-78"/>
              </a:rPr>
              <a:t> فروخته شود می شود به بهای تمام شده پرداید در دفار ثبت کرد و پراید موجود را به بهای </a:t>
            </a:r>
            <a:r>
              <a:rPr lang="en-US" sz="1600" dirty="0">
                <a:solidFill>
                  <a:schemeClr val="tx1"/>
                </a:solidFill>
                <a:cs typeface="B Homa" pitchFamily="2" charset="-78"/>
              </a:rPr>
              <a:t>BMW</a:t>
            </a:r>
            <a:r>
              <a:rPr lang="fa-IR" sz="1600" dirty="0">
                <a:solidFill>
                  <a:schemeClr val="tx1"/>
                </a:solidFill>
                <a:cs typeface="B Homa" pitchFamily="2" charset="-78"/>
              </a:rPr>
              <a:t> در دفاتر به عنوان موجودی پایان نشان داد. به همین علت است که در زمان فروش و یا موجود بودن هر کالا به بهای تمام شده خود در دفاتر نشان داده می شود.</a:t>
            </a:r>
          </a:p>
        </p:txBody>
      </p:sp>
      <p:sp>
        <p:nvSpPr>
          <p:cNvPr id="6" name="Rectangle 5"/>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7" name="Rounded Rectangle 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81</a:t>
            </a:fld>
            <a:endParaRPr lang="en-US"/>
          </a:p>
        </p:txBody>
      </p:sp>
    </p:spTree>
    <p:extLst>
      <p:ext uri="{BB962C8B-B14F-4D97-AF65-F5344CB8AC3E}">
        <p14:creationId xmlns:p14="http://schemas.microsoft.com/office/powerpoint/2010/main" val="30377316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نکات</a:t>
            </a:r>
            <a:endParaRPr lang="en-US" dirty="0">
              <a:cs typeface="B Homa" pitchFamily="2" charset="-78"/>
            </a:endParaRPr>
          </a:p>
        </p:txBody>
      </p:sp>
      <p:sp>
        <p:nvSpPr>
          <p:cNvPr id="4" name="Rounded Rectangle 3"/>
          <p:cNvSpPr/>
          <p:nvPr/>
        </p:nvSpPr>
        <p:spPr>
          <a:xfrm>
            <a:off x="838200" y="852055"/>
            <a:ext cx="7924800" cy="1052945"/>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نکته:</a:t>
            </a:r>
          </a:p>
          <a:p>
            <a:pPr algn="r" rtl="1"/>
            <a:r>
              <a:rPr lang="fa-IR" sz="1600" dirty="0">
                <a:solidFill>
                  <a:schemeClr val="tx1"/>
                </a:solidFill>
                <a:cs typeface="B Homa" pitchFamily="2" charset="-78"/>
              </a:rPr>
              <a:t>بهای تمام شده موجودی کالای پایان دوره به روش </a:t>
            </a:r>
            <a:r>
              <a:rPr lang="en-US" sz="1600" dirty="0">
                <a:solidFill>
                  <a:schemeClr val="tx1"/>
                </a:solidFill>
                <a:cs typeface="B Homa" pitchFamily="2" charset="-78"/>
              </a:rPr>
              <a:t>FIFO</a:t>
            </a:r>
            <a:r>
              <a:rPr lang="fa-IR" sz="1600" dirty="0">
                <a:solidFill>
                  <a:schemeClr val="tx1"/>
                </a:solidFill>
                <a:cs typeface="B Homa" pitchFamily="2" charset="-78"/>
              </a:rPr>
              <a:t> به ارزش بازار نزدیک تر می باشد. به دلیل آنکه موجودی اول و خرید های اول فروخته شده و خرید های آخر که به قیمت بازار نزدیک می باشند باقی مانده اند.</a:t>
            </a:r>
          </a:p>
        </p:txBody>
      </p:sp>
      <p:sp>
        <p:nvSpPr>
          <p:cNvPr id="5" name="Rounded Rectangle 4"/>
          <p:cNvSpPr/>
          <p:nvPr/>
        </p:nvSpPr>
        <p:spPr>
          <a:xfrm>
            <a:off x="852055" y="1981200"/>
            <a:ext cx="7924800" cy="1226128"/>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chemeClr val="tx1"/>
                </a:solidFill>
                <a:cs typeface="B Homa" pitchFamily="2" charset="-78"/>
              </a:rPr>
              <a:t>نکته صعودی نرخ ها: </a:t>
            </a:r>
          </a:p>
          <a:p>
            <a:pPr algn="r" rtl="1"/>
            <a:r>
              <a:rPr lang="fa-IR" sz="1600" dirty="0">
                <a:solidFill>
                  <a:schemeClr val="tx1"/>
                </a:solidFill>
                <a:cs typeface="B Homa" pitchFamily="2" charset="-78"/>
              </a:rPr>
              <a:t>زمانی که قیمتها در حال افزایش می باشند (حالت تورمی) بهای تمام شده کالای فروش رفته در روش</a:t>
            </a:r>
            <a:r>
              <a:rPr lang="en-US" sz="1600" dirty="0">
                <a:solidFill>
                  <a:schemeClr val="tx1"/>
                </a:solidFill>
                <a:cs typeface="B Homa" pitchFamily="2" charset="-78"/>
              </a:rPr>
              <a:t> </a:t>
            </a:r>
            <a:r>
              <a:rPr lang="fa-IR" sz="1600" dirty="0">
                <a:solidFill>
                  <a:schemeClr val="tx1"/>
                </a:solidFill>
                <a:cs typeface="B Homa" pitchFamily="2" charset="-78"/>
              </a:rPr>
              <a:t> </a:t>
            </a:r>
            <a:r>
              <a:rPr lang="en-US" sz="1600" dirty="0">
                <a:solidFill>
                  <a:schemeClr val="tx1"/>
                </a:solidFill>
                <a:cs typeface="B Homa" pitchFamily="2" charset="-78"/>
              </a:rPr>
              <a:t>LIFO</a:t>
            </a:r>
            <a:r>
              <a:rPr lang="fa-IR" sz="1600" dirty="0">
                <a:solidFill>
                  <a:schemeClr val="tx1"/>
                </a:solidFill>
                <a:cs typeface="B Homa" pitchFamily="2" charset="-78"/>
              </a:rPr>
              <a:t> بیتشر از روش </a:t>
            </a:r>
            <a:r>
              <a:rPr lang="en-US" sz="1600" dirty="0">
                <a:solidFill>
                  <a:schemeClr val="tx1"/>
                </a:solidFill>
                <a:cs typeface="B Homa" pitchFamily="2" charset="-78"/>
              </a:rPr>
              <a:t>FIFO</a:t>
            </a:r>
            <a:r>
              <a:rPr lang="fa-IR" sz="1600" dirty="0">
                <a:solidFill>
                  <a:schemeClr val="tx1"/>
                </a:solidFill>
                <a:cs typeface="B Homa" pitchFamily="2" charset="-78"/>
              </a:rPr>
              <a:t> می باشد.و همچین بهای تمام شده کالای پایان دوره در روش </a:t>
            </a:r>
            <a:r>
              <a:rPr lang="en-US" sz="1600" dirty="0">
                <a:solidFill>
                  <a:schemeClr val="tx1"/>
                </a:solidFill>
                <a:cs typeface="B Homa" pitchFamily="2" charset="-78"/>
              </a:rPr>
              <a:t>FIFO</a:t>
            </a:r>
            <a:r>
              <a:rPr lang="fa-IR" sz="1600" dirty="0">
                <a:solidFill>
                  <a:schemeClr val="tx1"/>
                </a:solidFill>
                <a:cs typeface="B Homa" pitchFamily="2" charset="-78"/>
              </a:rPr>
              <a:t> بیشتر از روش </a:t>
            </a:r>
            <a:r>
              <a:rPr lang="en-US" sz="1600" dirty="0">
                <a:solidFill>
                  <a:schemeClr val="tx1"/>
                </a:solidFill>
                <a:cs typeface="B Homa" pitchFamily="2" charset="-78"/>
              </a:rPr>
              <a:t>LIFO</a:t>
            </a:r>
            <a:r>
              <a:rPr lang="fa-IR" sz="1600" dirty="0">
                <a:solidFill>
                  <a:schemeClr val="tx1"/>
                </a:solidFill>
                <a:cs typeface="B Homa" pitchFamily="2" charset="-78"/>
              </a:rPr>
              <a:t> می باشد. در این حالت سود در روش </a:t>
            </a:r>
            <a:r>
              <a:rPr lang="en-US" sz="1600" dirty="0">
                <a:solidFill>
                  <a:schemeClr val="tx1"/>
                </a:solidFill>
                <a:cs typeface="B Homa" pitchFamily="2" charset="-78"/>
              </a:rPr>
              <a:t>FIFP</a:t>
            </a:r>
            <a:r>
              <a:rPr lang="fa-IR" sz="1600" dirty="0">
                <a:solidFill>
                  <a:schemeClr val="tx1"/>
                </a:solidFill>
                <a:cs typeface="B Homa" pitchFamily="2" charset="-78"/>
              </a:rPr>
              <a:t> بیشتر از روش </a:t>
            </a:r>
            <a:r>
              <a:rPr lang="en-US" sz="1600" dirty="0">
                <a:solidFill>
                  <a:schemeClr val="tx1"/>
                </a:solidFill>
                <a:cs typeface="B Homa" pitchFamily="2" charset="-78"/>
              </a:rPr>
              <a:t>LIFO</a:t>
            </a:r>
            <a:r>
              <a:rPr lang="fa-IR" sz="1600" dirty="0">
                <a:solidFill>
                  <a:schemeClr val="tx1"/>
                </a:solidFill>
                <a:cs typeface="B Homa" pitchFamily="2" charset="-78"/>
              </a:rPr>
              <a:t> می باشد.</a:t>
            </a:r>
          </a:p>
        </p:txBody>
      </p:sp>
      <p:sp>
        <p:nvSpPr>
          <p:cNvPr id="6" name="Rounded Rectangle 5"/>
          <p:cNvSpPr/>
          <p:nvPr/>
        </p:nvSpPr>
        <p:spPr>
          <a:xfrm>
            <a:off x="838200" y="3230667"/>
            <a:ext cx="7924800" cy="7620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نکته نزولی نرخ ها: </a:t>
            </a:r>
          </a:p>
          <a:p>
            <a:pPr algn="r" rtl="1"/>
            <a:r>
              <a:rPr lang="fa-IR" sz="1600" dirty="0">
                <a:solidFill>
                  <a:schemeClr val="tx1"/>
                </a:solidFill>
                <a:cs typeface="B Homa" pitchFamily="2" charset="-78"/>
              </a:rPr>
              <a:t>تمام شرایط بالا عکس می شوند. و سود در روش </a:t>
            </a:r>
            <a:r>
              <a:rPr lang="en-US" sz="1600" dirty="0">
                <a:solidFill>
                  <a:schemeClr val="tx1"/>
                </a:solidFill>
                <a:cs typeface="B Homa" pitchFamily="2" charset="-78"/>
              </a:rPr>
              <a:t>LIFO</a:t>
            </a:r>
            <a:r>
              <a:rPr lang="fa-IR" sz="1600" dirty="0">
                <a:solidFill>
                  <a:schemeClr val="tx1"/>
                </a:solidFill>
                <a:cs typeface="B Homa" pitchFamily="2" charset="-78"/>
              </a:rPr>
              <a:t> بیشتر از روش </a:t>
            </a:r>
            <a:r>
              <a:rPr lang="en-US" sz="1600" dirty="0">
                <a:solidFill>
                  <a:schemeClr val="tx1"/>
                </a:solidFill>
                <a:cs typeface="B Homa" pitchFamily="2" charset="-78"/>
              </a:rPr>
              <a:t>FIFO</a:t>
            </a:r>
            <a:r>
              <a:rPr lang="fa-IR" sz="1600" dirty="0">
                <a:solidFill>
                  <a:schemeClr val="tx1"/>
                </a:solidFill>
                <a:cs typeface="B Homa" pitchFamily="2" charset="-78"/>
              </a:rPr>
              <a:t> می باشد.</a:t>
            </a:r>
          </a:p>
        </p:txBody>
      </p:sp>
      <p:sp>
        <p:nvSpPr>
          <p:cNvPr id="7" name="Rounded Rectangle 6"/>
          <p:cNvSpPr/>
          <p:nvPr/>
        </p:nvSpPr>
        <p:spPr>
          <a:xfrm>
            <a:off x="852055" y="4114800"/>
            <a:ext cx="7924800" cy="990600"/>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نکته : </a:t>
            </a:r>
          </a:p>
          <a:p>
            <a:pPr algn="r" rtl="1"/>
            <a:r>
              <a:rPr lang="fa-IR" sz="1600" dirty="0">
                <a:solidFill>
                  <a:schemeClr val="tx1"/>
                </a:solidFill>
                <a:cs typeface="B Homa" pitchFamily="2" charset="-78"/>
              </a:rPr>
              <a:t>قیمت تمام شده با سود رابطه عکس دارد. بدین معنی که اگر قیمت تمام شده اشتباهاً بیشتر از واقع ارزیابی شود سود اشتباهاً کمتر از واقع شناسایی می شود.</a:t>
            </a:r>
          </a:p>
        </p:txBody>
      </p:sp>
      <p:sp>
        <p:nvSpPr>
          <p:cNvPr id="8" name="Rounded Rectangle 7"/>
          <p:cNvSpPr/>
          <p:nvPr/>
        </p:nvSpPr>
        <p:spPr>
          <a:xfrm>
            <a:off x="852055" y="5181600"/>
            <a:ext cx="7924800" cy="9906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نکته : </a:t>
            </a:r>
          </a:p>
          <a:p>
            <a:pPr algn="r" rtl="1"/>
            <a:r>
              <a:rPr lang="fa-IR" sz="1600" dirty="0">
                <a:solidFill>
                  <a:schemeClr val="tx1"/>
                </a:solidFill>
                <a:cs typeface="B Homa" pitchFamily="2" charset="-78"/>
              </a:rPr>
              <a:t>موجودی کالا با سود رابطه مستقیم دارد، بدین معنی که اگر بهای موجودی کالا اشتباهاً بیشتر از واقع ارزیابی شود سود نیز به همان میزان بیشتر از واقع شناسایی می شود.</a:t>
            </a:r>
          </a:p>
        </p:txBody>
      </p:sp>
      <p:sp>
        <p:nvSpPr>
          <p:cNvPr id="9" name="Rectangle 8"/>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0" name="Rounded Rectangle 9"/>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82</a:t>
            </a:fld>
            <a:endParaRPr lang="en-US"/>
          </a:p>
        </p:txBody>
      </p:sp>
    </p:spTree>
    <p:extLst>
      <p:ext uri="{BB962C8B-B14F-4D97-AF65-F5344CB8AC3E}">
        <p14:creationId xmlns:p14="http://schemas.microsoft.com/office/powerpoint/2010/main" val="40265601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2000" y="838200"/>
            <a:ext cx="7924800" cy="37338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lnSpc>
                <a:spcPct val="150000"/>
              </a:lnSpc>
            </a:pPr>
            <a:r>
              <a:rPr lang="fa-IR" dirty="0">
                <a:solidFill>
                  <a:schemeClr val="tx1"/>
                </a:solidFill>
                <a:cs typeface="B Homa" pitchFamily="2" charset="-78"/>
              </a:rPr>
              <a:t>اسناد تجاری:</a:t>
            </a:r>
          </a:p>
          <a:p>
            <a:pPr algn="r" rtl="1">
              <a:lnSpc>
                <a:spcPct val="150000"/>
              </a:lnSpc>
            </a:pPr>
            <a:r>
              <a:rPr lang="fa-IR" dirty="0">
                <a:solidFill>
                  <a:schemeClr val="tx1"/>
                </a:solidFill>
                <a:cs typeface="B Homa" pitchFamily="2" charset="-78"/>
              </a:rPr>
              <a:t>توسعه روزافزون تجارت و مبادلات تجاری داخلی و بین‌المللی و ضرورت سرعت و سهولت در امر بازرگانی و نقشی که گردش سرمایه و حجم مبادلات تجاری در سرنوشت سیاسی و اقتصادی کشورها دارد، دولتها را بر آن داشته است تا با تدوین ضوابط و مقررات خاصی، امنیت خاطر تاجر و بازرگان را در روابط تجاری فراهم نمایند. اسنادی چون </a:t>
            </a:r>
            <a:r>
              <a:rPr lang="fa-IR" dirty="0">
                <a:solidFill>
                  <a:srgbClr val="FF0000"/>
                </a:solidFill>
                <a:cs typeface="B Homa" pitchFamily="2" charset="-78"/>
              </a:rPr>
              <a:t>سفته</a:t>
            </a:r>
            <a:r>
              <a:rPr lang="fa-IR" dirty="0">
                <a:solidFill>
                  <a:schemeClr val="tx1"/>
                </a:solidFill>
                <a:cs typeface="B Homa" pitchFamily="2" charset="-78"/>
              </a:rPr>
              <a:t> و </a:t>
            </a:r>
            <a:r>
              <a:rPr lang="fa-IR" dirty="0">
                <a:solidFill>
                  <a:srgbClr val="FF0000"/>
                </a:solidFill>
                <a:cs typeface="B Homa" pitchFamily="2" charset="-78"/>
              </a:rPr>
              <a:t>چک</a:t>
            </a:r>
            <a:r>
              <a:rPr lang="fa-IR" dirty="0">
                <a:solidFill>
                  <a:schemeClr val="tx1"/>
                </a:solidFill>
                <a:cs typeface="B Homa" pitchFamily="2" charset="-78"/>
              </a:rPr>
              <a:t> و </a:t>
            </a:r>
            <a:r>
              <a:rPr lang="fa-IR" dirty="0">
                <a:solidFill>
                  <a:srgbClr val="FF0000"/>
                </a:solidFill>
                <a:cs typeface="B Homa" pitchFamily="2" charset="-78"/>
              </a:rPr>
              <a:t>برات</a:t>
            </a:r>
            <a:r>
              <a:rPr lang="fa-IR" dirty="0">
                <a:solidFill>
                  <a:schemeClr val="tx1"/>
                </a:solidFill>
                <a:cs typeface="B Homa" pitchFamily="2" charset="-78"/>
              </a:rPr>
              <a:t>، با ویژگیها و کارکردهای خاص، علاوه بر تاثیر اجتناب ناپذیری که بر اقتصاد هر کشور دارد.</a:t>
            </a:r>
          </a:p>
          <a:p>
            <a:pPr algn="r" rtl="1">
              <a:lnSpc>
                <a:spcPct val="150000"/>
              </a:lnSpc>
            </a:pPr>
            <a:r>
              <a:rPr lang="fa-IR" dirty="0">
                <a:solidFill>
                  <a:schemeClr val="tx1"/>
                </a:solidFill>
                <a:cs typeface="B Homa" pitchFamily="2" charset="-78"/>
              </a:rPr>
              <a:t>که در ادامه آنها را توضیح خواهیم داد.</a:t>
            </a:r>
          </a:p>
        </p:txBody>
      </p:sp>
      <p:sp>
        <p:nvSpPr>
          <p:cNvPr id="4" name="8-Point Star 3"/>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اسناد تجاری</a:t>
            </a:r>
            <a:endParaRPr lang="en-US" dirty="0">
              <a:cs typeface="B Homa" pitchFamily="2" charset="-78"/>
            </a:endParaRPr>
          </a:p>
        </p:txBody>
      </p:sp>
      <p:sp>
        <p:nvSpPr>
          <p:cNvPr id="5" name="Rectangle 4"/>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6" name="Rounded Rectangle 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1- 3</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83</a:t>
            </a:fld>
            <a:endParaRPr lang="en-US"/>
          </a:p>
        </p:txBody>
      </p:sp>
    </p:spTree>
    <p:extLst>
      <p:ext uri="{BB962C8B-B14F-4D97-AF65-F5344CB8AC3E}">
        <p14:creationId xmlns:p14="http://schemas.microsoft.com/office/powerpoint/2010/main" val="11927497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2000" y="838200"/>
            <a:ext cx="7924800" cy="21336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lnSpc>
                <a:spcPct val="150000"/>
              </a:lnSpc>
            </a:pPr>
            <a:r>
              <a:rPr lang="fa-IR" dirty="0">
                <a:solidFill>
                  <a:schemeClr val="tx1"/>
                </a:solidFill>
                <a:cs typeface="B Homa" pitchFamily="2" charset="-78"/>
              </a:rPr>
              <a:t>تعریف سفته:</a:t>
            </a:r>
          </a:p>
          <a:p>
            <a:pPr algn="r" rtl="1">
              <a:lnSpc>
                <a:spcPct val="150000"/>
              </a:lnSpc>
            </a:pPr>
            <a:r>
              <a:rPr lang="fa-IR" dirty="0">
                <a:solidFill>
                  <a:schemeClr val="tx1"/>
                </a:solidFill>
                <a:cs typeface="B Homa" pitchFamily="2" charset="-78"/>
              </a:rPr>
              <a:t>طبق ماده 307 سفته یا فته طلب سندی است که به موجب آن امضا کننده تعهد می کند مبلغی در موعد معین و یا هر وقت که حامل یا شخصی که سفته را در اختیار دارد، پولش را طلب کند بپردازد.</a:t>
            </a:r>
          </a:p>
        </p:txBody>
      </p:sp>
      <p:sp>
        <p:nvSpPr>
          <p:cNvPr id="4" name="8-Point Star 3"/>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سفته</a:t>
            </a:r>
            <a:endParaRPr lang="en-US" dirty="0">
              <a:cs typeface="B Homa" pitchFamily="2" charset="-7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21" r="8559"/>
          <a:stretch/>
        </p:blipFill>
        <p:spPr bwMode="auto">
          <a:xfrm>
            <a:off x="1731818" y="3276600"/>
            <a:ext cx="5960918" cy="268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6" name="Rounded Rectangle 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2- 3</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84</a:t>
            </a:fld>
            <a:endParaRPr lang="en-US"/>
          </a:p>
        </p:txBody>
      </p:sp>
    </p:spTree>
    <p:extLst>
      <p:ext uri="{BB962C8B-B14F-4D97-AF65-F5344CB8AC3E}">
        <p14:creationId xmlns:p14="http://schemas.microsoft.com/office/powerpoint/2010/main" val="41282888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2000" y="838200"/>
            <a:ext cx="7924800" cy="38100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lnSpc>
                <a:spcPct val="150000"/>
              </a:lnSpc>
            </a:pPr>
            <a:r>
              <a:rPr lang="fa-IR" sz="1600" dirty="0">
                <a:solidFill>
                  <a:schemeClr val="tx1"/>
                </a:solidFill>
                <a:cs typeface="B Homa" pitchFamily="2" charset="-78"/>
              </a:rPr>
              <a:t>سفته را چطوری تنظیم کنیم؟</a:t>
            </a:r>
          </a:p>
          <a:p>
            <a:pPr algn="r" rtl="1">
              <a:lnSpc>
                <a:spcPct val="150000"/>
              </a:lnSpc>
            </a:pPr>
            <a:r>
              <a:rPr lang="fa-IR" sz="1600" dirty="0">
                <a:solidFill>
                  <a:schemeClr val="tx1"/>
                </a:solidFill>
                <a:cs typeface="B Homa" pitchFamily="2" charset="-78"/>
              </a:rPr>
              <a:t>طبق ماده 308 سفته علاوه بر امضا یا مهر باید دارای تاریخ بوده و علاوه بر این ، اطلاعات زیر هم روی آن ثبت شود: مبلغی که باید پرداخت شود، نام و نام خانوادگی گیرنده وجه ، تاریخ پرداخت وجه ، علاوه بر اینها نوشتن نام و نام خانوادگی صادر کننده ، اقامتگاه وی و محل پرداخت سفته نیز ضروری است. در صورتی که سفته برای شخص معینی صادر شود، نام و نام خانوادگی او در سفته آورده می شود، در غیر این صورت به جای نام او نوشته می شود در «وجه حامل». در صورتی که نام خانوادگی یک شخص معین نوشته شود، این شخص طلبکار می شود و در غیر این صورت هر کسی که سفته را در اختیار داشته باشد طلبکار محسوب می شود و می تواند در سر رسید سفته مبلغ آن را طلب کند  البته اگر سفته عندالمطالبه باشد، صادرکننده باید به محض مطالبه مبلغ آن را پرداخت کند.</a:t>
            </a:r>
          </a:p>
        </p:txBody>
      </p:sp>
      <p:sp>
        <p:nvSpPr>
          <p:cNvPr id="4" name="8-Point Star 3"/>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نحوه تکمیل سفته</a:t>
            </a:r>
            <a:endParaRPr lang="en-US" dirty="0">
              <a:cs typeface="B Homa" pitchFamily="2" charset="-78"/>
            </a:endParaRPr>
          </a:p>
        </p:txBody>
      </p:sp>
      <p:sp>
        <p:nvSpPr>
          <p:cNvPr id="6" name="Rounded Rectangle 5"/>
          <p:cNvSpPr/>
          <p:nvPr/>
        </p:nvSpPr>
        <p:spPr>
          <a:xfrm>
            <a:off x="762000" y="4724400"/>
            <a:ext cx="7924800" cy="1524000"/>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AE" sz="1600" dirty="0">
                <a:cs typeface="B Homa" pitchFamily="2" charset="-78"/>
              </a:rPr>
              <a:t>سقف سفته</a:t>
            </a:r>
            <a:r>
              <a:rPr lang="fa-IR" sz="1600" dirty="0">
                <a:cs typeface="B Homa" pitchFamily="2" charset="-78"/>
              </a:rPr>
              <a:t>:</a:t>
            </a:r>
            <a:endParaRPr lang="ar-AE" sz="1600" dirty="0">
              <a:cs typeface="B Homa" pitchFamily="2" charset="-78"/>
            </a:endParaRPr>
          </a:p>
          <a:p>
            <a:pPr algn="r" rtl="1"/>
            <a:r>
              <a:rPr lang="ar-AE" sz="1600" dirty="0">
                <a:cs typeface="B Homa" pitchFamily="2" charset="-78"/>
              </a:rPr>
              <a:t>هر برگ سفته ، سقف خاصي براي تعهد کردن دارد ، مثلا اگر روي سفته اي درج شده باشد «ده ميليون ريال» يعني آن سفته حداکثر براي تعهد يک ميليون تومان داراي اعتبار است و با آن نمي توان به پرداخت بيش از يک ميليون تومان تعهد کرد.</a:t>
            </a:r>
            <a:endParaRPr lang="en-US" sz="1600" dirty="0">
              <a:cs typeface="B Homa" pitchFamily="2" charset="-78"/>
            </a:endParaRPr>
          </a:p>
        </p:txBody>
      </p:sp>
      <p:sp>
        <p:nvSpPr>
          <p:cNvPr id="5" name="Rectangle 4"/>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7" name="Rounded Rectangle 6"/>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3- 3</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666641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724400" y="983672"/>
            <a:ext cx="3962400" cy="8382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lnSpc>
                <a:spcPct val="150000"/>
              </a:lnSpc>
            </a:pPr>
            <a:r>
              <a:rPr lang="fa-IR" sz="1600" dirty="0">
                <a:solidFill>
                  <a:schemeClr val="tx1"/>
                </a:solidFill>
                <a:cs typeface="B Homa" pitchFamily="2" charset="-78"/>
              </a:rPr>
              <a:t>ثبت در زمان دریافت سفته بابت فروش کالا:</a:t>
            </a:r>
          </a:p>
        </p:txBody>
      </p:sp>
      <p:sp>
        <p:nvSpPr>
          <p:cNvPr id="4" name="8-Point Star 3"/>
          <p:cNvSpPr/>
          <p:nvPr/>
        </p:nvSpPr>
        <p:spPr>
          <a:xfrm>
            <a:off x="6248401" y="30774"/>
            <a:ext cx="24384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عملیات حسابداری سفته</a:t>
            </a:r>
            <a:endParaRPr lang="en-US" dirty="0">
              <a:cs typeface="B Homa" pitchFamily="2" charset="-78"/>
            </a:endParaRPr>
          </a:p>
        </p:txBody>
      </p:sp>
      <p:sp>
        <p:nvSpPr>
          <p:cNvPr id="5" name="Rounded Rectangle 4"/>
          <p:cNvSpPr/>
          <p:nvPr/>
        </p:nvSpPr>
        <p:spPr>
          <a:xfrm>
            <a:off x="228600" y="983672"/>
            <a:ext cx="3962400" cy="8382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lnSpc>
                <a:spcPct val="150000"/>
              </a:lnSpc>
            </a:pPr>
            <a:r>
              <a:rPr lang="fa-IR" sz="1600" dirty="0">
                <a:solidFill>
                  <a:schemeClr val="tx1"/>
                </a:solidFill>
                <a:cs typeface="B Homa" pitchFamily="2" charset="-78"/>
              </a:rPr>
              <a:t>ثبت در زمان صدور سفته بابت خرید کالا:</a:t>
            </a:r>
          </a:p>
        </p:txBody>
      </p:sp>
      <p:sp>
        <p:nvSpPr>
          <p:cNvPr id="6" name="Rounded Rectangle 5"/>
          <p:cNvSpPr/>
          <p:nvPr/>
        </p:nvSpPr>
        <p:spPr>
          <a:xfrm>
            <a:off x="4731328" y="2126673"/>
            <a:ext cx="3962400" cy="1066799"/>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5/20) اسناد دریافتنی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                           فروش کالا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فروش کالا به صورت نسیه با دریافت سفته</a:t>
            </a:r>
          </a:p>
        </p:txBody>
      </p:sp>
      <p:sp>
        <p:nvSpPr>
          <p:cNvPr id="7" name="Rounded Rectangle 6"/>
          <p:cNvSpPr/>
          <p:nvPr/>
        </p:nvSpPr>
        <p:spPr>
          <a:xfrm>
            <a:off x="228600" y="2133601"/>
            <a:ext cx="3962400" cy="1066799"/>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5/20) خرید کالا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                           اسناد پرداختنی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خرید کالا به صورت نسیه طی صدور سفته</a:t>
            </a:r>
          </a:p>
        </p:txBody>
      </p:sp>
      <p:sp>
        <p:nvSpPr>
          <p:cNvPr id="8" name="Rectangle 7"/>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9" name="Rounded Rectangle 8"/>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86</a:t>
            </a:fld>
            <a:endParaRPr lang="en-US"/>
          </a:p>
        </p:txBody>
      </p:sp>
    </p:spTree>
    <p:extLst>
      <p:ext uri="{BB962C8B-B14F-4D97-AF65-F5344CB8AC3E}">
        <p14:creationId xmlns:p14="http://schemas.microsoft.com/office/powerpoint/2010/main" val="6231644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Point Star 3"/>
          <p:cNvSpPr/>
          <p:nvPr/>
        </p:nvSpPr>
        <p:spPr>
          <a:xfrm>
            <a:off x="6248401" y="30774"/>
            <a:ext cx="2438400"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جابجایی سفته</a:t>
            </a:r>
            <a:endParaRPr lang="en-US" dirty="0">
              <a:cs typeface="B Homa" pitchFamily="2" charset="-78"/>
            </a:endParaRPr>
          </a:p>
        </p:txBody>
      </p:sp>
      <p:sp>
        <p:nvSpPr>
          <p:cNvPr id="8" name="Rounded Rectangle 7"/>
          <p:cNvSpPr/>
          <p:nvPr/>
        </p:nvSpPr>
        <p:spPr>
          <a:xfrm>
            <a:off x="483358" y="1066800"/>
            <a:ext cx="8354291" cy="12192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lnSpc>
                <a:spcPct val="150000"/>
              </a:lnSpc>
            </a:pPr>
            <a:r>
              <a:rPr lang="fa-IR" sz="1600" dirty="0">
                <a:solidFill>
                  <a:schemeClr val="tx1"/>
                </a:solidFill>
                <a:cs typeface="B Homa" pitchFamily="2" charset="-78"/>
              </a:rPr>
              <a:t>جابجایی سفته با یک سفته جدید:</a:t>
            </a:r>
          </a:p>
          <a:p>
            <a:pPr algn="r" rtl="1">
              <a:lnSpc>
                <a:spcPct val="150000"/>
              </a:lnSpc>
            </a:pPr>
            <a:r>
              <a:rPr lang="fa-IR" sz="1600" dirty="0">
                <a:solidFill>
                  <a:schemeClr val="tx1"/>
                </a:solidFill>
                <a:cs typeface="B Homa" pitchFamily="2" charset="-78"/>
              </a:rPr>
              <a:t>ممکن است در تاریخ سررسید سفته به دلیل نبود نقدینگی سفته جدید صادر شده و سفته قبلی باطل گردد. که یک ثبت در دفاتر جهت نشان دادن جابجایی سفته صورت می گیرد.</a:t>
            </a:r>
          </a:p>
        </p:txBody>
      </p:sp>
      <p:sp>
        <p:nvSpPr>
          <p:cNvPr id="9" name="Rounded Rectangle 8"/>
          <p:cNvSpPr/>
          <p:nvPr/>
        </p:nvSpPr>
        <p:spPr>
          <a:xfrm>
            <a:off x="4763173" y="2438400"/>
            <a:ext cx="3962400" cy="838200"/>
          </a:xfrm>
          <a:prstGeom prst="roundRect">
            <a:avLst>
              <a:gd name="adj" fmla="val 16998"/>
            </a:avLst>
          </a:prstGeom>
        </p:spPr>
        <p:style>
          <a:lnRef idx="1">
            <a:schemeClr val="dk1"/>
          </a:lnRef>
          <a:fillRef idx="2">
            <a:schemeClr val="dk1"/>
          </a:fillRef>
          <a:effectRef idx="1">
            <a:schemeClr val="dk1"/>
          </a:effectRef>
          <a:fontRef idx="minor">
            <a:schemeClr val="dk1"/>
          </a:fontRef>
        </p:style>
        <p:txBody>
          <a:bodyPr rtlCol="0" anchor="ctr"/>
          <a:lstStyle/>
          <a:p>
            <a:pPr algn="r" rtl="1">
              <a:lnSpc>
                <a:spcPct val="150000"/>
              </a:lnSpc>
            </a:pPr>
            <a:r>
              <a:rPr lang="fa-IR" sz="1600" dirty="0">
                <a:solidFill>
                  <a:schemeClr val="tx1"/>
                </a:solidFill>
                <a:cs typeface="B Homa" pitchFamily="2" charset="-78"/>
              </a:rPr>
              <a:t>ثبت جابجایی سفته دریافتی:</a:t>
            </a:r>
          </a:p>
        </p:txBody>
      </p:sp>
      <p:sp>
        <p:nvSpPr>
          <p:cNvPr id="10" name="Rounded Rectangle 9"/>
          <p:cNvSpPr/>
          <p:nvPr/>
        </p:nvSpPr>
        <p:spPr>
          <a:xfrm>
            <a:off x="381000" y="2438400"/>
            <a:ext cx="3962400" cy="8382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lnSpc>
                <a:spcPct val="150000"/>
              </a:lnSpc>
            </a:pPr>
            <a:r>
              <a:rPr lang="fa-IR" sz="1600" dirty="0">
                <a:solidFill>
                  <a:schemeClr val="tx1"/>
                </a:solidFill>
                <a:cs typeface="B Homa" pitchFamily="2" charset="-78"/>
              </a:rPr>
              <a:t>ثبت در زمان صدور سفته بابت خرید کالا:</a:t>
            </a:r>
          </a:p>
        </p:txBody>
      </p:sp>
      <p:sp>
        <p:nvSpPr>
          <p:cNvPr id="11" name="Rounded Rectangle 10"/>
          <p:cNvSpPr/>
          <p:nvPr/>
        </p:nvSpPr>
        <p:spPr>
          <a:xfrm>
            <a:off x="5029200" y="3581400"/>
            <a:ext cx="3962400" cy="1066799"/>
          </a:xfrm>
          <a:prstGeom prst="roundRect">
            <a:avLst>
              <a:gd name="adj" fmla="val 16998"/>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solidFill>
                  <a:schemeClr val="tx1"/>
                </a:solidFill>
                <a:cs typeface="B Homa" pitchFamily="2" charset="-78"/>
              </a:rPr>
              <a:t>5/20) اسناد دریافتنی (جدید)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                      اسناد دریفافتنی (قدیم)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فروش کالا به صورت نسیه با دریافت سفته</a:t>
            </a:r>
          </a:p>
        </p:txBody>
      </p:sp>
      <p:sp>
        <p:nvSpPr>
          <p:cNvPr id="12" name="Rounded Rectangle 11"/>
          <p:cNvSpPr/>
          <p:nvPr/>
        </p:nvSpPr>
        <p:spPr>
          <a:xfrm>
            <a:off x="381000" y="3581400"/>
            <a:ext cx="3962400" cy="1066799"/>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chemeClr val="tx1"/>
                </a:solidFill>
                <a:cs typeface="B Homa" pitchFamily="2" charset="-78"/>
              </a:rPr>
              <a:t>5/20) اسناد پرداختنی (قدیم)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                        اسناد پرداختنی (جدید)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خرید کالا به صورت نسیه طی صدور سفته</a:t>
            </a:r>
          </a:p>
        </p:txBody>
      </p:sp>
      <p:sp>
        <p:nvSpPr>
          <p:cNvPr id="13" name="Rectangle 12"/>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4" name="Rounded Rectangle 13"/>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87</a:t>
            </a:fld>
            <a:endParaRPr lang="en-US"/>
          </a:p>
        </p:txBody>
      </p:sp>
    </p:spTree>
    <p:extLst>
      <p:ext uri="{BB962C8B-B14F-4D97-AF65-F5344CB8AC3E}">
        <p14:creationId xmlns:p14="http://schemas.microsoft.com/office/powerpoint/2010/main" val="31088243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2000" y="838200"/>
            <a:ext cx="7924800" cy="1143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lnSpc>
                <a:spcPct val="150000"/>
              </a:lnSpc>
            </a:pPr>
            <a:r>
              <a:rPr lang="fa-IR" sz="1600" dirty="0">
                <a:solidFill>
                  <a:schemeClr val="tx1"/>
                </a:solidFill>
                <a:cs typeface="B Homa" pitchFamily="2" charset="-78"/>
              </a:rPr>
              <a:t>سفته تضمینی:</a:t>
            </a:r>
          </a:p>
          <a:p>
            <a:pPr algn="r" rtl="1">
              <a:lnSpc>
                <a:spcPct val="150000"/>
              </a:lnSpc>
            </a:pPr>
            <a:r>
              <a:rPr lang="fa-IR" sz="1600" dirty="0">
                <a:solidFill>
                  <a:schemeClr val="tx1"/>
                </a:solidFill>
                <a:cs typeface="B Homa" pitchFamily="2" charset="-78"/>
              </a:rPr>
              <a:t>گاهی برای دریافت وام و یا بابت تضمین انجام کار اسناد تجاری صادر و یا دریافت می شود. در زمان انجام این کار در دفاتر صادر کننده و دریافت کننده سفته تضمینی ثبت زیر صورت می گیرد.</a:t>
            </a:r>
          </a:p>
        </p:txBody>
      </p:sp>
      <p:sp>
        <p:nvSpPr>
          <p:cNvPr id="4" name="8-Point Star 3"/>
          <p:cNvSpPr/>
          <p:nvPr/>
        </p:nvSpPr>
        <p:spPr>
          <a:xfrm>
            <a:off x="6553199" y="30774"/>
            <a:ext cx="2133601"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سفته تضمینی</a:t>
            </a:r>
            <a:endParaRPr lang="en-US" dirty="0">
              <a:cs typeface="B Homa" pitchFamily="2" charset="-78"/>
            </a:endParaRPr>
          </a:p>
        </p:txBody>
      </p:sp>
      <p:sp>
        <p:nvSpPr>
          <p:cNvPr id="5" name="Rounded Rectangle 4"/>
          <p:cNvSpPr/>
          <p:nvPr/>
        </p:nvSpPr>
        <p:spPr>
          <a:xfrm>
            <a:off x="4876800" y="1981200"/>
            <a:ext cx="3810000" cy="1066799"/>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5/20) حسابهای انتضامی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                  طرف حسابهای انتضامی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صدور سفته جهت تضمین بدهی </a:t>
            </a:r>
          </a:p>
        </p:txBody>
      </p:sp>
      <p:sp>
        <p:nvSpPr>
          <p:cNvPr id="7" name="Rounded Rectangle 6"/>
          <p:cNvSpPr/>
          <p:nvPr/>
        </p:nvSpPr>
        <p:spPr>
          <a:xfrm>
            <a:off x="762000" y="1981200"/>
            <a:ext cx="3886200" cy="1066799"/>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5/20) حسابهای انتضامی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                  طرف حسابهای انتضامی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دریافت سفته جهت تضمین</a:t>
            </a:r>
          </a:p>
        </p:txBody>
      </p:sp>
      <p:sp>
        <p:nvSpPr>
          <p:cNvPr id="8" name="Rounded Rectangle 7"/>
          <p:cNvSpPr/>
          <p:nvPr/>
        </p:nvSpPr>
        <p:spPr>
          <a:xfrm>
            <a:off x="762000" y="3047999"/>
            <a:ext cx="7924800" cy="571500"/>
          </a:xfrm>
          <a:prstGeom prst="roundRect">
            <a:avLst>
              <a:gd name="adj" fmla="val 16998"/>
            </a:avLst>
          </a:prstGeom>
        </p:spPr>
        <p:style>
          <a:lnRef idx="1">
            <a:schemeClr val="dk1"/>
          </a:lnRef>
          <a:fillRef idx="2">
            <a:schemeClr val="dk1"/>
          </a:fillRef>
          <a:effectRef idx="1">
            <a:schemeClr val="dk1"/>
          </a:effectRef>
          <a:fontRef idx="minor">
            <a:schemeClr val="dk1"/>
          </a:fontRef>
        </p:style>
        <p:txBody>
          <a:bodyPr rtlCol="0" anchor="ctr"/>
          <a:lstStyle/>
          <a:p>
            <a:pPr algn="r" rtl="1">
              <a:lnSpc>
                <a:spcPct val="150000"/>
              </a:lnSpc>
            </a:pPr>
            <a:r>
              <a:rPr lang="fa-IR" sz="1600" dirty="0">
                <a:solidFill>
                  <a:schemeClr val="tx1"/>
                </a:solidFill>
                <a:cs typeface="B Homa" pitchFamily="2" charset="-78"/>
              </a:rPr>
              <a:t>توجه شود این ثبت علاوه بر ثبت بدهی و یا طلب در دفاتر صورت می گیرد.</a:t>
            </a:r>
          </a:p>
        </p:txBody>
      </p:sp>
      <p:sp>
        <p:nvSpPr>
          <p:cNvPr id="9" name="Rounded Rectangle 8"/>
          <p:cNvSpPr/>
          <p:nvPr/>
        </p:nvSpPr>
        <p:spPr>
          <a:xfrm>
            <a:off x="762001" y="3657600"/>
            <a:ext cx="7924800" cy="1600200"/>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lnSpc>
                <a:spcPct val="150000"/>
              </a:lnSpc>
            </a:pPr>
            <a:r>
              <a:rPr lang="fa-IR" sz="1600" dirty="0">
                <a:solidFill>
                  <a:schemeClr val="tx1"/>
                </a:solidFill>
                <a:cs typeface="B Homa" pitchFamily="2" charset="-78"/>
              </a:rPr>
              <a:t>حسابهای انتضامی و طرف حسابهای انتضامی فقط در دفتر روزنامه ثبت و به دفتر کل انتقال داده می شوند ولی در هیچ گزارشی نشان داده نمی شود. (البته در تراز آزمایشی می توان نشان داد، منظور از گزارشاتی که در آنها این حساب ها نشان داده نمی شود سود و زیان، سرمایه و ترازنامه می باشند.) این حسابهای فقط در گزارش یادداشتهای پیوست صورتهای مالی نشان داده می شوند.</a:t>
            </a:r>
          </a:p>
        </p:txBody>
      </p:sp>
      <p:sp>
        <p:nvSpPr>
          <p:cNvPr id="10" name="Rounded Rectangle 9"/>
          <p:cNvSpPr/>
          <p:nvPr/>
        </p:nvSpPr>
        <p:spPr>
          <a:xfrm>
            <a:off x="762000" y="5257800"/>
            <a:ext cx="7924800" cy="990600"/>
          </a:xfrm>
          <a:prstGeom prst="roundRect">
            <a:avLst>
              <a:gd name="adj" fmla="val 16998"/>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50000"/>
              </a:lnSpc>
            </a:pPr>
            <a:r>
              <a:rPr lang="fa-IR" sz="1600" dirty="0">
                <a:solidFill>
                  <a:schemeClr val="tx1"/>
                </a:solidFill>
                <a:cs typeface="B Homa" pitchFamily="2" charset="-78"/>
              </a:rPr>
              <a:t>یادداشتهای پیوست صورتهای مالی گزارشی می باشد که در مورد تمام حسابهای گزارشات توضیحاتی داده میشود و نکات مهمی که در تصمیم گیری استفاده کنندگان مهم می باشد در آن توضیح داده می شود.</a:t>
            </a:r>
          </a:p>
        </p:txBody>
      </p:sp>
      <p:sp>
        <p:nvSpPr>
          <p:cNvPr id="11" name="Rectangle 10"/>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2" name="Rounded Rectangle 11"/>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88</a:t>
            </a:fld>
            <a:endParaRPr lang="en-US"/>
          </a:p>
        </p:txBody>
      </p:sp>
    </p:spTree>
    <p:extLst>
      <p:ext uri="{BB962C8B-B14F-4D97-AF65-F5344CB8AC3E}">
        <p14:creationId xmlns:p14="http://schemas.microsoft.com/office/powerpoint/2010/main" val="32883021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48144" y="990600"/>
            <a:ext cx="7924800" cy="37338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lnSpc>
                <a:spcPct val="200000"/>
              </a:lnSpc>
            </a:pPr>
            <a:r>
              <a:rPr lang="fa-IR" sz="1600" dirty="0">
                <a:solidFill>
                  <a:schemeClr val="tx1"/>
                </a:solidFill>
                <a:cs typeface="B Homa" pitchFamily="2" charset="-78"/>
              </a:rPr>
              <a:t>سفته داری تاریخ سررسید به شرح زیر می باشد:</a:t>
            </a:r>
          </a:p>
          <a:p>
            <a:pPr marL="342900" indent="-342900" algn="r" rtl="1">
              <a:lnSpc>
                <a:spcPct val="200000"/>
              </a:lnSpc>
              <a:buAutoNum type="arabicPeriod"/>
            </a:pPr>
            <a:r>
              <a:rPr lang="fa-IR" sz="1600" dirty="0">
                <a:solidFill>
                  <a:schemeClr val="tx1"/>
                </a:solidFill>
                <a:cs typeface="B Homa" pitchFamily="2" charset="-78"/>
              </a:rPr>
              <a:t>عندالمطالبه: یعنی هر زمان که ذینفع بخواهد وجه سفته باید تسویه گردد.</a:t>
            </a:r>
          </a:p>
          <a:p>
            <a:pPr marL="342900" indent="-342900" algn="r" rtl="1">
              <a:lnSpc>
                <a:spcPct val="200000"/>
              </a:lnSpc>
              <a:buAutoNum type="arabicPeriod"/>
            </a:pPr>
            <a:r>
              <a:rPr lang="fa-IR" sz="1600" dirty="0">
                <a:solidFill>
                  <a:schemeClr val="tx1"/>
                </a:solidFill>
                <a:cs typeface="B Homa" pitchFamily="2" charset="-78"/>
              </a:rPr>
              <a:t>در تاریخ معین: یه تاریخ مشخص را تعیین کرده و در همان تاریخ وجه سفته باید تسویه شود مثلاً در تاریخ 80/5/20 که در همان روز باید سفته تسویه شود.</a:t>
            </a:r>
          </a:p>
          <a:p>
            <a:pPr marL="342900" indent="-342900" algn="r" rtl="1">
              <a:lnSpc>
                <a:spcPct val="200000"/>
              </a:lnSpc>
              <a:buAutoNum type="arabicPeriod"/>
            </a:pPr>
            <a:r>
              <a:rPr lang="fa-IR" sz="1600" dirty="0">
                <a:solidFill>
                  <a:schemeClr val="tx1"/>
                </a:solidFill>
                <a:cs typeface="B Homa" pitchFamily="2" charset="-78"/>
              </a:rPr>
              <a:t>به تاریخی بعد از تاریخ صدور: در این نوع تاریخ سررسید مدت زمانی را تعیین می کنیم که بعد از صدور سفته در پایان مدت تعیین شده وجه سفته تسویه گردد. که می توان این مدت زمان را به ماه و یا به روز تعیین نماییم.</a:t>
            </a:r>
          </a:p>
        </p:txBody>
      </p:sp>
      <p:sp>
        <p:nvSpPr>
          <p:cNvPr id="4" name="8-Point Star 3"/>
          <p:cNvSpPr/>
          <p:nvPr/>
        </p:nvSpPr>
        <p:spPr>
          <a:xfrm>
            <a:off x="6553199" y="30774"/>
            <a:ext cx="2133601"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تاریخ سررسید سفته</a:t>
            </a:r>
            <a:endParaRPr lang="en-US" dirty="0">
              <a:cs typeface="B Homa" pitchFamily="2" charset="-78"/>
            </a:endParaRPr>
          </a:p>
        </p:txBody>
      </p:sp>
      <p:sp>
        <p:nvSpPr>
          <p:cNvPr id="5" name="Rectangle 4"/>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6" name="Rounded Rectangle 5"/>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89</a:t>
            </a:fld>
            <a:endParaRPr lang="en-US"/>
          </a:p>
        </p:txBody>
      </p:sp>
    </p:spTree>
    <p:extLst>
      <p:ext uri="{BB962C8B-B14F-4D97-AF65-F5344CB8AC3E}">
        <p14:creationId xmlns:p14="http://schemas.microsoft.com/office/powerpoint/2010/main" val="5672030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43736" y="827112"/>
            <a:ext cx="3657600" cy="4419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r" rtl="1"/>
            <a:r>
              <a:rPr lang="fa-IR" sz="2000" dirty="0">
                <a:solidFill>
                  <a:schemeClr val="tx1"/>
                </a:solidFill>
                <a:cs typeface="B Homa" pitchFamily="2" charset="-78"/>
              </a:rPr>
              <a:t>انواع گزارشات درون سازمانی:</a:t>
            </a:r>
          </a:p>
          <a:p>
            <a:pPr algn="r" rtl="1"/>
            <a:endParaRPr lang="fa-IR" sz="2000" dirty="0">
              <a:solidFill>
                <a:schemeClr val="tx1"/>
              </a:solidFill>
              <a:cs typeface="B Homa" pitchFamily="2" charset="-78"/>
            </a:endParaRPr>
          </a:p>
          <a:p>
            <a:pPr marL="342900" indent="-342900" algn="r" rtl="1">
              <a:buAutoNum type="arabicPeriod"/>
            </a:pPr>
            <a:r>
              <a:rPr lang="fa-IR" sz="2000" dirty="0">
                <a:solidFill>
                  <a:schemeClr val="tx1"/>
                </a:solidFill>
                <a:cs typeface="B Homa" pitchFamily="2" charset="-78"/>
              </a:rPr>
              <a:t>گزارش موجودی کالا</a:t>
            </a:r>
          </a:p>
          <a:p>
            <a:pPr marL="342900" indent="-342900" algn="r" rtl="1">
              <a:buAutoNum type="arabicPeriod"/>
            </a:pPr>
            <a:r>
              <a:rPr lang="fa-IR" sz="2000" dirty="0">
                <a:solidFill>
                  <a:schemeClr val="tx1"/>
                </a:solidFill>
                <a:cs typeface="B Homa" pitchFamily="2" charset="-78"/>
              </a:rPr>
              <a:t>گزراش بهای تمام شده کالای ساخته شده</a:t>
            </a:r>
          </a:p>
          <a:p>
            <a:pPr marL="342900" indent="-342900" algn="r" rtl="1">
              <a:buAutoNum type="arabicPeriod"/>
            </a:pPr>
            <a:r>
              <a:rPr lang="fa-IR" sz="2000" dirty="0">
                <a:solidFill>
                  <a:schemeClr val="tx1"/>
                </a:solidFill>
                <a:cs typeface="B Homa" pitchFamily="2" charset="-78"/>
              </a:rPr>
              <a:t>گزارش مطالبات و بدهی های مؤسسه</a:t>
            </a:r>
          </a:p>
          <a:p>
            <a:pPr marL="342900" indent="-342900" algn="r" rtl="1">
              <a:buAutoNum type="arabicPeriod"/>
            </a:pPr>
            <a:r>
              <a:rPr lang="fa-IR" sz="2000" dirty="0">
                <a:solidFill>
                  <a:schemeClr val="tx1"/>
                </a:solidFill>
                <a:cs typeface="B Homa" pitchFamily="2" charset="-78"/>
              </a:rPr>
              <a:t>اوقات تلف شده و اوقات کار</a:t>
            </a:r>
          </a:p>
          <a:p>
            <a:pPr marL="342900" indent="-342900" algn="r" rtl="1">
              <a:buAutoNum type="arabicPeriod"/>
            </a:pPr>
            <a:r>
              <a:rPr lang="fa-IR" sz="2000" dirty="0">
                <a:solidFill>
                  <a:schemeClr val="tx1"/>
                </a:solidFill>
                <a:cs typeface="B Homa" pitchFamily="2" charset="-78"/>
              </a:rPr>
              <a:t>لیست حقوق و دستمزد</a:t>
            </a:r>
          </a:p>
          <a:p>
            <a:pPr marL="342900" indent="-342900" algn="r" rtl="1">
              <a:buAutoNum type="arabicPeriod"/>
            </a:pPr>
            <a:r>
              <a:rPr lang="fa-IR" sz="2000" dirty="0">
                <a:solidFill>
                  <a:schemeClr val="tx1"/>
                </a:solidFill>
                <a:cs typeface="B Homa" pitchFamily="2" charset="-78"/>
              </a:rPr>
              <a:t>ساعات کارکرد</a:t>
            </a:r>
          </a:p>
          <a:p>
            <a:pPr marL="342900" indent="-342900" algn="r" rtl="1">
              <a:buAutoNum type="arabicPeriod"/>
            </a:pPr>
            <a:r>
              <a:rPr lang="fa-IR" sz="2000" dirty="0">
                <a:solidFill>
                  <a:schemeClr val="tx1"/>
                </a:solidFill>
                <a:cs typeface="B Homa" pitchFamily="2" charset="-78"/>
              </a:rPr>
              <a:t>گزارش ضایعات</a:t>
            </a:r>
          </a:p>
        </p:txBody>
      </p:sp>
      <p:sp>
        <p:nvSpPr>
          <p:cNvPr id="3" name="Rounded Rectangle 2"/>
          <p:cNvSpPr/>
          <p:nvPr/>
        </p:nvSpPr>
        <p:spPr>
          <a:xfrm>
            <a:off x="547936" y="827112"/>
            <a:ext cx="3657600" cy="4419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r" rtl="1"/>
            <a:r>
              <a:rPr lang="fa-IR" sz="2000" dirty="0">
                <a:solidFill>
                  <a:schemeClr val="tx1"/>
                </a:solidFill>
                <a:cs typeface="B Homa" pitchFamily="2" charset="-78"/>
              </a:rPr>
              <a:t>انواع گزارشات برون سازمانی:</a:t>
            </a:r>
          </a:p>
          <a:p>
            <a:pPr algn="r" rtl="1"/>
            <a:endParaRPr lang="fa-IR" sz="2000" dirty="0">
              <a:solidFill>
                <a:schemeClr val="tx1"/>
              </a:solidFill>
              <a:cs typeface="B Homa" pitchFamily="2" charset="-78"/>
            </a:endParaRPr>
          </a:p>
          <a:p>
            <a:pPr marL="342900" indent="-342900" algn="r" rtl="1">
              <a:buAutoNum type="arabicPeriod"/>
            </a:pPr>
            <a:r>
              <a:rPr lang="fa-IR" sz="2000" dirty="0">
                <a:solidFill>
                  <a:schemeClr val="tx1"/>
                </a:solidFill>
                <a:cs typeface="B Homa" pitchFamily="2" charset="-78"/>
              </a:rPr>
              <a:t>گزراش سود و زیان</a:t>
            </a:r>
          </a:p>
          <a:p>
            <a:pPr marL="342900" indent="-342900" algn="r" rtl="1">
              <a:buAutoNum type="arabicPeriod"/>
            </a:pPr>
            <a:r>
              <a:rPr lang="fa-IR" sz="2000" dirty="0">
                <a:solidFill>
                  <a:schemeClr val="tx1"/>
                </a:solidFill>
                <a:cs typeface="B Homa" pitchFamily="2" charset="-78"/>
              </a:rPr>
              <a:t>گزارش سرمایه</a:t>
            </a:r>
          </a:p>
          <a:p>
            <a:pPr marL="342900" indent="-342900" algn="r" rtl="1">
              <a:buAutoNum type="arabicPeriod"/>
            </a:pPr>
            <a:r>
              <a:rPr lang="fa-IR" sz="2000" dirty="0">
                <a:solidFill>
                  <a:schemeClr val="tx1"/>
                </a:solidFill>
                <a:cs typeface="B Homa" pitchFamily="2" charset="-78"/>
              </a:rPr>
              <a:t>گزارش ترازنامه</a:t>
            </a:r>
          </a:p>
          <a:p>
            <a:pPr marL="342900" indent="-342900" algn="r" rtl="1">
              <a:buAutoNum type="arabicPeriod"/>
            </a:pPr>
            <a:endParaRPr lang="fa-IR" sz="2000" dirty="0">
              <a:solidFill>
                <a:schemeClr val="tx1"/>
              </a:solidFill>
              <a:cs typeface="B Homa" pitchFamily="2" charset="-78"/>
            </a:endParaRPr>
          </a:p>
          <a:p>
            <a:pPr marL="342900" indent="-342900" algn="r" rtl="1">
              <a:buAutoNum type="arabicPeriod"/>
            </a:pPr>
            <a:endParaRPr lang="fa-IR" sz="2000" dirty="0">
              <a:solidFill>
                <a:schemeClr val="tx1"/>
              </a:solidFill>
              <a:cs typeface="B Homa" pitchFamily="2" charset="-78"/>
            </a:endParaRPr>
          </a:p>
          <a:p>
            <a:pPr marL="342900" indent="-342900" algn="r" rtl="1">
              <a:buAutoNum type="arabicPeriod"/>
            </a:pPr>
            <a:endParaRPr lang="fa-IR" sz="2000" dirty="0">
              <a:solidFill>
                <a:schemeClr val="tx1"/>
              </a:solidFill>
              <a:cs typeface="B Homa" pitchFamily="2" charset="-78"/>
            </a:endParaRPr>
          </a:p>
          <a:p>
            <a:pPr marL="342900" indent="-342900" algn="r" rtl="1">
              <a:buAutoNum type="arabicPeriod"/>
            </a:pPr>
            <a:endParaRPr lang="fa-IR" sz="2000" dirty="0">
              <a:solidFill>
                <a:schemeClr val="tx1"/>
              </a:solidFill>
              <a:cs typeface="B Homa" pitchFamily="2" charset="-78"/>
            </a:endParaRPr>
          </a:p>
          <a:p>
            <a:pPr marL="342900" indent="-342900" algn="r" rtl="1">
              <a:buAutoNum type="arabicPeriod"/>
            </a:pPr>
            <a:endParaRPr lang="fa-IR" sz="2000" dirty="0">
              <a:solidFill>
                <a:schemeClr val="tx1"/>
              </a:solidFill>
              <a:cs typeface="B Homa" pitchFamily="2" charset="-78"/>
            </a:endParaRPr>
          </a:p>
          <a:p>
            <a:pPr marL="342900" indent="-342900" algn="r" rtl="1">
              <a:buAutoNum type="arabicPeriod"/>
            </a:pPr>
            <a:endParaRPr lang="fa-IR" sz="2000" dirty="0">
              <a:solidFill>
                <a:schemeClr val="tx1"/>
              </a:solidFill>
              <a:cs typeface="B Homa" pitchFamily="2" charset="-78"/>
            </a:endParaRPr>
          </a:p>
        </p:txBody>
      </p:sp>
      <p:sp>
        <p:nvSpPr>
          <p:cNvPr id="4" name="Rounded Rectangle 3"/>
          <p:cNvSpPr/>
          <p:nvPr/>
        </p:nvSpPr>
        <p:spPr>
          <a:xfrm>
            <a:off x="5043736" y="5475312"/>
            <a:ext cx="3962400" cy="76200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dirty="0">
                <a:cs typeface="B Homa" pitchFamily="2" charset="-78"/>
              </a:rPr>
              <a:t>گزارش درون سازمانی قالب مشخص ندارد.</a:t>
            </a:r>
            <a:endParaRPr lang="en-US" dirty="0">
              <a:cs typeface="B Homa" pitchFamily="2" charset="-78"/>
            </a:endParaRPr>
          </a:p>
        </p:txBody>
      </p:sp>
      <p:sp>
        <p:nvSpPr>
          <p:cNvPr id="6" name="Rounded Rectangle 5"/>
          <p:cNvSpPr/>
          <p:nvPr/>
        </p:nvSpPr>
        <p:spPr>
          <a:xfrm>
            <a:off x="395536" y="5475312"/>
            <a:ext cx="3962400" cy="76200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dirty="0">
                <a:cs typeface="B Homa" pitchFamily="2" charset="-78"/>
              </a:rPr>
              <a:t>گزارش برون سازمانی قالب مشخص دارد.</a:t>
            </a:r>
            <a:endParaRPr lang="en-US" dirty="0">
              <a:cs typeface="B Homa" pitchFamily="2" charset="-78"/>
            </a:endParaRPr>
          </a:p>
        </p:txBody>
      </p:sp>
      <p:sp>
        <p:nvSpPr>
          <p:cNvPr id="8" name="Rounded Rectangle 7"/>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2-2</a:t>
            </a:r>
            <a:endParaRPr lang="en-US" sz="1200" dirty="0">
              <a:cs typeface="B Hom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193470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14400" y="599697"/>
            <a:ext cx="7924800" cy="969671"/>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lnSpc>
                <a:spcPct val="150000"/>
              </a:lnSpc>
            </a:pPr>
            <a:r>
              <a:rPr lang="fa-IR" sz="1600" dirty="0">
                <a:solidFill>
                  <a:schemeClr val="tx1"/>
                </a:solidFill>
                <a:cs typeface="B Homa" pitchFamily="2" charset="-78"/>
              </a:rPr>
              <a:t>مثال:</a:t>
            </a:r>
          </a:p>
          <a:p>
            <a:pPr algn="r" rtl="1">
              <a:lnSpc>
                <a:spcPct val="150000"/>
              </a:lnSpc>
            </a:pPr>
            <a:r>
              <a:rPr lang="fa-IR" sz="1600" dirty="0">
                <a:solidFill>
                  <a:schemeClr val="tx1"/>
                </a:solidFill>
                <a:cs typeface="B Homa" pitchFamily="2" charset="-78"/>
              </a:rPr>
              <a:t>سفته ای در تاریخ 80/5/4 صادر شد تاریخ سررسید 3 ماه بعد از صدور می باشد.مطلوب است تعیین تاریخ سررسید:</a:t>
            </a:r>
          </a:p>
        </p:txBody>
      </p:sp>
      <p:sp>
        <p:nvSpPr>
          <p:cNvPr id="4" name="Rounded Rectangle 3"/>
          <p:cNvSpPr/>
          <p:nvPr/>
        </p:nvSpPr>
        <p:spPr>
          <a:xfrm>
            <a:off x="914400" y="1641376"/>
            <a:ext cx="7924800" cy="89127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lnSpc>
                <a:spcPct val="150000"/>
              </a:lnSpc>
            </a:pPr>
            <a:r>
              <a:rPr lang="fa-IR" sz="1600" dirty="0">
                <a:solidFill>
                  <a:schemeClr val="tx1"/>
                </a:solidFill>
                <a:cs typeface="B Homa" pitchFamily="2" charset="-78"/>
              </a:rPr>
              <a:t>در این مثال چون مدت سررسید بر اساس ماه می باشد، فقط 3 ماه به ماه تاریخ صدور اضافه می نماییم و روز  آن را تغییر نمی دهیم. در نتیجه تاریخ سررسید این سفته برابر است با: </a:t>
            </a:r>
            <a:r>
              <a:rPr lang="fa-IR" sz="1600" dirty="0">
                <a:solidFill>
                  <a:srgbClr val="FF0000"/>
                </a:solidFill>
                <a:cs typeface="B Homa" pitchFamily="2" charset="-78"/>
              </a:rPr>
              <a:t>80/8/4</a:t>
            </a:r>
          </a:p>
        </p:txBody>
      </p:sp>
      <p:sp>
        <p:nvSpPr>
          <p:cNvPr id="5" name="Rounded Rectangle 4"/>
          <p:cNvSpPr/>
          <p:nvPr/>
        </p:nvSpPr>
        <p:spPr>
          <a:xfrm>
            <a:off x="893618" y="2560355"/>
            <a:ext cx="7924800" cy="796637"/>
          </a:xfrm>
          <a:prstGeom prst="roundRect">
            <a:avLst>
              <a:gd name="adj" fmla="val 16998"/>
            </a:avLst>
          </a:prstGeom>
        </p:spPr>
        <p:style>
          <a:lnRef idx="1">
            <a:schemeClr val="dk1"/>
          </a:lnRef>
          <a:fillRef idx="2">
            <a:schemeClr val="dk1"/>
          </a:fillRef>
          <a:effectRef idx="1">
            <a:schemeClr val="dk1"/>
          </a:effectRef>
          <a:fontRef idx="minor">
            <a:schemeClr val="dk1"/>
          </a:fontRef>
        </p:style>
        <p:txBody>
          <a:bodyPr rtlCol="0" anchor="ctr"/>
          <a:lstStyle/>
          <a:p>
            <a:pPr algn="r" rtl="1">
              <a:lnSpc>
                <a:spcPct val="150000"/>
              </a:lnSpc>
            </a:pPr>
            <a:r>
              <a:rPr lang="fa-IR" sz="1600" dirty="0">
                <a:solidFill>
                  <a:schemeClr val="tx1"/>
                </a:solidFill>
                <a:cs typeface="B Homa" pitchFamily="2" charset="-78"/>
              </a:rPr>
              <a:t>مثال:</a:t>
            </a:r>
          </a:p>
          <a:p>
            <a:pPr algn="r" rtl="1">
              <a:lnSpc>
                <a:spcPct val="150000"/>
              </a:lnSpc>
            </a:pPr>
            <a:r>
              <a:rPr lang="fa-IR" sz="1600" dirty="0">
                <a:solidFill>
                  <a:schemeClr val="tx1"/>
                </a:solidFill>
                <a:cs typeface="B Homa" pitchFamily="2" charset="-78"/>
              </a:rPr>
              <a:t>طبق مثال قبل اما تاریخ سررسید 150 روز بعد از صدور؟</a:t>
            </a:r>
          </a:p>
        </p:txBody>
      </p:sp>
      <p:sp>
        <p:nvSpPr>
          <p:cNvPr id="6" name="Rounded Rectangle 5"/>
          <p:cNvSpPr/>
          <p:nvPr/>
        </p:nvSpPr>
        <p:spPr>
          <a:xfrm>
            <a:off x="4724400" y="3501008"/>
            <a:ext cx="4094018" cy="2545773"/>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lnSpc>
                <a:spcPct val="150000"/>
              </a:lnSpc>
            </a:pPr>
            <a:r>
              <a:rPr lang="fa-IR" sz="1600" dirty="0">
                <a:solidFill>
                  <a:schemeClr val="tx1"/>
                </a:solidFill>
                <a:cs typeface="B Homa" pitchFamily="2" charset="-78"/>
              </a:rPr>
              <a:t>برای حل این مسئله ابتدا از تاریخ صدور تا انتهای آن ماه روز های باقی مانده را حساب و ماه های بعد را کامل محاسبه می کنیم تا زمانی که جمع روزهای ماهها به 150 و یا کمتر از آن برسد و سپس جمع روزها را از عدد 150 کسر نموده و حاصل تاریخ سررسید می شود.</a:t>
            </a:r>
          </a:p>
        </p:txBody>
      </p:sp>
      <p:sp>
        <p:nvSpPr>
          <p:cNvPr id="7" name="Rounded Rectangle 6"/>
          <p:cNvSpPr/>
          <p:nvPr/>
        </p:nvSpPr>
        <p:spPr>
          <a:xfrm>
            <a:off x="457200" y="3521791"/>
            <a:ext cx="4094018" cy="2715522"/>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lnSpc>
                <a:spcPct val="150000"/>
              </a:lnSpc>
            </a:pPr>
            <a:endParaRPr lang="fa-IR" sz="1600" dirty="0">
              <a:solidFill>
                <a:schemeClr val="tx1"/>
              </a:solidFill>
              <a:cs typeface="B Homa" pitchFamily="2" charset="-78"/>
            </a:endParaRPr>
          </a:p>
        </p:txBody>
      </p:sp>
      <p:grpSp>
        <p:nvGrpSpPr>
          <p:cNvPr id="34" name="Group 33"/>
          <p:cNvGrpSpPr/>
          <p:nvPr/>
        </p:nvGrpSpPr>
        <p:grpSpPr>
          <a:xfrm>
            <a:off x="914400" y="3695480"/>
            <a:ext cx="2457855" cy="2314977"/>
            <a:chOff x="914400" y="3560251"/>
            <a:chExt cx="2570486" cy="2684309"/>
          </a:xfrm>
        </p:grpSpPr>
        <p:sp>
          <p:nvSpPr>
            <p:cNvPr id="8" name="Rectangle 7"/>
            <p:cNvSpPr/>
            <p:nvPr/>
          </p:nvSpPr>
          <p:spPr>
            <a:xfrm>
              <a:off x="1219200" y="3560251"/>
              <a:ext cx="492443"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150</a:t>
              </a:r>
              <a:endParaRPr lang="en-US" b="1" cap="none" spc="0" dirty="0">
                <a:ln w="12700">
                  <a:noFill/>
                  <a:prstDash val="solid"/>
                </a:ln>
                <a:solidFill>
                  <a:sysClr val="windowText" lastClr="000000"/>
                </a:solidFill>
                <a:cs typeface="B Homa" pitchFamily="2" charset="-78"/>
              </a:endParaRPr>
            </a:p>
          </p:txBody>
        </p:sp>
        <p:sp>
          <p:nvSpPr>
            <p:cNvPr id="9" name="Rectangle 8"/>
            <p:cNvSpPr/>
            <p:nvPr/>
          </p:nvSpPr>
          <p:spPr>
            <a:xfrm>
              <a:off x="2037414" y="3744917"/>
              <a:ext cx="441146"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27</a:t>
              </a:r>
              <a:endParaRPr lang="en-US" b="1" cap="none" spc="0" dirty="0">
                <a:ln w="12700">
                  <a:noFill/>
                  <a:prstDash val="solid"/>
                </a:ln>
                <a:solidFill>
                  <a:sysClr val="windowText" lastClr="000000"/>
                </a:solidFill>
                <a:cs typeface="B Homa" pitchFamily="2" charset="-78"/>
              </a:endParaRPr>
            </a:p>
          </p:txBody>
        </p:sp>
        <p:sp>
          <p:nvSpPr>
            <p:cNvPr id="10" name="Rectangle 9"/>
            <p:cNvSpPr/>
            <p:nvPr/>
          </p:nvSpPr>
          <p:spPr>
            <a:xfrm>
              <a:off x="2817052" y="3786113"/>
              <a:ext cx="598241"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مرداد</a:t>
              </a:r>
              <a:endParaRPr lang="en-US" b="1" cap="none" spc="0" dirty="0">
                <a:ln w="12700">
                  <a:noFill/>
                  <a:prstDash val="solid"/>
                </a:ln>
                <a:solidFill>
                  <a:sysClr val="windowText" lastClr="000000"/>
                </a:solidFill>
                <a:cs typeface="B Homa" pitchFamily="2" charset="-78"/>
              </a:endParaRPr>
            </a:p>
          </p:txBody>
        </p:sp>
        <p:sp>
          <p:nvSpPr>
            <p:cNvPr id="11" name="Rectangle 10"/>
            <p:cNvSpPr/>
            <p:nvPr/>
          </p:nvSpPr>
          <p:spPr>
            <a:xfrm>
              <a:off x="2761611" y="4114249"/>
              <a:ext cx="723275"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شهریور</a:t>
              </a:r>
              <a:endParaRPr lang="en-US" b="1" cap="none" spc="0" dirty="0">
                <a:ln w="12700">
                  <a:noFill/>
                  <a:prstDash val="solid"/>
                </a:ln>
                <a:solidFill>
                  <a:sysClr val="windowText" lastClr="000000"/>
                </a:solidFill>
                <a:cs typeface="B Homa" pitchFamily="2" charset="-78"/>
              </a:endParaRPr>
            </a:p>
          </p:txBody>
        </p:sp>
        <p:sp>
          <p:nvSpPr>
            <p:cNvPr id="12" name="Rectangle 11"/>
            <p:cNvSpPr/>
            <p:nvPr/>
          </p:nvSpPr>
          <p:spPr>
            <a:xfrm>
              <a:off x="2040954" y="4113330"/>
              <a:ext cx="407484"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31</a:t>
              </a:r>
              <a:endParaRPr lang="en-US" b="1" cap="none" spc="0" dirty="0">
                <a:ln w="12700">
                  <a:noFill/>
                  <a:prstDash val="solid"/>
                </a:ln>
                <a:solidFill>
                  <a:sysClr val="windowText" lastClr="000000"/>
                </a:solidFill>
                <a:cs typeface="B Homa" pitchFamily="2" charset="-78"/>
              </a:endParaRPr>
            </a:p>
          </p:txBody>
        </p:sp>
        <p:sp>
          <p:nvSpPr>
            <p:cNvPr id="13" name="Rectangle 12"/>
            <p:cNvSpPr/>
            <p:nvPr/>
          </p:nvSpPr>
          <p:spPr>
            <a:xfrm>
              <a:off x="2921430" y="4524777"/>
              <a:ext cx="473206"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مهر</a:t>
              </a:r>
              <a:endParaRPr lang="en-US" b="1" cap="none" spc="0" dirty="0">
                <a:ln w="12700">
                  <a:noFill/>
                  <a:prstDash val="solid"/>
                </a:ln>
                <a:solidFill>
                  <a:sysClr val="windowText" lastClr="000000"/>
                </a:solidFill>
                <a:cs typeface="B Homa" pitchFamily="2" charset="-78"/>
              </a:endParaRPr>
            </a:p>
          </p:txBody>
        </p:sp>
        <p:sp>
          <p:nvSpPr>
            <p:cNvPr id="14" name="Rectangle 13"/>
            <p:cNvSpPr/>
            <p:nvPr/>
          </p:nvSpPr>
          <p:spPr>
            <a:xfrm>
              <a:off x="2074602" y="4524777"/>
              <a:ext cx="436338"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30</a:t>
              </a:r>
              <a:endParaRPr lang="en-US" b="1" cap="none" spc="0" dirty="0">
                <a:ln w="12700">
                  <a:noFill/>
                  <a:prstDash val="solid"/>
                </a:ln>
                <a:solidFill>
                  <a:sysClr val="windowText" lastClr="000000"/>
                </a:solidFill>
                <a:cs typeface="B Homa" pitchFamily="2" charset="-78"/>
              </a:endParaRPr>
            </a:p>
          </p:txBody>
        </p:sp>
        <p:sp>
          <p:nvSpPr>
            <p:cNvPr id="15" name="Rectangle 14"/>
            <p:cNvSpPr/>
            <p:nvPr/>
          </p:nvSpPr>
          <p:spPr>
            <a:xfrm>
              <a:off x="2869325" y="4894109"/>
              <a:ext cx="542136"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آبان</a:t>
              </a:r>
              <a:endParaRPr lang="en-US" b="1" cap="none" spc="0" dirty="0">
                <a:ln w="12700">
                  <a:noFill/>
                  <a:prstDash val="solid"/>
                </a:ln>
                <a:solidFill>
                  <a:sysClr val="windowText" lastClr="000000"/>
                </a:solidFill>
                <a:cs typeface="B Homa" pitchFamily="2" charset="-78"/>
              </a:endParaRPr>
            </a:p>
          </p:txBody>
        </p:sp>
        <p:sp>
          <p:nvSpPr>
            <p:cNvPr id="16" name="Rectangle 15"/>
            <p:cNvSpPr/>
            <p:nvPr/>
          </p:nvSpPr>
          <p:spPr>
            <a:xfrm>
              <a:off x="2056963" y="4894109"/>
              <a:ext cx="436338"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30</a:t>
              </a:r>
              <a:endParaRPr lang="en-US" b="1" cap="none" spc="0" dirty="0">
                <a:ln w="12700">
                  <a:noFill/>
                  <a:prstDash val="solid"/>
                </a:ln>
                <a:solidFill>
                  <a:sysClr val="windowText" lastClr="000000"/>
                </a:solidFill>
                <a:cs typeface="B Homa" pitchFamily="2" charset="-78"/>
              </a:endParaRPr>
            </a:p>
          </p:txBody>
        </p:sp>
        <p:sp>
          <p:nvSpPr>
            <p:cNvPr id="17" name="Rectangle 16"/>
            <p:cNvSpPr/>
            <p:nvPr/>
          </p:nvSpPr>
          <p:spPr>
            <a:xfrm>
              <a:off x="2950344" y="5263441"/>
              <a:ext cx="421911"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آذر</a:t>
              </a:r>
              <a:endParaRPr lang="en-US" b="1" cap="none" spc="0" dirty="0">
                <a:ln w="12700">
                  <a:noFill/>
                  <a:prstDash val="solid"/>
                </a:ln>
                <a:solidFill>
                  <a:sysClr val="windowText" lastClr="000000"/>
                </a:solidFill>
                <a:cs typeface="B Homa" pitchFamily="2" charset="-78"/>
              </a:endParaRPr>
            </a:p>
          </p:txBody>
        </p:sp>
        <p:sp>
          <p:nvSpPr>
            <p:cNvPr id="18" name="Rectangle 17"/>
            <p:cNvSpPr/>
            <p:nvPr/>
          </p:nvSpPr>
          <p:spPr>
            <a:xfrm>
              <a:off x="2077869" y="5263441"/>
              <a:ext cx="436338"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30</a:t>
              </a:r>
              <a:endParaRPr lang="en-US" b="1" cap="none" spc="0" dirty="0">
                <a:ln w="12700">
                  <a:noFill/>
                  <a:prstDash val="solid"/>
                </a:ln>
                <a:solidFill>
                  <a:sysClr val="windowText" lastClr="000000"/>
                </a:solidFill>
                <a:cs typeface="B Homa" pitchFamily="2" charset="-78"/>
              </a:endParaRPr>
            </a:p>
          </p:txBody>
        </p:sp>
        <p:sp>
          <p:nvSpPr>
            <p:cNvPr id="19" name="Rectangle 18"/>
            <p:cNvSpPr/>
            <p:nvPr/>
          </p:nvSpPr>
          <p:spPr>
            <a:xfrm>
              <a:off x="1072191" y="5498068"/>
              <a:ext cx="688009" cy="369332"/>
            </a:xfrm>
            <a:prstGeom prst="rect">
              <a:avLst/>
            </a:prstGeom>
            <a:noFill/>
          </p:spPr>
          <p:txBody>
            <a:bodyPr wrap="none" lIns="91440" tIns="45720" rIns="91440" bIns="45720">
              <a:spAutoFit/>
            </a:bodyPr>
            <a:lstStyle/>
            <a:p>
              <a:pPr algn="ctr"/>
              <a:r>
                <a:rPr lang="fa-IR" b="1" dirty="0">
                  <a:ln w="12700">
                    <a:noFill/>
                    <a:prstDash val="solid"/>
                  </a:ln>
                  <a:solidFill>
                    <a:sysClr val="windowText" lastClr="000000"/>
                  </a:solidFill>
                  <a:cs typeface="B Homa" pitchFamily="2" charset="-78"/>
                </a:rPr>
                <a:t>(148)</a:t>
              </a:r>
              <a:endParaRPr lang="en-US" b="1" cap="none" spc="0" dirty="0">
                <a:ln w="12700">
                  <a:noFill/>
                  <a:prstDash val="solid"/>
                </a:ln>
                <a:solidFill>
                  <a:sysClr val="windowText" lastClr="000000"/>
                </a:solidFill>
                <a:cs typeface="B Homa" pitchFamily="2" charset="-78"/>
              </a:endParaRPr>
            </a:p>
          </p:txBody>
        </p:sp>
        <p:cxnSp>
          <p:nvCxnSpPr>
            <p:cNvPr id="21" name="Straight Connector 20"/>
            <p:cNvCxnSpPr/>
            <p:nvPr/>
          </p:nvCxnSpPr>
          <p:spPr>
            <a:xfrm>
              <a:off x="914400" y="5867400"/>
              <a:ext cx="990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73367" y="5867400"/>
              <a:ext cx="285656"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2</a:t>
              </a:r>
              <a:endParaRPr lang="en-US" b="1" cap="none" spc="0" dirty="0">
                <a:ln w="12700">
                  <a:noFill/>
                  <a:prstDash val="solid"/>
                </a:ln>
                <a:solidFill>
                  <a:sysClr val="windowText" lastClr="000000"/>
                </a:solidFill>
                <a:cs typeface="B Homa" pitchFamily="2" charset="-78"/>
              </a:endParaRPr>
            </a:p>
          </p:txBody>
        </p:sp>
        <p:sp>
          <p:nvSpPr>
            <p:cNvPr id="23" name="Rectangle 22"/>
            <p:cNvSpPr/>
            <p:nvPr/>
          </p:nvSpPr>
          <p:spPr>
            <a:xfrm>
              <a:off x="1693610" y="5875228"/>
              <a:ext cx="407484"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دی</a:t>
              </a:r>
              <a:endParaRPr lang="en-US" b="1" cap="none" spc="0" dirty="0">
                <a:ln w="12700">
                  <a:noFill/>
                  <a:prstDash val="solid"/>
                </a:ln>
                <a:solidFill>
                  <a:sysClr val="windowText" lastClr="000000"/>
                </a:solidFill>
                <a:cs typeface="B Homa" pitchFamily="2" charset="-78"/>
              </a:endParaRPr>
            </a:p>
          </p:txBody>
        </p:sp>
      </p:grpSp>
      <p:sp>
        <p:nvSpPr>
          <p:cNvPr id="24" name="Rectangle 23"/>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25" name="Rounded Rectangle 24"/>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90</a:t>
            </a:fld>
            <a:endParaRPr lang="en-US"/>
          </a:p>
        </p:txBody>
      </p:sp>
    </p:spTree>
    <p:extLst>
      <p:ext uri="{BB962C8B-B14F-4D97-AF65-F5344CB8AC3E}">
        <p14:creationId xmlns:p14="http://schemas.microsoft.com/office/powerpoint/2010/main" val="1091357962"/>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48144" y="838200"/>
            <a:ext cx="7924800" cy="12954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lnSpc>
                <a:spcPct val="150000"/>
              </a:lnSpc>
            </a:pPr>
            <a:r>
              <a:rPr lang="fa-IR" sz="1600" dirty="0">
                <a:solidFill>
                  <a:schemeClr val="tx1"/>
                </a:solidFill>
                <a:cs typeface="B Homa" pitchFamily="2" charset="-78"/>
              </a:rPr>
              <a:t>اسناد دریافتنی در جریان وصول:</a:t>
            </a:r>
          </a:p>
          <a:p>
            <a:pPr algn="r" rtl="1">
              <a:lnSpc>
                <a:spcPct val="150000"/>
              </a:lnSpc>
            </a:pPr>
            <a:r>
              <a:rPr lang="fa-IR" sz="1600" dirty="0">
                <a:solidFill>
                  <a:schemeClr val="tx1"/>
                </a:solidFill>
                <a:cs typeface="B Homa" pitchFamily="2" charset="-78"/>
              </a:rPr>
              <a:t>گاهی ممکن است سفته و یا هر سند تجاری را به بانک سپرده تا در تاریخ سررسد وجه آن را از حساب متعهد به حساب مؤسسه واریز نماید.(به حساب خواباندن چکها نمونه ای از این مورد می باشد.)</a:t>
            </a:r>
          </a:p>
        </p:txBody>
      </p:sp>
      <p:sp>
        <p:nvSpPr>
          <p:cNvPr id="4" name="8-Point Star 3"/>
          <p:cNvSpPr/>
          <p:nvPr/>
        </p:nvSpPr>
        <p:spPr>
          <a:xfrm>
            <a:off x="6553199" y="30774"/>
            <a:ext cx="2133601"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اسناد دریافتنی دررجریان وصول</a:t>
            </a:r>
            <a:endParaRPr lang="en-US" dirty="0">
              <a:cs typeface="B Homa" pitchFamily="2" charset="-78"/>
            </a:endParaRPr>
          </a:p>
        </p:txBody>
      </p:sp>
      <p:sp>
        <p:nvSpPr>
          <p:cNvPr id="5" name="Rounded Rectangle 4"/>
          <p:cNvSpPr/>
          <p:nvPr/>
        </p:nvSpPr>
        <p:spPr>
          <a:xfrm>
            <a:off x="748144" y="2133600"/>
            <a:ext cx="7924800" cy="3810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در زمان سپردن وجه سفته به بانک ثبت زیر در دفاتر صورت می گیرد:</a:t>
            </a:r>
          </a:p>
        </p:txBody>
      </p:sp>
      <p:sp>
        <p:nvSpPr>
          <p:cNvPr id="6" name="Rounded Rectangle 5"/>
          <p:cNvSpPr/>
          <p:nvPr/>
        </p:nvSpPr>
        <p:spPr>
          <a:xfrm>
            <a:off x="4107872" y="2590800"/>
            <a:ext cx="4578928" cy="15240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5/20)  اسناد دریافتنی در جریان وصول</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                                              اسناد دریافتنی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سپردن سفته جهت وصول به بانک</a:t>
            </a:r>
          </a:p>
        </p:txBody>
      </p:sp>
      <p:sp>
        <p:nvSpPr>
          <p:cNvPr id="7" name="Rounded Rectangle 6"/>
          <p:cNvSpPr/>
          <p:nvPr/>
        </p:nvSpPr>
        <p:spPr>
          <a:xfrm>
            <a:off x="471056" y="2590800"/>
            <a:ext cx="3512128" cy="15240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حساب اسناد دریافتنی درجریان وصول از گروه دارایی ها می باشد، درنتیجه دارای ماهیت بدهکار بوده و از نوع حسابهای دائم بوده و در پایان دوره با حساب اختتامیه بسته می شود و در گزارش ترازنامه نشان داده می شود.</a:t>
            </a:r>
          </a:p>
        </p:txBody>
      </p:sp>
      <p:sp>
        <p:nvSpPr>
          <p:cNvPr id="8" name="Rounded Rectangle 7"/>
          <p:cNvSpPr/>
          <p:nvPr/>
        </p:nvSpPr>
        <p:spPr>
          <a:xfrm>
            <a:off x="381002" y="4194461"/>
            <a:ext cx="8368144" cy="394855"/>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در تاریخ سررسد امکان دارد وجه سفته وصول شده و یا نکول گردد، که ثبت های زیر در دفاتر صورت می گیرد.</a:t>
            </a:r>
          </a:p>
        </p:txBody>
      </p:sp>
      <p:sp>
        <p:nvSpPr>
          <p:cNvPr id="9" name="Rounded Rectangle 8"/>
          <p:cNvSpPr/>
          <p:nvPr/>
        </p:nvSpPr>
        <p:spPr>
          <a:xfrm>
            <a:off x="4731328" y="4648201"/>
            <a:ext cx="4114798" cy="914400"/>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8/20)   بانک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                 اسناد دریافتنی در جریان وصول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وصول وجه سفته در تاریخ سررسید</a:t>
            </a:r>
          </a:p>
        </p:txBody>
      </p:sp>
      <p:sp>
        <p:nvSpPr>
          <p:cNvPr id="10" name="Rounded Rectangle 9"/>
          <p:cNvSpPr/>
          <p:nvPr/>
        </p:nvSpPr>
        <p:spPr>
          <a:xfrm>
            <a:off x="381002" y="4648201"/>
            <a:ext cx="4114798" cy="914400"/>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8/20)   حسابهای دریافتنی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                 اسناد دریافتنی در جریان وصول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وصول وجه سفته در تاریخ سررسید</a:t>
            </a:r>
          </a:p>
        </p:txBody>
      </p:sp>
      <p:sp>
        <p:nvSpPr>
          <p:cNvPr id="11" name="Rounded Rectangle 10"/>
          <p:cNvSpPr/>
          <p:nvPr/>
        </p:nvSpPr>
        <p:spPr>
          <a:xfrm>
            <a:off x="457200" y="5638800"/>
            <a:ext cx="8291946" cy="1066800"/>
          </a:xfrm>
          <a:prstGeom prst="roundRect">
            <a:avLst>
              <a:gd name="adj" fmla="val 16998"/>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600" dirty="0">
                <a:solidFill>
                  <a:schemeClr val="tx1"/>
                </a:solidFill>
                <a:cs typeface="B Homa" pitchFamily="2" charset="-78"/>
              </a:rPr>
              <a:t>منظور از نکول این است که وجه سفته در تاریخ سررسید توسط متعهد پرداخت نمی گردد که در این حالت سفته دیگر اعتبار نداشته (فقط قابلیت پیگیری قضایی دارد) و بجای آن حسابهای دریافتنی بدهکار می شود (به دلیل آنکه متعهد به مُُؤسسه بدهی دارد) .</a:t>
            </a:r>
          </a:p>
        </p:txBody>
      </p:sp>
      <p:sp>
        <p:nvSpPr>
          <p:cNvPr id="12" name="Rectangle 11"/>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3" name="Rounded Rectangle 12"/>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91</a:t>
            </a:fld>
            <a:endParaRPr lang="en-US"/>
          </a:p>
        </p:txBody>
      </p:sp>
    </p:spTree>
    <p:extLst>
      <p:ext uri="{BB962C8B-B14F-4D97-AF65-F5344CB8AC3E}">
        <p14:creationId xmlns:p14="http://schemas.microsoft.com/office/powerpoint/2010/main" val="36454800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85800" y="507504"/>
            <a:ext cx="8153400" cy="20574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lnSpc>
                <a:spcPct val="150000"/>
              </a:lnSpc>
            </a:pPr>
            <a:r>
              <a:rPr lang="fa-IR" sz="1600" dirty="0">
                <a:cs typeface="B Homa" pitchFamily="2" charset="-78"/>
              </a:rPr>
              <a:t>برای درک مطلب مثالی زده می شود.</a:t>
            </a:r>
          </a:p>
          <a:p>
            <a:pPr algn="r" rtl="1">
              <a:lnSpc>
                <a:spcPct val="150000"/>
              </a:lnSpc>
            </a:pPr>
            <a:r>
              <a:rPr lang="fa-IR" sz="1600" dirty="0">
                <a:cs typeface="B Homa" pitchFamily="2" charset="-78"/>
              </a:rPr>
              <a:t>مؤسسه بصیرت در تاریخ 5/4 کالایی را به ارزش 5,000,000 ریال فروخته که بابت آن سفته 2 ماه دریافت نمود. در تاریخ 5/20 سفته جهت وصول در تاریخ سررسید به بانک واگذار شد. </a:t>
            </a:r>
          </a:p>
          <a:p>
            <a:pPr algn="r" rtl="1">
              <a:lnSpc>
                <a:spcPct val="150000"/>
              </a:lnSpc>
            </a:pPr>
            <a:r>
              <a:rPr lang="fa-IR" sz="1600" dirty="0">
                <a:cs typeface="B Homa" pitchFamily="2" charset="-78"/>
              </a:rPr>
              <a:t>مطلوب است: 1. انجام ثبتهای لازم در تاریخ های 5/4 و 5/20.</a:t>
            </a:r>
          </a:p>
          <a:p>
            <a:pPr algn="r" rtl="1">
              <a:lnSpc>
                <a:spcPct val="150000"/>
              </a:lnSpc>
            </a:pPr>
            <a:r>
              <a:rPr lang="fa-IR" sz="1600" dirty="0">
                <a:cs typeface="B Homa" pitchFamily="2" charset="-78"/>
              </a:rPr>
              <a:t>                      2. ثبت تاریخ سررسید با 2 فرض: الف) وصول وجه سفته    ب) نکول سفته</a:t>
            </a:r>
          </a:p>
        </p:txBody>
      </p:sp>
      <p:sp>
        <p:nvSpPr>
          <p:cNvPr id="6" name="Rounded Rectangle 5"/>
          <p:cNvSpPr/>
          <p:nvPr/>
        </p:nvSpPr>
        <p:spPr>
          <a:xfrm>
            <a:off x="5029200" y="2590799"/>
            <a:ext cx="3810000" cy="1683327"/>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chemeClr val="tx1"/>
                </a:solidFill>
                <a:cs typeface="B Homa" pitchFamily="2" charset="-78"/>
              </a:rPr>
              <a:t>5/4) اسناد دریافتنی </a:t>
            </a:r>
            <a:r>
              <a:rPr lang="fa-IR" sz="1600" dirty="0">
                <a:solidFill>
                  <a:srgbClr val="0070C0"/>
                </a:solidFill>
                <a:cs typeface="B Homa" pitchFamily="2" charset="-78"/>
              </a:rPr>
              <a:t>5,000,000</a:t>
            </a:r>
          </a:p>
          <a:p>
            <a:pPr algn="r" rtl="1"/>
            <a:r>
              <a:rPr lang="fa-IR" sz="1600" dirty="0">
                <a:solidFill>
                  <a:schemeClr val="tx1"/>
                </a:solidFill>
                <a:cs typeface="B Homa" pitchFamily="2" charset="-78"/>
              </a:rPr>
              <a:t>                                      فروش </a:t>
            </a:r>
            <a:r>
              <a:rPr lang="fa-IR" sz="1600" dirty="0">
                <a:solidFill>
                  <a:srgbClr val="0070C0"/>
                </a:solidFill>
                <a:cs typeface="B Homa" pitchFamily="2" charset="-78"/>
              </a:rPr>
              <a:t>5,000,000</a:t>
            </a:r>
          </a:p>
          <a:p>
            <a:pPr algn="r" rtl="1"/>
            <a:r>
              <a:rPr lang="fa-IR" sz="1600" dirty="0">
                <a:solidFill>
                  <a:schemeClr val="tx1"/>
                </a:solidFill>
                <a:cs typeface="B Homa" pitchFamily="2" charset="-78"/>
              </a:rPr>
              <a:t>سپردن سفته جهت وصول به بانک</a:t>
            </a:r>
          </a:p>
        </p:txBody>
      </p:sp>
      <p:sp>
        <p:nvSpPr>
          <p:cNvPr id="8" name="Rounded Rectangle 7"/>
          <p:cNvSpPr/>
          <p:nvPr/>
        </p:nvSpPr>
        <p:spPr>
          <a:xfrm>
            <a:off x="581891" y="2618508"/>
            <a:ext cx="4076700" cy="1683327"/>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5/20)  اسناد دریافتنی در جریان وصول</a:t>
            </a:r>
            <a:r>
              <a:rPr lang="fa-IR" sz="1600" dirty="0">
                <a:solidFill>
                  <a:srgbClr val="0070C0"/>
                </a:solidFill>
                <a:cs typeface="B Homa" pitchFamily="2" charset="-78"/>
              </a:rPr>
              <a:t>5,000,000</a:t>
            </a:r>
          </a:p>
          <a:p>
            <a:pPr algn="r" rtl="1"/>
            <a:r>
              <a:rPr lang="fa-IR" sz="1600" dirty="0">
                <a:solidFill>
                  <a:schemeClr val="tx1"/>
                </a:solidFill>
                <a:cs typeface="B Homa" pitchFamily="2" charset="-78"/>
              </a:rPr>
              <a:t>                                      اسناد دریافتنی </a:t>
            </a:r>
            <a:r>
              <a:rPr lang="fa-IR" sz="1600" dirty="0">
                <a:solidFill>
                  <a:srgbClr val="0070C0"/>
                </a:solidFill>
                <a:cs typeface="B Homa" pitchFamily="2" charset="-78"/>
              </a:rPr>
              <a:t>5,000,000</a:t>
            </a:r>
          </a:p>
          <a:p>
            <a:pPr algn="r" rtl="1"/>
            <a:r>
              <a:rPr lang="fa-IR" sz="1600" dirty="0">
                <a:solidFill>
                  <a:schemeClr val="tx1"/>
                </a:solidFill>
                <a:cs typeface="B Homa" pitchFamily="2" charset="-78"/>
              </a:rPr>
              <a:t>سپردن سفته جهت وصول به بانک</a:t>
            </a:r>
          </a:p>
        </p:txBody>
      </p:sp>
      <p:sp>
        <p:nvSpPr>
          <p:cNvPr id="9" name="Rounded Rectangle 8"/>
          <p:cNvSpPr/>
          <p:nvPr/>
        </p:nvSpPr>
        <p:spPr>
          <a:xfrm>
            <a:off x="4972050" y="4405746"/>
            <a:ext cx="3810000" cy="1683327"/>
          </a:xfrm>
          <a:prstGeom prst="roundRect">
            <a:avLst>
              <a:gd name="adj" fmla="val 16998"/>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600" dirty="0">
                <a:solidFill>
                  <a:schemeClr val="tx1"/>
                </a:solidFill>
                <a:cs typeface="B Homa" pitchFamily="2" charset="-78"/>
              </a:rPr>
              <a:t>ثبت فرض اول</a:t>
            </a:r>
          </a:p>
          <a:p>
            <a:pPr algn="r" rtl="1"/>
            <a:r>
              <a:rPr lang="fa-IR" sz="1600" dirty="0">
                <a:solidFill>
                  <a:schemeClr val="tx1"/>
                </a:solidFill>
                <a:cs typeface="B Homa" pitchFamily="2" charset="-78"/>
              </a:rPr>
              <a:t>7/4) بانک  </a:t>
            </a:r>
            <a:r>
              <a:rPr lang="fa-IR" sz="1600" dirty="0">
                <a:solidFill>
                  <a:srgbClr val="0070C0"/>
                </a:solidFill>
                <a:cs typeface="B Homa" pitchFamily="2" charset="-78"/>
              </a:rPr>
              <a:t>5,000,000</a:t>
            </a:r>
          </a:p>
          <a:p>
            <a:pPr algn="r" rtl="1"/>
            <a:r>
              <a:rPr lang="fa-IR" sz="1600" dirty="0">
                <a:solidFill>
                  <a:schemeClr val="tx1"/>
                </a:solidFill>
                <a:cs typeface="B Homa" pitchFamily="2" charset="-78"/>
              </a:rPr>
              <a:t>         اسناد دریافتنی درجریان وصول</a:t>
            </a:r>
            <a:r>
              <a:rPr lang="fa-IR" sz="1600" dirty="0">
                <a:solidFill>
                  <a:srgbClr val="0070C0"/>
                </a:solidFill>
                <a:cs typeface="B Homa" pitchFamily="2" charset="-78"/>
              </a:rPr>
              <a:t>5,000,000</a:t>
            </a:r>
          </a:p>
          <a:p>
            <a:pPr algn="r" rtl="1"/>
            <a:r>
              <a:rPr lang="fa-IR" sz="1600" dirty="0">
                <a:solidFill>
                  <a:schemeClr val="tx1"/>
                </a:solidFill>
                <a:cs typeface="B Homa" pitchFamily="2" charset="-78"/>
              </a:rPr>
              <a:t>ثبت وصول وجه سفته</a:t>
            </a:r>
          </a:p>
        </p:txBody>
      </p:sp>
      <p:sp>
        <p:nvSpPr>
          <p:cNvPr id="10" name="Rounded Rectangle 9"/>
          <p:cNvSpPr/>
          <p:nvPr/>
        </p:nvSpPr>
        <p:spPr>
          <a:xfrm>
            <a:off x="762000" y="4412673"/>
            <a:ext cx="3810000" cy="1683327"/>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ثبت فرض دوم</a:t>
            </a:r>
          </a:p>
          <a:p>
            <a:pPr algn="r" rtl="1"/>
            <a:r>
              <a:rPr lang="fa-IR" sz="1600" dirty="0">
                <a:solidFill>
                  <a:schemeClr val="tx1"/>
                </a:solidFill>
                <a:cs typeface="B Homa" pitchFamily="2" charset="-78"/>
              </a:rPr>
              <a:t>7/4) حسابهای دریافتنی </a:t>
            </a:r>
            <a:r>
              <a:rPr lang="fa-IR" sz="1600" dirty="0">
                <a:solidFill>
                  <a:srgbClr val="0070C0"/>
                </a:solidFill>
                <a:cs typeface="B Homa" pitchFamily="2" charset="-78"/>
              </a:rPr>
              <a:t>5,000,000</a:t>
            </a:r>
          </a:p>
          <a:p>
            <a:pPr algn="r" rtl="1"/>
            <a:r>
              <a:rPr lang="fa-IR" sz="1600" dirty="0">
                <a:solidFill>
                  <a:schemeClr val="tx1"/>
                </a:solidFill>
                <a:cs typeface="B Homa" pitchFamily="2" charset="-78"/>
              </a:rPr>
              <a:t>         اسناد دریافتنی درجریان وصول</a:t>
            </a:r>
            <a:r>
              <a:rPr lang="fa-IR" sz="1600" dirty="0">
                <a:solidFill>
                  <a:srgbClr val="0070C0"/>
                </a:solidFill>
                <a:cs typeface="B Homa" pitchFamily="2" charset="-78"/>
              </a:rPr>
              <a:t>5,000,000</a:t>
            </a:r>
          </a:p>
          <a:p>
            <a:pPr algn="r" rtl="1"/>
            <a:r>
              <a:rPr lang="fa-IR" sz="1600" dirty="0">
                <a:solidFill>
                  <a:schemeClr val="tx1"/>
                </a:solidFill>
                <a:cs typeface="B Homa" pitchFamily="2" charset="-78"/>
              </a:rPr>
              <a:t>ثبت نکول سفته</a:t>
            </a:r>
          </a:p>
        </p:txBody>
      </p:sp>
      <p:sp>
        <p:nvSpPr>
          <p:cNvPr id="7" name="Rectangle 6"/>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1" name="Rounded Rectangle 10"/>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92</a:t>
            </a:fld>
            <a:endParaRPr lang="en-US"/>
          </a:p>
        </p:txBody>
      </p:sp>
    </p:spTree>
    <p:extLst>
      <p:ext uri="{BB962C8B-B14F-4D97-AF65-F5344CB8AC3E}">
        <p14:creationId xmlns:p14="http://schemas.microsoft.com/office/powerpoint/2010/main" val="135822902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 y="838200"/>
            <a:ext cx="8763000" cy="10668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تنزیل اسناد:</a:t>
            </a:r>
          </a:p>
          <a:p>
            <a:pPr algn="r" rtl="1"/>
            <a:r>
              <a:rPr lang="fa-IR" sz="1600" dirty="0">
                <a:solidFill>
                  <a:schemeClr val="tx1"/>
                </a:solidFill>
                <a:cs typeface="B Homa" pitchFamily="2" charset="-78"/>
              </a:rPr>
              <a:t>منظور از تنزیل نقد کردن وجه سفته از طریق واگذاری به بانک قبل از تاریخ سررسید. که در این حالت بانک مبلغی را بابت هزینه کارمزد تنزیل طبق نرخ بهره بانکی کسر کرده و وجه سفته را به ذینفع پرداخت می نماید.</a:t>
            </a:r>
          </a:p>
        </p:txBody>
      </p:sp>
      <p:sp>
        <p:nvSpPr>
          <p:cNvPr id="4" name="8-Point Star 3"/>
          <p:cNvSpPr/>
          <p:nvPr/>
        </p:nvSpPr>
        <p:spPr>
          <a:xfrm>
            <a:off x="6553199" y="30774"/>
            <a:ext cx="2133601"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تنزیل اسناد</a:t>
            </a:r>
            <a:endParaRPr lang="en-US" dirty="0">
              <a:cs typeface="B Homa" pitchFamily="2" charset="-78"/>
            </a:endParaRPr>
          </a:p>
        </p:txBody>
      </p:sp>
      <p:graphicFrame>
        <p:nvGraphicFramePr>
          <p:cNvPr id="7" name="Diagram 6"/>
          <p:cNvGraphicFramePr/>
          <p:nvPr>
            <p:extLst>
              <p:ext uri="{D42A27DB-BD31-4B8C-83A1-F6EECF244321}">
                <p14:modId xmlns:p14="http://schemas.microsoft.com/office/powerpoint/2010/main" val="156065061"/>
              </p:ext>
            </p:extLst>
          </p:nvPr>
        </p:nvGraphicFramePr>
        <p:xfrm>
          <a:off x="1143000" y="1981200"/>
          <a:ext cx="7239000"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152401" y="3124200"/>
            <a:ext cx="8763000" cy="6858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مدت تنزیل:  مدت زمان بین تاریخ واگذاری جهت تنزیل تا تاریخ سررسید را مدت تنزیل می گویند.که ممکن است به ماه و یا به روز یاشد.</a:t>
            </a:r>
          </a:p>
        </p:txBody>
      </p:sp>
      <p:grpSp>
        <p:nvGrpSpPr>
          <p:cNvPr id="16" name="Group 15"/>
          <p:cNvGrpSpPr/>
          <p:nvPr/>
        </p:nvGrpSpPr>
        <p:grpSpPr>
          <a:xfrm>
            <a:off x="1143000" y="3810000"/>
            <a:ext cx="6858000" cy="659275"/>
            <a:chOff x="1143000" y="4567352"/>
            <a:chExt cx="6858000" cy="659275"/>
          </a:xfrm>
        </p:grpSpPr>
        <p:grpSp>
          <p:nvGrpSpPr>
            <p:cNvPr id="14" name="Group 13"/>
            <p:cNvGrpSpPr/>
            <p:nvPr/>
          </p:nvGrpSpPr>
          <p:grpSpPr>
            <a:xfrm>
              <a:off x="1143000" y="4693227"/>
              <a:ext cx="6858000" cy="533400"/>
              <a:chOff x="1143000" y="4953000"/>
              <a:chExt cx="6858000" cy="762000"/>
            </a:xfrm>
          </p:grpSpPr>
          <p:sp>
            <p:nvSpPr>
              <p:cNvPr id="9" name="Oval 8"/>
              <p:cNvSpPr/>
              <p:nvPr/>
            </p:nvSpPr>
            <p:spPr>
              <a:xfrm>
                <a:off x="1143000" y="4953000"/>
                <a:ext cx="2209800" cy="76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1400" dirty="0">
                    <a:cs typeface="B Homa" pitchFamily="2" charset="-78"/>
                  </a:rPr>
                  <a:t>تاریخ واگذاری جهت تنزیل</a:t>
                </a:r>
                <a:endParaRPr lang="en-US" sz="1400" dirty="0">
                  <a:cs typeface="B Homa" pitchFamily="2" charset="-78"/>
                </a:endParaRPr>
              </a:p>
            </p:txBody>
          </p:sp>
          <p:sp>
            <p:nvSpPr>
              <p:cNvPr id="11" name="Oval 10"/>
              <p:cNvSpPr/>
              <p:nvPr/>
            </p:nvSpPr>
            <p:spPr>
              <a:xfrm>
                <a:off x="5791200" y="4953000"/>
                <a:ext cx="2209800" cy="762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cs typeface="B Homa" pitchFamily="2" charset="-78"/>
                  </a:rPr>
                  <a:t>تاریخ سررسید</a:t>
                </a:r>
                <a:endParaRPr lang="en-US" sz="1400" dirty="0">
                  <a:cs typeface="B Homa" pitchFamily="2" charset="-78"/>
                </a:endParaRPr>
              </a:p>
            </p:txBody>
          </p:sp>
          <p:cxnSp>
            <p:nvCxnSpPr>
              <p:cNvPr id="12" name="Straight Arrow Connector 11"/>
              <p:cNvCxnSpPr>
                <a:stCxn id="9" idx="6"/>
                <a:endCxn id="11" idx="2"/>
              </p:cNvCxnSpPr>
              <p:nvPr/>
            </p:nvCxnSpPr>
            <p:spPr>
              <a:xfrm>
                <a:off x="3352800" y="5334000"/>
                <a:ext cx="24384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15" name="Rectangle 14"/>
            <p:cNvSpPr/>
            <p:nvPr/>
          </p:nvSpPr>
          <p:spPr>
            <a:xfrm>
              <a:off x="3886199" y="4567352"/>
              <a:ext cx="986167" cy="338554"/>
            </a:xfrm>
            <a:prstGeom prst="rect">
              <a:avLst/>
            </a:prstGeom>
            <a:noFill/>
          </p:spPr>
          <p:txBody>
            <a:bodyPr wrap="none" lIns="91440" tIns="45720" rIns="91440" bIns="45720">
              <a:spAutoFit/>
            </a:bodyPr>
            <a:lstStyle/>
            <a:p>
              <a:pPr algn="ctr"/>
              <a:r>
                <a:rPr lang="fa-IR" sz="1600" b="1" cap="none" spc="0" dirty="0">
                  <a:ln w="12700">
                    <a:noFill/>
                    <a:prstDash val="solid"/>
                  </a:ln>
                  <a:solidFill>
                    <a:sysClr val="windowText" lastClr="000000"/>
                  </a:solidFill>
                  <a:cs typeface="B Homa" pitchFamily="2" charset="-78"/>
                </a:rPr>
                <a:t>مدت تنزیل</a:t>
              </a:r>
              <a:endParaRPr lang="en-US" sz="1600" b="1" cap="none" spc="0" dirty="0">
                <a:ln w="12700">
                  <a:noFill/>
                  <a:prstDash val="solid"/>
                </a:ln>
                <a:solidFill>
                  <a:sysClr val="windowText" lastClr="000000"/>
                </a:solidFill>
                <a:cs typeface="B Homa" pitchFamily="2" charset="-78"/>
              </a:endParaRPr>
            </a:p>
          </p:txBody>
        </p:sp>
      </p:grpSp>
      <p:sp>
        <p:nvSpPr>
          <p:cNvPr id="18" name="Rounded Rectangle 17"/>
          <p:cNvSpPr/>
          <p:nvPr/>
        </p:nvSpPr>
        <p:spPr>
          <a:xfrm>
            <a:off x="152402" y="4495800"/>
            <a:ext cx="8763000" cy="450273"/>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نرخ تنزیل:  نرخ بهره و کارمزد بانکی می باشد که به صورت سالانه از طرف بانک اعلام می گردد.</a:t>
            </a:r>
          </a:p>
        </p:txBody>
      </p:sp>
      <p:sp>
        <p:nvSpPr>
          <p:cNvPr id="19" name="Rounded Rectangle 18"/>
          <p:cNvSpPr/>
          <p:nvPr/>
        </p:nvSpPr>
        <p:spPr>
          <a:xfrm>
            <a:off x="152402" y="5029200"/>
            <a:ext cx="8763000" cy="6858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مبلغ تنزیل: مبلغ تنزیل همان هزینه تنزیل می باشد که بر اساس مبلغ سفته، نرخ بهره و مدت تنزیل طبق رابطه زیر محاسبه می شود.</a:t>
            </a:r>
          </a:p>
        </p:txBody>
      </p:sp>
      <p:sp>
        <p:nvSpPr>
          <p:cNvPr id="20" name="Rounded Rectangle 19"/>
          <p:cNvSpPr/>
          <p:nvPr/>
        </p:nvSpPr>
        <p:spPr>
          <a:xfrm>
            <a:off x="152403" y="5808959"/>
            <a:ext cx="8714506" cy="690306"/>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endParaRPr lang="fa-IR" sz="1600" dirty="0">
              <a:solidFill>
                <a:schemeClr val="tx1"/>
              </a:solidFill>
              <a:cs typeface="B Homa" pitchFamily="2" charset="-78"/>
            </a:endParaRPr>
          </a:p>
        </p:txBody>
      </p:sp>
      <p:grpSp>
        <p:nvGrpSpPr>
          <p:cNvPr id="1030" name="Group 1029"/>
          <p:cNvGrpSpPr/>
          <p:nvPr/>
        </p:nvGrpSpPr>
        <p:grpSpPr>
          <a:xfrm>
            <a:off x="1655607" y="5782738"/>
            <a:ext cx="5195283" cy="603236"/>
            <a:chOff x="443517" y="5800541"/>
            <a:chExt cx="4099262" cy="603236"/>
          </a:xfrm>
        </p:grpSpPr>
        <p:sp>
          <p:nvSpPr>
            <p:cNvPr id="21" name="Rectangle 20"/>
            <p:cNvSpPr/>
            <p:nvPr/>
          </p:nvSpPr>
          <p:spPr>
            <a:xfrm>
              <a:off x="443517" y="5883670"/>
              <a:ext cx="861133"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cs typeface="B Homa" pitchFamily="2" charset="-78"/>
                </a:rPr>
                <a:t>مبلغ تنزیل</a:t>
              </a:r>
              <a:endParaRPr lang="en-US" sz="1400" b="1" cap="none" spc="0" dirty="0">
                <a:ln w="12700">
                  <a:noFill/>
                  <a:prstDash val="solid"/>
                </a:ln>
                <a:solidFill>
                  <a:sysClr val="windowText" lastClr="000000"/>
                </a:solidFill>
                <a:cs typeface="B Homa" pitchFamily="2" charset="-78"/>
              </a:endParaRPr>
            </a:p>
          </p:txBody>
        </p:sp>
        <p:sp>
          <p:nvSpPr>
            <p:cNvPr id="17" name="Equal 16"/>
            <p:cNvSpPr/>
            <p:nvPr/>
          </p:nvSpPr>
          <p:spPr>
            <a:xfrm>
              <a:off x="1304650" y="5986021"/>
              <a:ext cx="190500" cy="169277"/>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1522235" y="5916770"/>
              <a:ext cx="873957"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cs typeface="B Homa" pitchFamily="2" charset="-78"/>
                </a:rPr>
                <a:t>مبلغ سفته</a:t>
              </a:r>
              <a:endParaRPr lang="en-US" sz="1400" b="1" cap="none" spc="0" dirty="0">
                <a:ln w="12700">
                  <a:noFill/>
                  <a:prstDash val="solid"/>
                </a:ln>
                <a:solidFill>
                  <a:sysClr val="windowText" lastClr="000000"/>
                </a:solidFill>
                <a:cs typeface="B Homa" pitchFamily="2" charset="-78"/>
              </a:endParaRPr>
            </a:p>
          </p:txBody>
        </p:sp>
        <p:sp>
          <p:nvSpPr>
            <p:cNvPr id="26" name="Rectangle 25"/>
            <p:cNvSpPr/>
            <p:nvPr/>
          </p:nvSpPr>
          <p:spPr>
            <a:xfrm>
              <a:off x="2680820" y="5921482"/>
              <a:ext cx="671980"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cs typeface="B Homa" pitchFamily="2" charset="-78"/>
                </a:rPr>
                <a:t>نرخ بهره</a:t>
              </a:r>
              <a:endParaRPr lang="en-US" sz="1400" b="1" cap="none" spc="0" dirty="0">
                <a:ln w="12700">
                  <a:noFill/>
                  <a:prstDash val="solid"/>
                </a:ln>
                <a:solidFill>
                  <a:sysClr val="windowText" lastClr="000000"/>
                </a:solidFill>
                <a:cs typeface="B Homa" pitchFamily="2" charset="-78"/>
              </a:endParaRPr>
            </a:p>
          </p:txBody>
        </p:sp>
        <p:sp>
          <p:nvSpPr>
            <p:cNvPr id="27" name="Rectangle 26"/>
            <p:cNvSpPr/>
            <p:nvPr/>
          </p:nvSpPr>
          <p:spPr>
            <a:xfrm>
              <a:off x="3657600" y="5800541"/>
              <a:ext cx="885179"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cs typeface="B Homa" pitchFamily="2" charset="-78"/>
                </a:rPr>
                <a:t>مدت تنزیل</a:t>
              </a:r>
              <a:endParaRPr lang="en-US" sz="1400" b="1" cap="none" spc="0" dirty="0">
                <a:ln w="12700">
                  <a:noFill/>
                  <a:prstDash val="solid"/>
                </a:ln>
                <a:solidFill>
                  <a:sysClr val="windowText" lastClr="000000"/>
                </a:solidFill>
                <a:cs typeface="B Homa" pitchFamily="2" charset="-78"/>
              </a:endParaRPr>
            </a:p>
          </p:txBody>
        </p:sp>
        <p:sp>
          <p:nvSpPr>
            <p:cNvPr id="28" name="Rectangle 27"/>
            <p:cNvSpPr/>
            <p:nvPr/>
          </p:nvSpPr>
          <p:spPr>
            <a:xfrm>
              <a:off x="3888799" y="6096000"/>
              <a:ext cx="481222"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cs typeface="B Homa" pitchFamily="2" charset="-78"/>
                </a:rPr>
                <a:t>360</a:t>
              </a:r>
              <a:endParaRPr lang="en-US" sz="1400" b="1" cap="none" spc="0" dirty="0">
                <a:ln w="12700">
                  <a:noFill/>
                  <a:prstDash val="solid"/>
                </a:ln>
                <a:solidFill>
                  <a:sysClr val="windowText" lastClr="000000"/>
                </a:solidFill>
                <a:cs typeface="B Homa" pitchFamily="2" charset="-78"/>
              </a:endParaRPr>
            </a:p>
          </p:txBody>
        </p:sp>
        <p:sp>
          <p:nvSpPr>
            <p:cNvPr id="23" name="Multiply 22"/>
            <p:cNvSpPr/>
            <p:nvPr/>
          </p:nvSpPr>
          <p:spPr>
            <a:xfrm>
              <a:off x="2396193" y="5943600"/>
              <a:ext cx="194607" cy="263543"/>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y 30"/>
            <p:cNvSpPr/>
            <p:nvPr/>
          </p:nvSpPr>
          <p:spPr>
            <a:xfrm>
              <a:off x="3326883" y="5969572"/>
              <a:ext cx="194607" cy="263543"/>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4" name="Straight Connector 1023"/>
            <p:cNvCxnSpPr/>
            <p:nvPr/>
          </p:nvCxnSpPr>
          <p:spPr>
            <a:xfrm>
              <a:off x="3597690" y="6096000"/>
              <a:ext cx="9119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30" name="Rounded Rectangle 29"/>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1- 3</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93</a:t>
            </a:fld>
            <a:endParaRPr lang="en-US"/>
          </a:p>
        </p:txBody>
      </p:sp>
    </p:spTree>
    <p:extLst>
      <p:ext uri="{BB962C8B-B14F-4D97-AF65-F5344CB8AC3E}">
        <p14:creationId xmlns:p14="http://schemas.microsoft.com/office/powerpoint/2010/main" val="8977067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152900" y="304800"/>
            <a:ext cx="4800600" cy="5334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در زمان تنزیل اسناد دریافتنی ثبت زیر در دفاتر صورت می گیرد:</a:t>
            </a:r>
          </a:p>
        </p:txBody>
      </p:sp>
      <p:sp>
        <p:nvSpPr>
          <p:cNvPr id="4" name="Rounded Rectangle 3"/>
          <p:cNvSpPr/>
          <p:nvPr/>
        </p:nvSpPr>
        <p:spPr>
          <a:xfrm>
            <a:off x="4876800" y="914400"/>
            <a:ext cx="3810000" cy="1302328"/>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5/4) بانک      4,900,000</a:t>
            </a:r>
          </a:p>
          <a:p>
            <a:pPr algn="r" rtl="1"/>
            <a:r>
              <a:rPr lang="fa-IR" sz="1600" dirty="0">
                <a:solidFill>
                  <a:schemeClr val="tx1"/>
                </a:solidFill>
                <a:cs typeface="B Homa" pitchFamily="2" charset="-78"/>
              </a:rPr>
              <a:t>         هزینه تنزیل 100,000</a:t>
            </a:r>
          </a:p>
          <a:p>
            <a:pPr algn="r" rtl="1"/>
            <a:r>
              <a:rPr lang="fa-IR" sz="1600" dirty="0">
                <a:solidFill>
                  <a:schemeClr val="tx1"/>
                </a:solidFill>
                <a:cs typeface="B Homa" pitchFamily="2" charset="-78"/>
              </a:rPr>
              <a:t>             اسناد دریافتنی تنزیل شده 5,000,000</a:t>
            </a:r>
          </a:p>
          <a:p>
            <a:pPr algn="r" rtl="1"/>
            <a:r>
              <a:rPr lang="fa-IR" sz="1600" dirty="0">
                <a:solidFill>
                  <a:schemeClr val="tx1"/>
                </a:solidFill>
                <a:cs typeface="B Homa" pitchFamily="2" charset="-78"/>
              </a:rPr>
              <a:t>ثبت تنزیل اسناد</a:t>
            </a:r>
          </a:p>
        </p:txBody>
      </p:sp>
      <p:sp>
        <p:nvSpPr>
          <p:cNvPr id="5" name="Rounded Rectangle 4"/>
          <p:cNvSpPr/>
          <p:nvPr/>
        </p:nvSpPr>
        <p:spPr>
          <a:xfrm>
            <a:off x="228600" y="571500"/>
            <a:ext cx="3810000" cy="1797628"/>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rgbClr val="FF0000"/>
                </a:solidFill>
                <a:cs typeface="B Homa" pitchFamily="2" charset="-78"/>
              </a:rPr>
              <a:t>اسناد دریافتنی تنزیل شده</a:t>
            </a:r>
            <a:r>
              <a:rPr lang="fa-IR" sz="1600" dirty="0">
                <a:solidFill>
                  <a:schemeClr val="tx1"/>
                </a:solidFill>
                <a:cs typeface="B Homa" pitchFamily="2" charset="-78"/>
              </a:rPr>
              <a:t> یک نوع </a:t>
            </a:r>
            <a:r>
              <a:rPr lang="fa-IR" sz="1600" dirty="0">
                <a:solidFill>
                  <a:srgbClr val="FF0000"/>
                </a:solidFill>
                <a:cs typeface="B Homa" pitchFamily="2" charset="-78"/>
              </a:rPr>
              <a:t>بدهی احتمالی </a:t>
            </a:r>
            <a:r>
              <a:rPr lang="fa-IR" sz="1600" dirty="0">
                <a:solidFill>
                  <a:schemeClr val="tx1"/>
                </a:solidFill>
                <a:cs typeface="B Homa" pitchFamily="2" charset="-78"/>
              </a:rPr>
              <a:t>می باشد.</a:t>
            </a:r>
          </a:p>
          <a:p>
            <a:pPr algn="r" rtl="1"/>
            <a:r>
              <a:rPr lang="fa-IR" sz="1600" dirty="0">
                <a:solidFill>
                  <a:schemeClr val="tx1"/>
                </a:solidFill>
                <a:cs typeface="B Homa" pitchFamily="2" charset="-78"/>
              </a:rPr>
              <a:t>بدهی های احتمالی در صورتهای مالی نشان داده نمی شودند و فقط در یادداشتهای صورتهای مالی توضیح داده می شوند.</a:t>
            </a:r>
          </a:p>
        </p:txBody>
      </p:sp>
      <p:sp>
        <p:nvSpPr>
          <p:cNvPr id="6" name="Rounded Rectangle 5"/>
          <p:cNvSpPr/>
          <p:nvPr/>
        </p:nvSpPr>
        <p:spPr>
          <a:xfrm>
            <a:off x="699655" y="2438400"/>
            <a:ext cx="7848600" cy="5334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chemeClr val="tx1"/>
                </a:solidFill>
                <a:cs typeface="B Homa" pitchFamily="2" charset="-78"/>
              </a:rPr>
              <a:t>حساب هزینه تنزیل، یک حساب موقت بوده و مانند سایر هزینه ها در گزارش سود و زیان نشان داده می شود.</a:t>
            </a:r>
          </a:p>
        </p:txBody>
      </p:sp>
      <p:sp>
        <p:nvSpPr>
          <p:cNvPr id="7" name="Rounded Rectangle 6"/>
          <p:cNvSpPr/>
          <p:nvPr/>
        </p:nvSpPr>
        <p:spPr>
          <a:xfrm>
            <a:off x="734291" y="3048000"/>
            <a:ext cx="7848600" cy="685800"/>
          </a:xfrm>
          <a:prstGeom prst="roundRect">
            <a:avLst>
              <a:gd name="adj" fmla="val 16998"/>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600" dirty="0">
                <a:solidFill>
                  <a:schemeClr val="tx1"/>
                </a:solidFill>
                <a:cs typeface="B Homa" pitchFamily="2" charset="-78"/>
              </a:rPr>
              <a:t>در تاریخ سررسید ممکن است 2 حالت صورت گیرد: 1. وجه سفته توسط متعهد به بانک پرداخت شود و یا 2. ممکن است سفته نکول شود. که ثبت های زیر در 2 حالت صورت می گیرد.</a:t>
            </a:r>
          </a:p>
        </p:txBody>
      </p:sp>
      <p:sp>
        <p:nvSpPr>
          <p:cNvPr id="8" name="Rounded Rectangle 7"/>
          <p:cNvSpPr/>
          <p:nvPr/>
        </p:nvSpPr>
        <p:spPr>
          <a:xfrm>
            <a:off x="4946073" y="3733800"/>
            <a:ext cx="3810000" cy="1302328"/>
          </a:xfrm>
          <a:prstGeom prst="roundRect">
            <a:avLst>
              <a:gd name="adj" fmla="val 16998"/>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600" dirty="0">
                <a:solidFill>
                  <a:schemeClr val="tx1"/>
                </a:solidFill>
                <a:cs typeface="B Homa" pitchFamily="2" charset="-78"/>
              </a:rPr>
              <a:t>حالت اول) تسویه وجه سفته</a:t>
            </a:r>
          </a:p>
          <a:p>
            <a:pPr algn="r" rtl="1"/>
            <a:r>
              <a:rPr lang="fa-IR" sz="1600" dirty="0">
                <a:solidFill>
                  <a:schemeClr val="tx1"/>
                </a:solidFill>
                <a:cs typeface="B Homa" pitchFamily="2" charset="-78"/>
              </a:rPr>
              <a:t>7/4) اسناد دریافتنی تنزیل شده  5,000,000</a:t>
            </a:r>
          </a:p>
          <a:p>
            <a:pPr algn="r" rtl="1"/>
            <a:r>
              <a:rPr lang="fa-IR" sz="1600" dirty="0">
                <a:solidFill>
                  <a:schemeClr val="tx1"/>
                </a:solidFill>
                <a:cs typeface="B Homa" pitchFamily="2" charset="-78"/>
              </a:rPr>
              <a:t>                                  اسناد دریافتنی 5,000,000</a:t>
            </a:r>
          </a:p>
          <a:p>
            <a:pPr algn="r" rtl="1"/>
            <a:r>
              <a:rPr lang="fa-IR" sz="1600" dirty="0">
                <a:solidFill>
                  <a:schemeClr val="tx1"/>
                </a:solidFill>
                <a:cs typeface="B Homa" pitchFamily="2" charset="-78"/>
              </a:rPr>
              <a:t>ثبت تسویه وجه سفته</a:t>
            </a:r>
          </a:p>
        </p:txBody>
      </p:sp>
      <p:sp>
        <p:nvSpPr>
          <p:cNvPr id="9" name="Rounded Rectangle 8"/>
          <p:cNvSpPr/>
          <p:nvPr/>
        </p:nvSpPr>
        <p:spPr>
          <a:xfrm>
            <a:off x="779319" y="3761510"/>
            <a:ext cx="3810000" cy="1302328"/>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حالت دوم) نکول وجه سفته</a:t>
            </a:r>
          </a:p>
          <a:p>
            <a:pPr algn="r" rtl="1"/>
            <a:r>
              <a:rPr lang="fa-IR" sz="1600" dirty="0">
                <a:solidFill>
                  <a:schemeClr val="tx1"/>
                </a:solidFill>
                <a:cs typeface="B Homa" pitchFamily="2" charset="-78"/>
              </a:rPr>
              <a:t>7/4) اسناد دریافتنی تنزیل شده  5,000,000</a:t>
            </a:r>
          </a:p>
          <a:p>
            <a:pPr algn="r" rtl="1"/>
            <a:r>
              <a:rPr lang="fa-IR" sz="1600" dirty="0">
                <a:solidFill>
                  <a:schemeClr val="tx1"/>
                </a:solidFill>
                <a:cs typeface="B Homa" pitchFamily="2" charset="-78"/>
              </a:rPr>
              <a:t>                                  اسناد دریافتنی 5,000,000</a:t>
            </a:r>
          </a:p>
          <a:p>
            <a:pPr algn="r" rtl="1"/>
            <a:r>
              <a:rPr lang="fa-IR" sz="1600" dirty="0">
                <a:solidFill>
                  <a:schemeClr val="tx1"/>
                </a:solidFill>
                <a:cs typeface="B Homa" pitchFamily="2" charset="-78"/>
              </a:rPr>
              <a:t>نکول وجه سفته</a:t>
            </a:r>
          </a:p>
        </p:txBody>
      </p:sp>
      <p:sp>
        <p:nvSpPr>
          <p:cNvPr id="10" name="Rounded Rectangle 9"/>
          <p:cNvSpPr/>
          <p:nvPr/>
        </p:nvSpPr>
        <p:spPr>
          <a:xfrm>
            <a:off x="748146" y="5063838"/>
            <a:ext cx="3810000" cy="1302328"/>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7/4) حسابهای دریافتنی 5,100,000</a:t>
            </a:r>
          </a:p>
          <a:p>
            <a:pPr algn="r" rtl="1"/>
            <a:r>
              <a:rPr lang="fa-IR" sz="1600" dirty="0">
                <a:solidFill>
                  <a:schemeClr val="tx1"/>
                </a:solidFill>
                <a:cs typeface="B Homa" pitchFamily="2" charset="-78"/>
              </a:rPr>
              <a:t>                                   بانک 5,100,000</a:t>
            </a:r>
          </a:p>
          <a:p>
            <a:pPr algn="r" rtl="1"/>
            <a:r>
              <a:rPr lang="fa-IR" sz="1600" dirty="0">
                <a:solidFill>
                  <a:schemeClr val="tx1"/>
                </a:solidFill>
                <a:cs typeface="B Homa" pitchFamily="2" charset="-78"/>
              </a:rPr>
              <a:t>نکول وجه سفته</a:t>
            </a:r>
          </a:p>
        </p:txBody>
      </p:sp>
      <p:sp>
        <p:nvSpPr>
          <p:cNvPr id="11" name="Rounded Rectangle 10"/>
          <p:cNvSpPr/>
          <p:nvPr/>
        </p:nvSpPr>
        <p:spPr>
          <a:xfrm>
            <a:off x="4876800" y="5323613"/>
            <a:ext cx="3429000" cy="782778"/>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600" dirty="0">
                <a:solidFill>
                  <a:schemeClr val="tx1"/>
                </a:solidFill>
                <a:cs typeface="B Homa" pitchFamily="2" charset="-78"/>
              </a:rPr>
              <a:t>در زمان نکول 2 ثبت در دفاتر صورت می گیرد.</a:t>
            </a:r>
          </a:p>
        </p:txBody>
      </p:sp>
      <p:sp>
        <p:nvSpPr>
          <p:cNvPr id="12" name="Rectangle 11"/>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3" name="Rounded Rectangle 12"/>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2- 3</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94</a:t>
            </a:fld>
            <a:endParaRPr lang="en-US"/>
          </a:p>
        </p:txBody>
      </p:sp>
    </p:spTree>
    <p:extLst>
      <p:ext uri="{BB962C8B-B14F-4D97-AF65-F5344CB8AC3E}">
        <p14:creationId xmlns:p14="http://schemas.microsoft.com/office/powerpoint/2010/main" val="704590468"/>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7688" y="228600"/>
            <a:ext cx="6675812" cy="14478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مثال:</a:t>
            </a:r>
          </a:p>
          <a:p>
            <a:pPr algn="r" rtl="1"/>
            <a:r>
              <a:rPr lang="fa-IR" sz="1600" dirty="0">
                <a:solidFill>
                  <a:schemeClr val="tx1"/>
                </a:solidFill>
                <a:cs typeface="B Homa" pitchFamily="2" charset="-78"/>
              </a:rPr>
              <a:t>در تاریخ 5/4 بابت فروش 10,000,000 کالا سفته 120 روزه دریافت شد. </a:t>
            </a:r>
          </a:p>
          <a:p>
            <a:pPr algn="r" rtl="1"/>
            <a:r>
              <a:rPr lang="fa-IR" sz="1600" dirty="0">
                <a:solidFill>
                  <a:schemeClr val="tx1"/>
                </a:solidFill>
                <a:cs typeface="B Homa" pitchFamily="2" charset="-78"/>
              </a:rPr>
              <a:t>در تاریخ 7/2 سفته جهت تنزیل با نرخ 10% به بانک واگذار شد.</a:t>
            </a:r>
          </a:p>
          <a:p>
            <a:pPr algn="r" rtl="1"/>
            <a:r>
              <a:rPr lang="fa-IR" sz="1600" dirty="0">
                <a:solidFill>
                  <a:schemeClr val="tx1"/>
                </a:solidFill>
                <a:cs typeface="B Homa" pitchFamily="2" charset="-78"/>
              </a:rPr>
              <a:t>در تاریخ سررسید وجه سفته توسط متعهد به بانک پرداخت نگردید.</a:t>
            </a:r>
          </a:p>
          <a:p>
            <a:pPr algn="r" rtl="1"/>
            <a:r>
              <a:rPr lang="fa-IR" sz="1600" dirty="0">
                <a:solidFill>
                  <a:schemeClr val="tx1"/>
                </a:solidFill>
                <a:cs typeface="B Homa" pitchFamily="2" charset="-78"/>
              </a:rPr>
              <a:t>مطلوب است: انجام محاسبات و ثبتهای لازم در تاریخ 5/4 ، 7/2 و تاریخ سررسید.</a:t>
            </a:r>
          </a:p>
        </p:txBody>
      </p:sp>
      <p:sp>
        <p:nvSpPr>
          <p:cNvPr id="4" name="Rounded Rectangle 3"/>
          <p:cNvSpPr/>
          <p:nvPr/>
        </p:nvSpPr>
        <p:spPr>
          <a:xfrm>
            <a:off x="930315" y="1752600"/>
            <a:ext cx="2955885" cy="19812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endParaRPr lang="fa-IR" sz="1600" dirty="0">
              <a:solidFill>
                <a:schemeClr val="tx1"/>
              </a:solidFill>
              <a:cs typeface="B Homa" pitchFamily="2" charset="-78"/>
            </a:endParaRPr>
          </a:p>
        </p:txBody>
      </p:sp>
      <p:sp>
        <p:nvSpPr>
          <p:cNvPr id="33" name="Rounded Rectangle 32"/>
          <p:cNvSpPr/>
          <p:nvPr/>
        </p:nvSpPr>
        <p:spPr>
          <a:xfrm>
            <a:off x="228600" y="3840649"/>
            <a:ext cx="4591050" cy="1204616"/>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endParaRPr lang="fa-IR" sz="1600" dirty="0">
              <a:solidFill>
                <a:schemeClr val="tx1"/>
              </a:solidFill>
              <a:cs typeface="B Homa" pitchFamily="2" charset="-78"/>
            </a:endParaRPr>
          </a:p>
        </p:txBody>
      </p:sp>
      <p:sp>
        <p:nvSpPr>
          <p:cNvPr id="5" name="Rounded Rectangle 4"/>
          <p:cNvSpPr/>
          <p:nvPr/>
        </p:nvSpPr>
        <p:spPr>
          <a:xfrm>
            <a:off x="5029200" y="1711036"/>
            <a:ext cx="3810000" cy="1143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5/4) اسناد دریافتنی  10,000,000</a:t>
            </a:r>
          </a:p>
          <a:p>
            <a:pPr algn="r" rtl="1"/>
            <a:r>
              <a:rPr lang="fa-IR" sz="1600" dirty="0">
                <a:solidFill>
                  <a:schemeClr val="tx1"/>
                </a:solidFill>
                <a:cs typeface="B Homa" pitchFamily="2" charset="-78"/>
              </a:rPr>
              <a:t>                             فروش  10,000,000</a:t>
            </a:r>
          </a:p>
          <a:p>
            <a:pPr algn="r" rtl="1"/>
            <a:r>
              <a:rPr lang="fa-IR" sz="1600" dirty="0">
                <a:solidFill>
                  <a:schemeClr val="tx1"/>
                </a:solidFill>
                <a:cs typeface="B Homa" pitchFamily="2" charset="-78"/>
              </a:rPr>
              <a:t>ثبت فروش نسیه کالا طی سفته 120 روزه</a:t>
            </a:r>
          </a:p>
        </p:txBody>
      </p:sp>
      <p:grpSp>
        <p:nvGrpSpPr>
          <p:cNvPr id="6" name="Group 5"/>
          <p:cNvGrpSpPr/>
          <p:nvPr/>
        </p:nvGrpSpPr>
        <p:grpSpPr>
          <a:xfrm>
            <a:off x="305787" y="3898723"/>
            <a:ext cx="4366448" cy="603236"/>
            <a:chOff x="443517" y="5800541"/>
            <a:chExt cx="4099262" cy="603236"/>
          </a:xfrm>
        </p:grpSpPr>
        <p:sp>
          <p:nvSpPr>
            <p:cNvPr id="7" name="Rectangle 6"/>
            <p:cNvSpPr/>
            <p:nvPr/>
          </p:nvSpPr>
          <p:spPr>
            <a:xfrm>
              <a:off x="443517" y="5883670"/>
              <a:ext cx="861133"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cs typeface="B Homa" pitchFamily="2" charset="-78"/>
                </a:rPr>
                <a:t>مبلغ تنزیل</a:t>
              </a:r>
              <a:endParaRPr lang="en-US" sz="1400" b="1" cap="none" spc="0" dirty="0">
                <a:ln w="12700">
                  <a:noFill/>
                  <a:prstDash val="solid"/>
                </a:ln>
                <a:solidFill>
                  <a:sysClr val="windowText" lastClr="000000"/>
                </a:solidFill>
                <a:cs typeface="B Homa" pitchFamily="2" charset="-78"/>
              </a:endParaRPr>
            </a:p>
          </p:txBody>
        </p:sp>
        <p:sp>
          <p:nvSpPr>
            <p:cNvPr id="8" name="Equal 7"/>
            <p:cNvSpPr/>
            <p:nvPr/>
          </p:nvSpPr>
          <p:spPr>
            <a:xfrm>
              <a:off x="1304650" y="5986021"/>
              <a:ext cx="190500" cy="169277"/>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1522235" y="5916770"/>
              <a:ext cx="873957"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cs typeface="B Homa" pitchFamily="2" charset="-78"/>
                </a:rPr>
                <a:t>مبلغ سفته</a:t>
              </a:r>
              <a:endParaRPr lang="en-US" sz="1400" b="1" cap="none" spc="0" dirty="0">
                <a:ln w="12700">
                  <a:noFill/>
                  <a:prstDash val="solid"/>
                </a:ln>
                <a:solidFill>
                  <a:sysClr val="windowText" lastClr="000000"/>
                </a:solidFill>
                <a:cs typeface="B Homa" pitchFamily="2" charset="-78"/>
              </a:endParaRPr>
            </a:p>
          </p:txBody>
        </p:sp>
        <p:sp>
          <p:nvSpPr>
            <p:cNvPr id="10" name="Rectangle 9"/>
            <p:cNvSpPr/>
            <p:nvPr/>
          </p:nvSpPr>
          <p:spPr>
            <a:xfrm>
              <a:off x="2680820" y="5921482"/>
              <a:ext cx="671980"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cs typeface="B Homa" pitchFamily="2" charset="-78"/>
                </a:rPr>
                <a:t>نرخ بهره</a:t>
              </a:r>
              <a:endParaRPr lang="en-US" sz="1400" b="1" cap="none" spc="0" dirty="0">
                <a:ln w="12700">
                  <a:noFill/>
                  <a:prstDash val="solid"/>
                </a:ln>
                <a:solidFill>
                  <a:sysClr val="windowText" lastClr="000000"/>
                </a:solidFill>
                <a:cs typeface="B Homa" pitchFamily="2" charset="-78"/>
              </a:endParaRPr>
            </a:p>
          </p:txBody>
        </p:sp>
        <p:sp>
          <p:nvSpPr>
            <p:cNvPr id="11" name="Rectangle 10"/>
            <p:cNvSpPr/>
            <p:nvPr/>
          </p:nvSpPr>
          <p:spPr>
            <a:xfrm>
              <a:off x="3657600" y="5800541"/>
              <a:ext cx="885179"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cs typeface="B Homa" pitchFamily="2" charset="-78"/>
                </a:rPr>
                <a:t>مدت تنزیل</a:t>
              </a:r>
              <a:endParaRPr lang="en-US" sz="1400" b="1" cap="none" spc="0" dirty="0">
                <a:ln w="12700">
                  <a:noFill/>
                  <a:prstDash val="solid"/>
                </a:ln>
                <a:solidFill>
                  <a:sysClr val="windowText" lastClr="000000"/>
                </a:solidFill>
                <a:cs typeface="B Homa" pitchFamily="2" charset="-78"/>
              </a:endParaRPr>
            </a:p>
          </p:txBody>
        </p:sp>
        <p:sp>
          <p:nvSpPr>
            <p:cNvPr id="12" name="Rectangle 11"/>
            <p:cNvSpPr/>
            <p:nvPr/>
          </p:nvSpPr>
          <p:spPr>
            <a:xfrm>
              <a:off x="3888799" y="6096000"/>
              <a:ext cx="481222"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cs typeface="B Homa" pitchFamily="2" charset="-78"/>
                </a:rPr>
                <a:t>360</a:t>
              </a:r>
              <a:endParaRPr lang="en-US" sz="1400" b="1" cap="none" spc="0" dirty="0">
                <a:ln w="12700">
                  <a:noFill/>
                  <a:prstDash val="solid"/>
                </a:ln>
                <a:solidFill>
                  <a:sysClr val="windowText" lastClr="000000"/>
                </a:solidFill>
                <a:cs typeface="B Homa" pitchFamily="2" charset="-78"/>
              </a:endParaRPr>
            </a:p>
          </p:txBody>
        </p:sp>
        <p:sp>
          <p:nvSpPr>
            <p:cNvPr id="13" name="Multiply 12"/>
            <p:cNvSpPr/>
            <p:nvPr/>
          </p:nvSpPr>
          <p:spPr>
            <a:xfrm>
              <a:off x="2396193" y="5943600"/>
              <a:ext cx="194607" cy="263543"/>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3326883" y="5969572"/>
              <a:ext cx="194607" cy="263543"/>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3597690" y="6096000"/>
              <a:ext cx="9119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109034" y="1901929"/>
            <a:ext cx="2465170" cy="1679471"/>
            <a:chOff x="906750" y="3560251"/>
            <a:chExt cx="2578136" cy="2375669"/>
          </a:xfrm>
        </p:grpSpPr>
        <p:sp>
          <p:nvSpPr>
            <p:cNvPr id="17" name="Rectangle 16"/>
            <p:cNvSpPr/>
            <p:nvPr/>
          </p:nvSpPr>
          <p:spPr>
            <a:xfrm>
              <a:off x="1227197" y="3560251"/>
              <a:ext cx="476451" cy="428255"/>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120</a:t>
              </a:r>
              <a:endParaRPr lang="en-US" b="1" cap="none" spc="0" dirty="0">
                <a:ln w="12700">
                  <a:noFill/>
                  <a:prstDash val="solid"/>
                </a:ln>
                <a:solidFill>
                  <a:sysClr val="windowText" lastClr="000000"/>
                </a:solidFill>
                <a:cs typeface="B Homa" pitchFamily="2" charset="-78"/>
              </a:endParaRPr>
            </a:p>
          </p:txBody>
        </p:sp>
        <p:sp>
          <p:nvSpPr>
            <p:cNvPr id="18" name="Rectangle 17"/>
            <p:cNvSpPr/>
            <p:nvPr/>
          </p:nvSpPr>
          <p:spPr>
            <a:xfrm>
              <a:off x="2037414" y="3744917"/>
              <a:ext cx="441146"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27</a:t>
              </a:r>
              <a:endParaRPr lang="en-US" b="1" cap="none" spc="0" dirty="0">
                <a:ln w="12700">
                  <a:noFill/>
                  <a:prstDash val="solid"/>
                </a:ln>
                <a:solidFill>
                  <a:sysClr val="windowText" lastClr="000000"/>
                </a:solidFill>
                <a:cs typeface="B Homa" pitchFamily="2" charset="-78"/>
              </a:endParaRPr>
            </a:p>
          </p:txBody>
        </p:sp>
        <p:sp>
          <p:nvSpPr>
            <p:cNvPr id="19" name="Rectangle 18"/>
            <p:cNvSpPr/>
            <p:nvPr/>
          </p:nvSpPr>
          <p:spPr>
            <a:xfrm>
              <a:off x="2817052" y="3786113"/>
              <a:ext cx="598241"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مرداد</a:t>
              </a:r>
              <a:endParaRPr lang="en-US" b="1" cap="none" spc="0" dirty="0">
                <a:ln w="12700">
                  <a:noFill/>
                  <a:prstDash val="solid"/>
                </a:ln>
                <a:solidFill>
                  <a:sysClr val="windowText" lastClr="000000"/>
                </a:solidFill>
                <a:cs typeface="B Homa" pitchFamily="2" charset="-78"/>
              </a:endParaRPr>
            </a:p>
          </p:txBody>
        </p:sp>
        <p:sp>
          <p:nvSpPr>
            <p:cNvPr id="20" name="Rectangle 19"/>
            <p:cNvSpPr/>
            <p:nvPr/>
          </p:nvSpPr>
          <p:spPr>
            <a:xfrm>
              <a:off x="2761611" y="4114249"/>
              <a:ext cx="723275"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شهریور</a:t>
              </a:r>
              <a:endParaRPr lang="en-US" b="1" cap="none" spc="0" dirty="0">
                <a:ln w="12700">
                  <a:noFill/>
                  <a:prstDash val="solid"/>
                </a:ln>
                <a:solidFill>
                  <a:sysClr val="windowText" lastClr="000000"/>
                </a:solidFill>
                <a:cs typeface="B Homa" pitchFamily="2" charset="-78"/>
              </a:endParaRPr>
            </a:p>
          </p:txBody>
        </p:sp>
        <p:sp>
          <p:nvSpPr>
            <p:cNvPr id="21" name="Rectangle 20"/>
            <p:cNvSpPr/>
            <p:nvPr/>
          </p:nvSpPr>
          <p:spPr>
            <a:xfrm>
              <a:off x="2040954" y="4113330"/>
              <a:ext cx="407484"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31</a:t>
              </a:r>
              <a:endParaRPr lang="en-US" b="1" cap="none" spc="0" dirty="0">
                <a:ln w="12700">
                  <a:noFill/>
                  <a:prstDash val="solid"/>
                </a:ln>
                <a:solidFill>
                  <a:sysClr val="windowText" lastClr="000000"/>
                </a:solidFill>
                <a:cs typeface="B Homa" pitchFamily="2" charset="-78"/>
              </a:endParaRPr>
            </a:p>
          </p:txBody>
        </p:sp>
        <p:sp>
          <p:nvSpPr>
            <p:cNvPr id="22" name="Rectangle 21"/>
            <p:cNvSpPr/>
            <p:nvPr/>
          </p:nvSpPr>
          <p:spPr>
            <a:xfrm>
              <a:off x="2921430" y="4524777"/>
              <a:ext cx="473206"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مهر</a:t>
              </a:r>
              <a:endParaRPr lang="en-US" b="1" cap="none" spc="0" dirty="0">
                <a:ln w="12700">
                  <a:noFill/>
                  <a:prstDash val="solid"/>
                </a:ln>
                <a:solidFill>
                  <a:sysClr val="windowText" lastClr="000000"/>
                </a:solidFill>
                <a:cs typeface="B Homa" pitchFamily="2" charset="-78"/>
              </a:endParaRPr>
            </a:p>
          </p:txBody>
        </p:sp>
        <p:sp>
          <p:nvSpPr>
            <p:cNvPr id="23" name="Rectangle 22"/>
            <p:cNvSpPr/>
            <p:nvPr/>
          </p:nvSpPr>
          <p:spPr>
            <a:xfrm>
              <a:off x="2074602" y="4524777"/>
              <a:ext cx="436338"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30</a:t>
              </a:r>
              <a:endParaRPr lang="en-US" b="1" cap="none" spc="0" dirty="0">
                <a:ln w="12700">
                  <a:noFill/>
                  <a:prstDash val="solid"/>
                </a:ln>
                <a:solidFill>
                  <a:sysClr val="windowText" lastClr="000000"/>
                </a:solidFill>
                <a:cs typeface="B Homa" pitchFamily="2" charset="-78"/>
              </a:endParaRPr>
            </a:p>
          </p:txBody>
        </p:sp>
        <p:sp>
          <p:nvSpPr>
            <p:cNvPr id="24" name="Rectangle 23"/>
            <p:cNvSpPr/>
            <p:nvPr/>
          </p:nvSpPr>
          <p:spPr>
            <a:xfrm>
              <a:off x="2869325" y="4894109"/>
              <a:ext cx="542136"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آبان</a:t>
              </a:r>
              <a:endParaRPr lang="en-US" b="1" cap="none" spc="0" dirty="0">
                <a:ln w="12700">
                  <a:noFill/>
                  <a:prstDash val="solid"/>
                </a:ln>
                <a:solidFill>
                  <a:sysClr val="windowText" lastClr="000000"/>
                </a:solidFill>
                <a:cs typeface="B Homa" pitchFamily="2" charset="-78"/>
              </a:endParaRPr>
            </a:p>
          </p:txBody>
        </p:sp>
        <p:sp>
          <p:nvSpPr>
            <p:cNvPr id="25" name="Rectangle 24"/>
            <p:cNvSpPr/>
            <p:nvPr/>
          </p:nvSpPr>
          <p:spPr>
            <a:xfrm>
              <a:off x="2056963" y="4894109"/>
              <a:ext cx="436338"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30</a:t>
              </a:r>
              <a:endParaRPr lang="en-US" b="1" cap="none" spc="0" dirty="0">
                <a:ln w="12700">
                  <a:noFill/>
                  <a:prstDash val="solid"/>
                </a:ln>
                <a:solidFill>
                  <a:sysClr val="windowText" lastClr="000000"/>
                </a:solidFill>
                <a:cs typeface="B Homa" pitchFamily="2" charset="-78"/>
              </a:endParaRPr>
            </a:p>
          </p:txBody>
        </p:sp>
        <p:sp>
          <p:nvSpPr>
            <p:cNvPr id="28" name="Rectangle 27"/>
            <p:cNvSpPr/>
            <p:nvPr/>
          </p:nvSpPr>
          <p:spPr>
            <a:xfrm>
              <a:off x="1098339" y="5123720"/>
              <a:ext cx="635714" cy="428255"/>
            </a:xfrm>
            <a:prstGeom prst="rect">
              <a:avLst/>
            </a:prstGeom>
            <a:noFill/>
          </p:spPr>
          <p:txBody>
            <a:bodyPr wrap="none" lIns="91440" tIns="45720" rIns="91440" bIns="45720">
              <a:spAutoFit/>
            </a:bodyPr>
            <a:lstStyle/>
            <a:p>
              <a:pPr algn="ctr"/>
              <a:r>
                <a:rPr lang="fa-IR" b="1" dirty="0">
                  <a:ln w="12700">
                    <a:noFill/>
                    <a:prstDash val="solid"/>
                  </a:ln>
                  <a:solidFill>
                    <a:sysClr val="windowText" lastClr="000000"/>
                  </a:solidFill>
                  <a:cs typeface="B Homa" pitchFamily="2" charset="-78"/>
                </a:rPr>
                <a:t>(118)</a:t>
              </a:r>
              <a:endParaRPr lang="en-US" b="1" cap="none" spc="0" dirty="0">
                <a:ln w="12700">
                  <a:noFill/>
                  <a:prstDash val="solid"/>
                </a:ln>
                <a:solidFill>
                  <a:sysClr val="windowText" lastClr="000000"/>
                </a:solidFill>
                <a:cs typeface="B Homa" pitchFamily="2" charset="-78"/>
              </a:endParaRPr>
            </a:p>
          </p:txBody>
        </p:sp>
        <p:cxnSp>
          <p:nvCxnSpPr>
            <p:cNvPr id="29" name="Straight Connector 28"/>
            <p:cNvCxnSpPr/>
            <p:nvPr/>
          </p:nvCxnSpPr>
          <p:spPr>
            <a:xfrm>
              <a:off x="906750" y="5507665"/>
              <a:ext cx="990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306055" y="5507665"/>
              <a:ext cx="285656" cy="369332"/>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2</a:t>
              </a:r>
              <a:endParaRPr lang="en-US" b="1" cap="none" spc="0" dirty="0">
                <a:ln w="12700">
                  <a:noFill/>
                  <a:prstDash val="solid"/>
                </a:ln>
                <a:solidFill>
                  <a:sysClr val="windowText" lastClr="000000"/>
                </a:solidFill>
                <a:cs typeface="B Homa" pitchFamily="2" charset="-78"/>
              </a:endParaRPr>
            </a:p>
          </p:txBody>
        </p:sp>
        <p:sp>
          <p:nvSpPr>
            <p:cNvPr id="31" name="Rectangle 30"/>
            <p:cNvSpPr/>
            <p:nvPr/>
          </p:nvSpPr>
          <p:spPr>
            <a:xfrm>
              <a:off x="1686768" y="5507665"/>
              <a:ext cx="441245" cy="428255"/>
            </a:xfrm>
            <a:prstGeom prst="rect">
              <a:avLst/>
            </a:prstGeom>
            <a:noFill/>
          </p:spPr>
          <p:txBody>
            <a:bodyPr wrap="none" lIns="91440" tIns="45720" rIns="91440" bIns="45720">
              <a:spAutoFit/>
            </a:bodyPr>
            <a:lstStyle/>
            <a:p>
              <a:pPr algn="ctr"/>
              <a:r>
                <a:rPr lang="fa-IR" b="1" cap="none" spc="0" dirty="0">
                  <a:ln w="12700">
                    <a:noFill/>
                    <a:prstDash val="solid"/>
                  </a:ln>
                  <a:solidFill>
                    <a:sysClr val="windowText" lastClr="000000"/>
                  </a:solidFill>
                  <a:cs typeface="B Homa" pitchFamily="2" charset="-78"/>
                </a:rPr>
                <a:t>آذر</a:t>
              </a:r>
              <a:endParaRPr lang="en-US" b="1" cap="none" spc="0" dirty="0">
                <a:ln w="12700">
                  <a:noFill/>
                  <a:prstDash val="solid"/>
                </a:ln>
                <a:solidFill>
                  <a:sysClr val="windowText" lastClr="000000"/>
                </a:solidFill>
                <a:cs typeface="B Homa" pitchFamily="2" charset="-78"/>
              </a:endParaRPr>
            </a:p>
          </p:txBody>
        </p:sp>
      </p:grpSp>
      <p:sp>
        <p:nvSpPr>
          <p:cNvPr id="32" name="Rounded Rectangle 31"/>
          <p:cNvSpPr/>
          <p:nvPr/>
        </p:nvSpPr>
        <p:spPr>
          <a:xfrm>
            <a:off x="4116972" y="2933700"/>
            <a:ext cx="4404029" cy="8001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تاریخ واگذاری 7/8 و تاریخ سررسید 9/2 و فاصله این دو تاریخ 54 روز می باشد که به آن مدت تنزیل گفته می شود.</a:t>
            </a:r>
          </a:p>
        </p:txBody>
      </p:sp>
      <p:sp>
        <p:nvSpPr>
          <p:cNvPr id="35" name="Rectangle 34"/>
          <p:cNvSpPr/>
          <p:nvPr/>
        </p:nvSpPr>
        <p:spPr>
          <a:xfrm>
            <a:off x="345654" y="4525158"/>
            <a:ext cx="694421"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cs typeface="B Homa" pitchFamily="2" charset="-78"/>
              </a:rPr>
              <a:t>150,000</a:t>
            </a:r>
            <a:endParaRPr lang="en-US" sz="1400" b="1" cap="none" spc="0" dirty="0">
              <a:ln w="12700">
                <a:noFill/>
                <a:prstDash val="solid"/>
              </a:ln>
              <a:solidFill>
                <a:sysClr val="windowText" lastClr="000000"/>
              </a:solidFill>
              <a:cs typeface="B Homa" pitchFamily="2" charset="-78"/>
            </a:endParaRPr>
          </a:p>
        </p:txBody>
      </p:sp>
      <p:sp>
        <p:nvSpPr>
          <p:cNvPr id="36" name="Equal 35"/>
          <p:cNvSpPr/>
          <p:nvPr/>
        </p:nvSpPr>
        <p:spPr>
          <a:xfrm>
            <a:off x="1151494" y="4627509"/>
            <a:ext cx="202917" cy="169277"/>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p:cNvSpPr/>
          <p:nvPr/>
        </p:nvSpPr>
        <p:spPr>
          <a:xfrm>
            <a:off x="1419761" y="4558258"/>
            <a:ext cx="857927"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cs typeface="B Homa" pitchFamily="2" charset="-78"/>
              </a:rPr>
              <a:t>10,000,000</a:t>
            </a:r>
            <a:endParaRPr lang="en-US" sz="1400" b="1" cap="none" spc="0" dirty="0">
              <a:ln w="12700">
                <a:noFill/>
                <a:prstDash val="solid"/>
              </a:ln>
              <a:solidFill>
                <a:sysClr val="windowText" lastClr="000000"/>
              </a:solidFill>
              <a:cs typeface="B Homa" pitchFamily="2" charset="-78"/>
            </a:endParaRPr>
          </a:p>
        </p:txBody>
      </p:sp>
      <p:sp>
        <p:nvSpPr>
          <p:cNvPr id="38" name="Rectangle 37"/>
          <p:cNvSpPr/>
          <p:nvPr/>
        </p:nvSpPr>
        <p:spPr>
          <a:xfrm>
            <a:off x="2542068" y="4562970"/>
            <a:ext cx="404278"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cs typeface="B Homa" pitchFamily="2" charset="-78"/>
              </a:rPr>
              <a:t>10%</a:t>
            </a:r>
            <a:endParaRPr lang="en-US" sz="1400" b="1" cap="none" spc="0" dirty="0">
              <a:ln w="12700">
                <a:noFill/>
                <a:prstDash val="solid"/>
              </a:ln>
              <a:solidFill>
                <a:sysClr val="windowText" lastClr="000000"/>
              </a:solidFill>
              <a:cs typeface="B Homa" pitchFamily="2" charset="-78"/>
            </a:endParaRPr>
          </a:p>
        </p:txBody>
      </p:sp>
      <p:sp>
        <p:nvSpPr>
          <p:cNvPr id="39" name="Rectangle 38"/>
          <p:cNvSpPr/>
          <p:nvPr/>
        </p:nvSpPr>
        <p:spPr>
          <a:xfrm>
            <a:off x="3144825" y="4442029"/>
            <a:ext cx="409086"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cs typeface="B Homa" pitchFamily="2" charset="-78"/>
              </a:rPr>
              <a:t>54</a:t>
            </a:r>
            <a:endParaRPr lang="en-US" sz="1400" b="1" cap="none" spc="0" dirty="0">
              <a:ln w="12700">
                <a:noFill/>
                <a:prstDash val="solid"/>
              </a:ln>
              <a:solidFill>
                <a:sysClr val="windowText" lastClr="000000"/>
              </a:solidFill>
              <a:cs typeface="B Homa" pitchFamily="2" charset="-78"/>
            </a:endParaRPr>
          </a:p>
        </p:txBody>
      </p:sp>
      <p:sp>
        <p:nvSpPr>
          <p:cNvPr id="40" name="Rectangle 39"/>
          <p:cNvSpPr/>
          <p:nvPr/>
        </p:nvSpPr>
        <p:spPr>
          <a:xfrm>
            <a:off x="3124200" y="4737488"/>
            <a:ext cx="512588" cy="307777"/>
          </a:xfrm>
          <a:prstGeom prst="rect">
            <a:avLst/>
          </a:prstGeom>
          <a:noFill/>
        </p:spPr>
        <p:txBody>
          <a:bodyPr wrap="none" lIns="91440" tIns="45720" rIns="91440" bIns="45720">
            <a:spAutoFit/>
          </a:bodyPr>
          <a:lstStyle/>
          <a:p>
            <a:pPr algn="ctr"/>
            <a:r>
              <a:rPr lang="fa-IR" sz="1400" b="1" cap="none" spc="0" dirty="0">
                <a:ln w="12700">
                  <a:noFill/>
                  <a:prstDash val="solid"/>
                </a:ln>
                <a:solidFill>
                  <a:sysClr val="windowText" lastClr="000000"/>
                </a:solidFill>
                <a:cs typeface="B Homa" pitchFamily="2" charset="-78"/>
              </a:rPr>
              <a:t>360</a:t>
            </a:r>
            <a:endParaRPr lang="en-US" sz="1400" b="1" cap="none" spc="0" dirty="0">
              <a:ln w="12700">
                <a:noFill/>
                <a:prstDash val="solid"/>
              </a:ln>
              <a:solidFill>
                <a:sysClr val="windowText" lastClr="000000"/>
              </a:solidFill>
              <a:cs typeface="B Homa" pitchFamily="2" charset="-78"/>
            </a:endParaRPr>
          </a:p>
        </p:txBody>
      </p:sp>
      <p:sp>
        <p:nvSpPr>
          <p:cNvPr id="41" name="Multiply 40"/>
          <p:cNvSpPr/>
          <p:nvPr/>
        </p:nvSpPr>
        <p:spPr>
          <a:xfrm>
            <a:off x="2314183" y="4585088"/>
            <a:ext cx="207291" cy="263543"/>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ultiply 41"/>
          <p:cNvSpPr/>
          <p:nvPr/>
        </p:nvSpPr>
        <p:spPr>
          <a:xfrm>
            <a:off x="2895600" y="4611060"/>
            <a:ext cx="207291" cy="263543"/>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a:off x="3124200" y="4737488"/>
            <a:ext cx="4519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5041900" y="3849885"/>
            <a:ext cx="3810000" cy="1143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7/8) بانک  9,850,000</a:t>
            </a:r>
          </a:p>
          <a:p>
            <a:pPr algn="r" rtl="1"/>
            <a:r>
              <a:rPr lang="fa-IR" sz="1600" dirty="0">
                <a:solidFill>
                  <a:schemeClr val="tx1"/>
                </a:solidFill>
                <a:cs typeface="B Homa" pitchFamily="2" charset="-78"/>
              </a:rPr>
              <a:t>    هزینه تنزیل  150,000</a:t>
            </a:r>
          </a:p>
          <a:p>
            <a:pPr algn="r" rtl="1"/>
            <a:r>
              <a:rPr lang="fa-IR" sz="1600" dirty="0">
                <a:solidFill>
                  <a:schemeClr val="tx1"/>
                </a:solidFill>
                <a:cs typeface="B Homa" pitchFamily="2" charset="-78"/>
              </a:rPr>
              <a:t>            اسناد دریافتنی تنزیل شده  10,000,000</a:t>
            </a:r>
          </a:p>
          <a:p>
            <a:pPr algn="r" rtl="1"/>
            <a:r>
              <a:rPr lang="fa-IR" sz="1600" dirty="0">
                <a:solidFill>
                  <a:schemeClr val="tx1"/>
                </a:solidFill>
                <a:cs typeface="B Homa" pitchFamily="2" charset="-78"/>
              </a:rPr>
              <a:t>ثبت تنزیل اسناد دریافتنی</a:t>
            </a:r>
          </a:p>
        </p:txBody>
      </p:sp>
      <p:sp>
        <p:nvSpPr>
          <p:cNvPr id="49" name="Rounded Rectangle 48"/>
          <p:cNvSpPr/>
          <p:nvPr/>
        </p:nvSpPr>
        <p:spPr>
          <a:xfrm>
            <a:off x="5041900" y="5372100"/>
            <a:ext cx="3987800" cy="1143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9/2) اسناد دریافتنی تنزیل شده  10,000,000</a:t>
            </a:r>
          </a:p>
          <a:p>
            <a:pPr algn="r" rtl="1"/>
            <a:r>
              <a:rPr lang="fa-IR" sz="1600" dirty="0">
                <a:solidFill>
                  <a:schemeClr val="tx1"/>
                </a:solidFill>
                <a:cs typeface="B Homa" pitchFamily="2" charset="-78"/>
              </a:rPr>
              <a:t>                                   اسناد دریافتنی 10,000,000</a:t>
            </a:r>
          </a:p>
          <a:p>
            <a:pPr algn="r" rtl="1"/>
            <a:r>
              <a:rPr lang="fa-IR" sz="1600" dirty="0">
                <a:solidFill>
                  <a:schemeClr val="tx1"/>
                </a:solidFill>
                <a:cs typeface="B Homa" pitchFamily="2" charset="-78"/>
              </a:rPr>
              <a:t>ثبت نکول سقته</a:t>
            </a:r>
          </a:p>
        </p:txBody>
      </p:sp>
      <p:sp>
        <p:nvSpPr>
          <p:cNvPr id="50" name="Rounded Rectangle 49"/>
          <p:cNvSpPr/>
          <p:nvPr/>
        </p:nvSpPr>
        <p:spPr>
          <a:xfrm>
            <a:off x="750307" y="5372100"/>
            <a:ext cx="3987800" cy="1143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9/2) حسابهای دریافتنی  10,150,000</a:t>
            </a:r>
          </a:p>
          <a:p>
            <a:pPr algn="r" rtl="1"/>
            <a:r>
              <a:rPr lang="fa-IR" sz="1600" dirty="0">
                <a:solidFill>
                  <a:schemeClr val="tx1"/>
                </a:solidFill>
                <a:cs typeface="B Homa" pitchFamily="2" charset="-78"/>
              </a:rPr>
              <a:t>                                    بانک  10,150,000</a:t>
            </a:r>
          </a:p>
          <a:p>
            <a:pPr algn="r" rtl="1"/>
            <a:r>
              <a:rPr lang="fa-IR" sz="1600" dirty="0">
                <a:solidFill>
                  <a:schemeClr val="tx1"/>
                </a:solidFill>
                <a:cs typeface="B Homa" pitchFamily="2" charset="-78"/>
              </a:rPr>
              <a:t>ثبت نکول سقته</a:t>
            </a:r>
          </a:p>
        </p:txBody>
      </p:sp>
      <p:sp>
        <p:nvSpPr>
          <p:cNvPr id="44" name="Rectangle 43"/>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45" name="Rounded Rectangle 44"/>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3- 3</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95</a:t>
            </a:fld>
            <a:endParaRPr lang="en-US"/>
          </a:p>
        </p:txBody>
      </p:sp>
    </p:spTree>
    <p:extLst>
      <p:ext uri="{BB962C8B-B14F-4D97-AF65-F5344CB8AC3E}">
        <p14:creationId xmlns:p14="http://schemas.microsoft.com/office/powerpoint/2010/main" val="7574512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838200"/>
            <a:ext cx="8763000" cy="941294"/>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rgbClr val="FF0000"/>
                </a:solidFill>
                <a:cs typeface="B Homa" pitchFamily="2" charset="-78"/>
              </a:rPr>
              <a:t>تعریف برات</a:t>
            </a:r>
            <a:r>
              <a:rPr lang="fa-IR" sz="1400" dirty="0">
                <a:solidFill>
                  <a:schemeClr val="tx1"/>
                </a:solidFill>
                <a:cs typeface="B Homa" pitchFamily="2" charset="-78"/>
              </a:rPr>
              <a:t>:</a:t>
            </a:r>
            <a:endParaRPr lang="fa-IR" sz="1400" dirty="0">
              <a:solidFill>
                <a:srgbClr val="FF0000"/>
              </a:solidFill>
              <a:cs typeface="B Homa" pitchFamily="2" charset="-78"/>
            </a:endParaRPr>
          </a:p>
          <a:p>
            <a:pPr algn="r" rtl="1"/>
            <a:r>
              <a:rPr lang="fa-IR" sz="1400" dirty="0">
                <a:solidFill>
                  <a:schemeClr val="tx1"/>
                </a:solidFill>
                <a:cs typeface="B Homa" pitchFamily="2" charset="-78"/>
              </a:rPr>
              <a:t>برات عبارت است از یک حواله ی کتبی که به موجب آن صادر کننده دستور میدهد شخص دیگری مبلغ معینی را به محض رویت و یا در تاریخ معینی در وجه وی یا شخص ثالث و یا به حواله کرد او بپردازد.</a:t>
            </a:r>
          </a:p>
        </p:txBody>
      </p:sp>
      <p:sp>
        <p:nvSpPr>
          <p:cNvPr id="5" name="8-Point Star 4"/>
          <p:cNvSpPr/>
          <p:nvPr/>
        </p:nvSpPr>
        <p:spPr>
          <a:xfrm>
            <a:off x="6553199" y="30774"/>
            <a:ext cx="2133601"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برات</a:t>
            </a:r>
            <a:endParaRPr lang="en-US" dirty="0">
              <a:cs typeface="B Homa" pitchFamily="2" charset="-78"/>
            </a:endParaRPr>
          </a:p>
        </p:txBody>
      </p:sp>
      <p:sp>
        <p:nvSpPr>
          <p:cNvPr id="6" name="Rounded Rectangle 5"/>
          <p:cNvSpPr/>
          <p:nvPr/>
        </p:nvSpPr>
        <p:spPr>
          <a:xfrm>
            <a:off x="4419600" y="1828800"/>
            <a:ext cx="4495800" cy="11430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solidFill>
                  <a:srgbClr val="FF0000"/>
                </a:solidFill>
                <a:cs typeface="B Homa" pitchFamily="2" charset="-78"/>
              </a:rPr>
              <a:t>برات دارای سه طرف است</a:t>
            </a:r>
            <a:r>
              <a:rPr lang="fa-IR" sz="1400" dirty="0">
                <a:solidFill>
                  <a:schemeClr val="tx1"/>
                </a:solidFill>
                <a:cs typeface="B Homa" pitchFamily="2" charset="-78"/>
              </a:rPr>
              <a:t>:</a:t>
            </a:r>
          </a:p>
          <a:p>
            <a:pPr marL="342900" indent="-342900" algn="r" rtl="1">
              <a:buAutoNum type="arabicPeriod"/>
            </a:pPr>
            <a:r>
              <a:rPr lang="fa-IR" sz="1400" dirty="0">
                <a:solidFill>
                  <a:schemeClr val="tx1"/>
                </a:solidFill>
                <a:cs typeface="B Homa" pitchFamily="2" charset="-78"/>
              </a:rPr>
              <a:t>صادر کننده برات(برات کش)</a:t>
            </a:r>
            <a:endParaRPr lang="en-US" sz="1400" dirty="0">
              <a:solidFill>
                <a:schemeClr val="tx1"/>
              </a:solidFill>
              <a:cs typeface="B Homa" pitchFamily="2" charset="-78"/>
            </a:endParaRPr>
          </a:p>
          <a:p>
            <a:pPr marL="342900" indent="-342900" algn="r" rtl="1">
              <a:buAutoNum type="arabicPeriod"/>
            </a:pPr>
            <a:r>
              <a:rPr lang="fa-IR" sz="1400" dirty="0">
                <a:solidFill>
                  <a:schemeClr val="tx1"/>
                </a:solidFill>
                <a:cs typeface="B Homa" pitchFamily="2" charset="-78"/>
              </a:rPr>
              <a:t>پرداخت کننده وجه برات(برات گیر) </a:t>
            </a:r>
            <a:endParaRPr lang="en-US" sz="1400" dirty="0">
              <a:solidFill>
                <a:schemeClr val="tx1"/>
              </a:solidFill>
              <a:cs typeface="B Homa" pitchFamily="2" charset="-78"/>
            </a:endParaRPr>
          </a:p>
          <a:p>
            <a:pPr marL="342900" indent="-342900" algn="r" rtl="1">
              <a:buAutoNum type="arabicPeriod"/>
            </a:pPr>
            <a:r>
              <a:rPr lang="fa-IR" sz="1400" dirty="0">
                <a:solidFill>
                  <a:schemeClr val="tx1"/>
                </a:solidFill>
                <a:cs typeface="B Homa" pitchFamily="2" charset="-78"/>
              </a:rPr>
              <a:t>دریافت کننده وجه برات(دارنده برات)</a:t>
            </a:r>
          </a:p>
        </p:txBody>
      </p:sp>
      <p:sp>
        <p:nvSpPr>
          <p:cNvPr id="7" name="Rounded Rectangle 6"/>
          <p:cNvSpPr/>
          <p:nvPr/>
        </p:nvSpPr>
        <p:spPr>
          <a:xfrm>
            <a:off x="209549" y="3048000"/>
            <a:ext cx="8705851" cy="941294"/>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400" dirty="0">
                <a:solidFill>
                  <a:srgbClr val="FF0000"/>
                </a:solidFill>
                <a:cs typeface="B Homa" pitchFamily="2" charset="-78"/>
              </a:rPr>
              <a:t>تفاوت سفته با برات</a:t>
            </a:r>
            <a:r>
              <a:rPr lang="fa-IR" sz="1400" dirty="0">
                <a:solidFill>
                  <a:schemeClr val="tx1"/>
                </a:solidFill>
                <a:cs typeface="B Homa" pitchFamily="2" charset="-78"/>
              </a:rPr>
              <a:t>:</a:t>
            </a:r>
          </a:p>
          <a:p>
            <a:pPr algn="r" rtl="1"/>
            <a:r>
              <a:rPr lang="fa-IR" sz="1400" dirty="0">
                <a:solidFill>
                  <a:schemeClr val="tx1"/>
                </a:solidFill>
                <a:cs typeface="B Homa" pitchFamily="2" charset="-78"/>
              </a:rPr>
              <a:t>تفاوت این 2 سند تجاری در منطقه زنگی صادر کننده و متعهد و ذینفع می باشد. </a:t>
            </a:r>
          </a:p>
          <a:p>
            <a:pPr algn="r" rtl="1"/>
            <a:r>
              <a:rPr lang="fa-IR" sz="1400" dirty="0">
                <a:solidFill>
                  <a:schemeClr val="tx1"/>
                </a:solidFill>
                <a:cs typeface="B Homa" pitchFamily="2" charset="-78"/>
              </a:rPr>
              <a:t>برات زمانی استفاده می شود که منطقه صادر کننده با متعهد و ذینفع در یک مکان نباشد و ذینفع و متعهد در یک مکان باشد.</a:t>
            </a:r>
          </a:p>
        </p:txBody>
      </p:sp>
      <p:sp>
        <p:nvSpPr>
          <p:cNvPr id="9" name="Rounded Rectangle 8"/>
          <p:cNvSpPr/>
          <p:nvPr/>
        </p:nvSpPr>
        <p:spPr>
          <a:xfrm>
            <a:off x="228600" y="4114800"/>
            <a:ext cx="8648699" cy="605118"/>
          </a:xfrm>
          <a:prstGeom prst="roundRect">
            <a:avLst>
              <a:gd name="adj" fmla="val 16998"/>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dirty="0">
                <a:solidFill>
                  <a:srgbClr val="FF0000"/>
                </a:solidFill>
                <a:cs typeface="B Homa" pitchFamily="2" charset="-78"/>
              </a:rPr>
              <a:t>نکته:</a:t>
            </a:r>
          </a:p>
          <a:p>
            <a:pPr algn="r" rtl="1"/>
            <a:r>
              <a:rPr lang="fa-IR" sz="1400" dirty="0">
                <a:solidFill>
                  <a:schemeClr val="tx1"/>
                </a:solidFill>
                <a:cs typeface="B Homa" pitchFamily="2" charset="-78"/>
              </a:rPr>
              <a:t>برات امکان دارد بین 2 نفر صورت گیرد که در این حالت صادر کننده و متعهد یکی می باشد.</a:t>
            </a:r>
          </a:p>
        </p:txBody>
      </p:sp>
      <p:sp>
        <p:nvSpPr>
          <p:cNvPr id="10" name="Rounded Rectangle 9"/>
          <p:cNvSpPr/>
          <p:nvPr/>
        </p:nvSpPr>
        <p:spPr>
          <a:xfrm>
            <a:off x="209550" y="4800600"/>
            <a:ext cx="8648699" cy="470647"/>
          </a:xfrm>
          <a:prstGeom prst="roundRect">
            <a:avLst>
              <a:gd name="adj" fmla="val 16998"/>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sz="1400" dirty="0">
                <a:solidFill>
                  <a:schemeClr val="tx1"/>
                </a:solidFill>
                <a:cs typeface="B Homa" pitchFamily="2" charset="-78"/>
              </a:rPr>
              <a:t>در ادامه عملیات حسابداری برات در هر یک از دفاتر صادر کننده، متعهد و ذینفع نشان داده خواهد شد.</a:t>
            </a:r>
          </a:p>
        </p:txBody>
      </p:sp>
      <p:sp>
        <p:nvSpPr>
          <p:cNvPr id="11" name="Rounded Rectangle 10"/>
          <p:cNvSpPr/>
          <p:nvPr/>
        </p:nvSpPr>
        <p:spPr>
          <a:xfrm>
            <a:off x="209550" y="5410200"/>
            <a:ext cx="8648700" cy="6096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400" dirty="0">
                <a:solidFill>
                  <a:schemeClr val="tx1"/>
                </a:solidFill>
                <a:cs typeface="B Homa" pitchFamily="2" charset="-78"/>
              </a:rPr>
              <a:t>نکول برات:</a:t>
            </a:r>
          </a:p>
          <a:p>
            <a:pPr algn="r" rtl="1"/>
            <a:r>
              <a:rPr lang="fa-IR" sz="1400" dirty="0">
                <a:solidFill>
                  <a:schemeClr val="tx1"/>
                </a:solidFill>
                <a:cs typeface="B Homa" pitchFamily="2" charset="-78"/>
              </a:rPr>
              <a:t>منظور از نکول برات قبول نکردن برات توسط متعهد می باشد.</a:t>
            </a:r>
          </a:p>
        </p:txBody>
      </p:sp>
      <p:sp>
        <p:nvSpPr>
          <p:cNvPr id="12" name="Rectangle 11"/>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3" name="Rounded Rectangle 12"/>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96</a:t>
            </a:fld>
            <a:endParaRPr lang="en-US"/>
          </a:p>
        </p:txBody>
      </p:sp>
    </p:spTree>
    <p:extLst>
      <p:ext uri="{BB962C8B-B14F-4D97-AF65-F5344CB8AC3E}">
        <p14:creationId xmlns:p14="http://schemas.microsoft.com/office/powerpoint/2010/main" val="24989321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76256" y="228600"/>
            <a:ext cx="2115344" cy="3810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600" dirty="0">
                <a:solidFill>
                  <a:schemeClr val="tx1"/>
                </a:solidFill>
                <a:cs typeface="B Homa" pitchFamily="2" charset="-78"/>
              </a:rPr>
              <a:t>دفاتر صادر کننده (حسنی)</a:t>
            </a:r>
          </a:p>
        </p:txBody>
      </p:sp>
      <p:sp>
        <p:nvSpPr>
          <p:cNvPr id="4" name="Rounded Rectangle 3"/>
          <p:cNvSpPr/>
          <p:nvPr/>
        </p:nvSpPr>
        <p:spPr>
          <a:xfrm>
            <a:off x="6244492" y="990600"/>
            <a:ext cx="2747108" cy="6858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200" dirty="0">
                <a:solidFill>
                  <a:schemeClr val="tx1"/>
                </a:solidFill>
                <a:cs typeface="B Homa" pitchFamily="2" charset="-78"/>
              </a:rPr>
              <a:t>5/4) خرید  2,000,000</a:t>
            </a:r>
          </a:p>
          <a:p>
            <a:pPr algn="r" rtl="1"/>
            <a:r>
              <a:rPr lang="fa-IR" sz="1200" dirty="0">
                <a:solidFill>
                  <a:schemeClr val="tx1"/>
                </a:solidFill>
                <a:cs typeface="B Homa" pitchFamily="2" charset="-78"/>
              </a:rPr>
              <a:t>     حسابهای پرداختنی (رضایی) 2,000,000</a:t>
            </a:r>
          </a:p>
          <a:p>
            <a:pPr algn="r" rtl="1"/>
            <a:r>
              <a:rPr lang="fa-IR" sz="1400" dirty="0">
                <a:solidFill>
                  <a:schemeClr val="tx1"/>
                </a:solidFill>
                <a:cs typeface="B Homa" pitchFamily="2" charset="-78"/>
              </a:rPr>
              <a:t>خرید نسیه از رضایی</a:t>
            </a:r>
          </a:p>
        </p:txBody>
      </p:sp>
      <p:sp>
        <p:nvSpPr>
          <p:cNvPr id="5" name="Rounded Rectangle 4"/>
          <p:cNvSpPr/>
          <p:nvPr/>
        </p:nvSpPr>
        <p:spPr>
          <a:xfrm>
            <a:off x="3842792" y="228600"/>
            <a:ext cx="1872208" cy="381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دفاتر متعهد (حسینی)</a:t>
            </a:r>
          </a:p>
        </p:txBody>
      </p:sp>
      <p:sp>
        <p:nvSpPr>
          <p:cNvPr id="6" name="Rounded Rectangle 5"/>
          <p:cNvSpPr/>
          <p:nvPr/>
        </p:nvSpPr>
        <p:spPr>
          <a:xfrm>
            <a:off x="766051" y="374698"/>
            <a:ext cx="1872208" cy="290319"/>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600" dirty="0">
                <a:solidFill>
                  <a:schemeClr val="tx1"/>
                </a:solidFill>
                <a:cs typeface="B Homa" pitchFamily="2" charset="-78"/>
              </a:rPr>
              <a:t>دفاتر ذینفع (رضایی)</a:t>
            </a:r>
          </a:p>
        </p:txBody>
      </p:sp>
      <p:sp>
        <p:nvSpPr>
          <p:cNvPr id="7" name="Rounded Rectangle 6"/>
          <p:cNvSpPr/>
          <p:nvPr/>
        </p:nvSpPr>
        <p:spPr>
          <a:xfrm>
            <a:off x="3196492" y="990600"/>
            <a:ext cx="2747108" cy="6858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1400" dirty="0">
                <a:solidFill>
                  <a:schemeClr val="tx1"/>
                </a:solidFill>
                <a:cs typeface="B Homa" pitchFamily="2" charset="-78"/>
              </a:rPr>
              <a:t>بدون ثبت</a:t>
            </a:r>
            <a:endParaRPr lang="fa-IR" sz="1600" dirty="0">
              <a:solidFill>
                <a:schemeClr val="tx1"/>
              </a:solidFill>
              <a:cs typeface="B Homa" pitchFamily="2" charset="-78"/>
            </a:endParaRPr>
          </a:p>
        </p:txBody>
      </p:sp>
      <p:sp>
        <p:nvSpPr>
          <p:cNvPr id="8" name="Rounded Rectangle 7"/>
          <p:cNvSpPr/>
          <p:nvPr/>
        </p:nvSpPr>
        <p:spPr>
          <a:xfrm>
            <a:off x="76200" y="990600"/>
            <a:ext cx="2895600" cy="6858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200" dirty="0">
                <a:solidFill>
                  <a:schemeClr val="tx1"/>
                </a:solidFill>
                <a:cs typeface="B Homa" pitchFamily="2" charset="-78"/>
              </a:rPr>
              <a:t>5/4) حسابهای دریافتنی (حسنی) 2,000,000</a:t>
            </a:r>
          </a:p>
          <a:p>
            <a:pPr algn="r" rtl="1"/>
            <a:r>
              <a:rPr lang="fa-IR" sz="1200" dirty="0">
                <a:solidFill>
                  <a:schemeClr val="tx1"/>
                </a:solidFill>
                <a:cs typeface="B Homa" pitchFamily="2" charset="-78"/>
              </a:rPr>
              <a:t>                                              فروش  2,000,000</a:t>
            </a:r>
          </a:p>
          <a:p>
            <a:pPr algn="r" rtl="1"/>
            <a:r>
              <a:rPr lang="fa-IR" sz="1400" dirty="0">
                <a:solidFill>
                  <a:schemeClr val="tx1"/>
                </a:solidFill>
                <a:cs typeface="B Homa" pitchFamily="2" charset="-78"/>
              </a:rPr>
              <a:t>فروش نسیه به حسنی</a:t>
            </a:r>
          </a:p>
        </p:txBody>
      </p:sp>
      <p:sp>
        <p:nvSpPr>
          <p:cNvPr id="9" name="Rounded Rectangle 8"/>
          <p:cNvSpPr/>
          <p:nvPr/>
        </p:nvSpPr>
        <p:spPr>
          <a:xfrm>
            <a:off x="124691" y="685800"/>
            <a:ext cx="8839200" cy="1905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400" dirty="0">
                <a:solidFill>
                  <a:schemeClr val="tx1"/>
                </a:solidFill>
                <a:cs typeface="B Homa" pitchFamily="2" charset="-78"/>
              </a:rPr>
              <a:t>ثبت خرید نسیه کالا توسط حسنی از رضایی</a:t>
            </a:r>
          </a:p>
        </p:txBody>
      </p:sp>
      <p:sp>
        <p:nvSpPr>
          <p:cNvPr id="10" name="Rounded Rectangle 9"/>
          <p:cNvSpPr/>
          <p:nvPr/>
        </p:nvSpPr>
        <p:spPr>
          <a:xfrm>
            <a:off x="76200" y="1752600"/>
            <a:ext cx="8839200" cy="1905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400" dirty="0">
                <a:solidFill>
                  <a:schemeClr val="tx1"/>
                </a:solidFill>
                <a:cs typeface="B Homa" pitchFamily="2" charset="-78"/>
              </a:rPr>
              <a:t>فروش کالا توسط حسنی به حسینی</a:t>
            </a:r>
          </a:p>
        </p:txBody>
      </p:sp>
      <p:sp>
        <p:nvSpPr>
          <p:cNvPr id="14" name="Rounded Rectangle 13"/>
          <p:cNvSpPr/>
          <p:nvPr/>
        </p:nvSpPr>
        <p:spPr>
          <a:xfrm>
            <a:off x="224692" y="2057400"/>
            <a:ext cx="2747108" cy="7620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sz="1400" dirty="0">
                <a:solidFill>
                  <a:schemeClr val="tx1"/>
                </a:solidFill>
                <a:cs typeface="B Homa" pitchFamily="2" charset="-78"/>
              </a:rPr>
              <a:t>بدون ثبت</a:t>
            </a:r>
            <a:endParaRPr lang="fa-IR" sz="1600" dirty="0">
              <a:solidFill>
                <a:schemeClr val="tx1"/>
              </a:solidFill>
              <a:cs typeface="B Homa" pitchFamily="2" charset="-78"/>
            </a:endParaRPr>
          </a:p>
        </p:txBody>
      </p:sp>
      <p:sp>
        <p:nvSpPr>
          <p:cNvPr id="15" name="Rounded Rectangle 14"/>
          <p:cNvSpPr/>
          <p:nvPr/>
        </p:nvSpPr>
        <p:spPr>
          <a:xfrm>
            <a:off x="6182591" y="2057400"/>
            <a:ext cx="2895600" cy="7620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200" dirty="0">
                <a:solidFill>
                  <a:schemeClr val="tx1"/>
                </a:solidFill>
                <a:cs typeface="B Homa" pitchFamily="2" charset="-78"/>
              </a:rPr>
              <a:t>5/4) حسابهای دریافتنی (حسینی) 2,000,000</a:t>
            </a:r>
          </a:p>
          <a:p>
            <a:pPr algn="r" rtl="1"/>
            <a:r>
              <a:rPr lang="fa-IR" sz="1200" dirty="0">
                <a:solidFill>
                  <a:schemeClr val="tx1"/>
                </a:solidFill>
                <a:cs typeface="B Homa" pitchFamily="2" charset="-78"/>
              </a:rPr>
              <a:t>                                              فروش  2,000,000</a:t>
            </a:r>
          </a:p>
          <a:p>
            <a:pPr algn="r" rtl="1"/>
            <a:r>
              <a:rPr lang="fa-IR" sz="1400" dirty="0">
                <a:solidFill>
                  <a:schemeClr val="tx1"/>
                </a:solidFill>
                <a:cs typeface="B Homa" pitchFamily="2" charset="-78"/>
              </a:rPr>
              <a:t>فروش نسیه به حسینی</a:t>
            </a:r>
          </a:p>
        </p:txBody>
      </p:sp>
      <p:sp>
        <p:nvSpPr>
          <p:cNvPr id="16" name="Rounded Rectangle 15"/>
          <p:cNvSpPr/>
          <p:nvPr/>
        </p:nvSpPr>
        <p:spPr>
          <a:xfrm>
            <a:off x="3206883" y="2057400"/>
            <a:ext cx="2747108" cy="762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200" dirty="0">
                <a:solidFill>
                  <a:schemeClr val="tx1"/>
                </a:solidFill>
                <a:cs typeface="B Homa" pitchFamily="2" charset="-78"/>
              </a:rPr>
              <a:t>5/4) خرید  2,000,000</a:t>
            </a:r>
          </a:p>
          <a:p>
            <a:pPr algn="r" rtl="1"/>
            <a:r>
              <a:rPr lang="fa-IR" sz="1200" dirty="0">
                <a:solidFill>
                  <a:schemeClr val="tx1"/>
                </a:solidFill>
                <a:cs typeface="B Homa" pitchFamily="2" charset="-78"/>
              </a:rPr>
              <a:t>     حسابهای پرداختنی (حسنی) 2,000,000</a:t>
            </a:r>
          </a:p>
          <a:p>
            <a:pPr algn="r" rtl="1"/>
            <a:r>
              <a:rPr lang="fa-IR" sz="1400" dirty="0">
                <a:solidFill>
                  <a:schemeClr val="tx1"/>
                </a:solidFill>
                <a:cs typeface="B Homa" pitchFamily="2" charset="-78"/>
              </a:rPr>
              <a:t>خرید نسیه از حسنی</a:t>
            </a:r>
          </a:p>
        </p:txBody>
      </p:sp>
      <p:sp>
        <p:nvSpPr>
          <p:cNvPr id="17" name="Rounded Rectangle 16"/>
          <p:cNvSpPr/>
          <p:nvPr/>
        </p:nvSpPr>
        <p:spPr>
          <a:xfrm>
            <a:off x="187036" y="2895600"/>
            <a:ext cx="8839200" cy="1905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400" dirty="0">
                <a:solidFill>
                  <a:schemeClr val="tx1"/>
                </a:solidFill>
                <a:cs typeface="B Homa" pitchFamily="2" charset="-78"/>
              </a:rPr>
              <a:t>در زمان صدور سفته توسط حسنی در عهده حسینی در وجه رضایی</a:t>
            </a:r>
          </a:p>
        </p:txBody>
      </p:sp>
      <p:sp>
        <p:nvSpPr>
          <p:cNvPr id="19" name="Rounded Rectangle 18"/>
          <p:cNvSpPr/>
          <p:nvPr/>
        </p:nvSpPr>
        <p:spPr>
          <a:xfrm>
            <a:off x="6279128" y="3200400"/>
            <a:ext cx="2747108" cy="408709"/>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sz="1400" dirty="0">
                <a:solidFill>
                  <a:schemeClr val="tx1"/>
                </a:solidFill>
                <a:cs typeface="B Homa" pitchFamily="2" charset="-78"/>
              </a:rPr>
              <a:t>بدون ثبت</a:t>
            </a:r>
            <a:endParaRPr lang="fa-IR" sz="1600" dirty="0">
              <a:solidFill>
                <a:schemeClr val="tx1"/>
              </a:solidFill>
              <a:cs typeface="B Homa" pitchFamily="2" charset="-78"/>
            </a:endParaRPr>
          </a:p>
        </p:txBody>
      </p:sp>
      <p:sp>
        <p:nvSpPr>
          <p:cNvPr id="20" name="Rounded Rectangle 19"/>
          <p:cNvSpPr/>
          <p:nvPr/>
        </p:nvSpPr>
        <p:spPr>
          <a:xfrm>
            <a:off x="328601" y="3200400"/>
            <a:ext cx="2747108" cy="408709"/>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sz="1400" dirty="0">
                <a:solidFill>
                  <a:schemeClr val="tx1"/>
                </a:solidFill>
                <a:cs typeface="B Homa" pitchFamily="2" charset="-78"/>
              </a:rPr>
              <a:t>بدون ثبت</a:t>
            </a:r>
            <a:endParaRPr lang="fa-IR" sz="1600" dirty="0">
              <a:solidFill>
                <a:schemeClr val="tx1"/>
              </a:solidFill>
              <a:cs typeface="B Homa" pitchFamily="2" charset="-78"/>
            </a:endParaRPr>
          </a:p>
        </p:txBody>
      </p:sp>
      <p:sp>
        <p:nvSpPr>
          <p:cNvPr id="21" name="Rounded Rectangle 20"/>
          <p:cNvSpPr/>
          <p:nvPr/>
        </p:nvSpPr>
        <p:spPr>
          <a:xfrm>
            <a:off x="3348892" y="3200400"/>
            <a:ext cx="2747108" cy="408709"/>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1400" dirty="0">
                <a:solidFill>
                  <a:schemeClr val="tx1"/>
                </a:solidFill>
                <a:cs typeface="B Homa" pitchFamily="2" charset="-78"/>
              </a:rPr>
              <a:t>بدون ثبت</a:t>
            </a:r>
            <a:endParaRPr lang="fa-IR" sz="1600" dirty="0">
              <a:solidFill>
                <a:schemeClr val="tx1"/>
              </a:solidFill>
              <a:cs typeface="B Homa" pitchFamily="2" charset="-78"/>
            </a:endParaRPr>
          </a:p>
        </p:txBody>
      </p:sp>
      <p:sp>
        <p:nvSpPr>
          <p:cNvPr id="22" name="Rounded Rectangle 21"/>
          <p:cNvSpPr/>
          <p:nvPr/>
        </p:nvSpPr>
        <p:spPr>
          <a:xfrm>
            <a:off x="228600" y="3695700"/>
            <a:ext cx="8839200" cy="1905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400" dirty="0">
                <a:solidFill>
                  <a:schemeClr val="tx1"/>
                </a:solidFill>
                <a:cs typeface="B Homa" pitchFamily="2" charset="-78"/>
              </a:rPr>
              <a:t>در زمان قبولی سفته توسط متعهد (حسینی)</a:t>
            </a:r>
          </a:p>
        </p:txBody>
      </p:sp>
      <p:sp>
        <p:nvSpPr>
          <p:cNvPr id="23" name="Rounded Rectangle 22"/>
          <p:cNvSpPr/>
          <p:nvPr/>
        </p:nvSpPr>
        <p:spPr>
          <a:xfrm>
            <a:off x="6206836" y="3962400"/>
            <a:ext cx="2895600" cy="7620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200" dirty="0">
                <a:solidFill>
                  <a:schemeClr val="tx1"/>
                </a:solidFill>
                <a:cs typeface="B Homa" pitchFamily="2" charset="-78"/>
              </a:rPr>
              <a:t>5/4) حسابهای پرداختنی (رضایی) 2,000,000</a:t>
            </a:r>
          </a:p>
          <a:p>
            <a:pPr algn="r" rtl="1"/>
            <a:r>
              <a:rPr lang="fa-IR" sz="1200" dirty="0">
                <a:solidFill>
                  <a:schemeClr val="tx1"/>
                </a:solidFill>
                <a:cs typeface="B Homa" pitchFamily="2" charset="-78"/>
              </a:rPr>
              <a:t>                 حسابهای دریافتنی (حسینی)  2,000,000</a:t>
            </a:r>
          </a:p>
          <a:p>
            <a:pPr algn="r" rtl="1"/>
            <a:r>
              <a:rPr lang="fa-IR" sz="1400" dirty="0">
                <a:solidFill>
                  <a:schemeClr val="tx1"/>
                </a:solidFill>
                <a:cs typeface="B Homa" pitchFamily="2" charset="-78"/>
              </a:rPr>
              <a:t>ثبت قبولی برات توسط حسینی</a:t>
            </a:r>
          </a:p>
        </p:txBody>
      </p:sp>
      <p:sp>
        <p:nvSpPr>
          <p:cNvPr id="24" name="Rounded Rectangle 23"/>
          <p:cNvSpPr/>
          <p:nvPr/>
        </p:nvSpPr>
        <p:spPr>
          <a:xfrm>
            <a:off x="3124200" y="3962400"/>
            <a:ext cx="2895600" cy="762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200" dirty="0">
                <a:solidFill>
                  <a:schemeClr val="tx1"/>
                </a:solidFill>
                <a:cs typeface="B Homa" pitchFamily="2" charset="-78"/>
              </a:rPr>
              <a:t>5/4) حسابهای پرداختنی (حسنی) 2,000,000</a:t>
            </a:r>
          </a:p>
          <a:p>
            <a:pPr algn="r" rtl="1"/>
            <a:r>
              <a:rPr lang="fa-IR" sz="1200" dirty="0">
                <a:solidFill>
                  <a:schemeClr val="tx1"/>
                </a:solidFill>
                <a:cs typeface="B Homa" pitchFamily="2" charset="-78"/>
              </a:rPr>
              <a:t>                 اسناد پرداختنی (رضایی)  2,000,000</a:t>
            </a:r>
          </a:p>
          <a:p>
            <a:pPr algn="r" rtl="1"/>
            <a:r>
              <a:rPr lang="fa-IR" sz="1400" dirty="0">
                <a:solidFill>
                  <a:schemeClr val="tx1"/>
                </a:solidFill>
                <a:cs typeface="B Homa" pitchFamily="2" charset="-78"/>
              </a:rPr>
              <a:t>ثبت قبولی برات </a:t>
            </a:r>
          </a:p>
        </p:txBody>
      </p:sp>
      <p:sp>
        <p:nvSpPr>
          <p:cNvPr id="25" name="Rounded Rectangle 24"/>
          <p:cNvSpPr/>
          <p:nvPr/>
        </p:nvSpPr>
        <p:spPr>
          <a:xfrm>
            <a:off x="76200" y="3962400"/>
            <a:ext cx="2895600" cy="7620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200" dirty="0">
                <a:solidFill>
                  <a:schemeClr val="tx1"/>
                </a:solidFill>
                <a:cs typeface="B Homa" pitchFamily="2" charset="-78"/>
              </a:rPr>
              <a:t>5/4) اسناد دریافتنی (حسینی) 2,000,000</a:t>
            </a:r>
          </a:p>
          <a:p>
            <a:pPr algn="r" rtl="1"/>
            <a:r>
              <a:rPr lang="fa-IR" sz="1200" dirty="0">
                <a:solidFill>
                  <a:schemeClr val="tx1"/>
                </a:solidFill>
                <a:cs typeface="B Homa" pitchFamily="2" charset="-78"/>
              </a:rPr>
              <a:t>                 حسابهای دریافتنی (حسنی)  2,000,000</a:t>
            </a:r>
          </a:p>
          <a:p>
            <a:pPr algn="r" rtl="1"/>
            <a:r>
              <a:rPr lang="fa-IR" sz="1400" dirty="0">
                <a:solidFill>
                  <a:schemeClr val="tx1"/>
                </a:solidFill>
                <a:cs typeface="B Homa" pitchFamily="2" charset="-78"/>
              </a:rPr>
              <a:t>ثبت قبولی برات توسط حسینی</a:t>
            </a:r>
          </a:p>
        </p:txBody>
      </p:sp>
      <p:sp>
        <p:nvSpPr>
          <p:cNvPr id="26" name="Rounded Rectangle 25"/>
          <p:cNvSpPr/>
          <p:nvPr/>
        </p:nvSpPr>
        <p:spPr>
          <a:xfrm>
            <a:off x="228600" y="4876800"/>
            <a:ext cx="8839200" cy="1905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400" dirty="0">
                <a:solidFill>
                  <a:schemeClr val="tx1"/>
                </a:solidFill>
                <a:cs typeface="B Homa" pitchFamily="2" charset="-78"/>
              </a:rPr>
              <a:t>در زمان پرداخت وجه سفته توسط متعهد (حسینی)</a:t>
            </a:r>
          </a:p>
        </p:txBody>
      </p:sp>
      <p:sp>
        <p:nvSpPr>
          <p:cNvPr id="27" name="Rounded Rectangle 26"/>
          <p:cNvSpPr/>
          <p:nvPr/>
        </p:nvSpPr>
        <p:spPr>
          <a:xfrm>
            <a:off x="6320692" y="5181600"/>
            <a:ext cx="2747108" cy="7620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sz="1400" dirty="0">
                <a:solidFill>
                  <a:schemeClr val="tx1"/>
                </a:solidFill>
                <a:cs typeface="B Homa" pitchFamily="2" charset="-78"/>
              </a:rPr>
              <a:t>بدون ثبت</a:t>
            </a:r>
            <a:endParaRPr lang="fa-IR" sz="1600" dirty="0">
              <a:solidFill>
                <a:schemeClr val="tx1"/>
              </a:solidFill>
              <a:cs typeface="B Homa" pitchFamily="2" charset="-78"/>
            </a:endParaRPr>
          </a:p>
        </p:txBody>
      </p:sp>
      <p:sp>
        <p:nvSpPr>
          <p:cNvPr id="28" name="Rounded Rectangle 27"/>
          <p:cNvSpPr/>
          <p:nvPr/>
        </p:nvSpPr>
        <p:spPr>
          <a:xfrm>
            <a:off x="3269673" y="5181600"/>
            <a:ext cx="2895600" cy="7620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200" dirty="0">
                <a:solidFill>
                  <a:schemeClr val="tx1"/>
                </a:solidFill>
                <a:cs typeface="B Homa" pitchFamily="2" charset="-78"/>
              </a:rPr>
              <a:t>5/4) اسناد پرداختنی (رضایی) 2,000,000</a:t>
            </a:r>
          </a:p>
          <a:p>
            <a:pPr algn="r" rtl="1"/>
            <a:r>
              <a:rPr lang="fa-IR" sz="1200" dirty="0">
                <a:solidFill>
                  <a:schemeClr val="tx1"/>
                </a:solidFill>
                <a:cs typeface="B Homa" pitchFamily="2" charset="-78"/>
              </a:rPr>
              <a:t>                                       بانک  2,000,000</a:t>
            </a:r>
          </a:p>
          <a:p>
            <a:pPr algn="r" rtl="1"/>
            <a:r>
              <a:rPr lang="fa-IR" sz="1400" dirty="0">
                <a:solidFill>
                  <a:schemeClr val="tx1"/>
                </a:solidFill>
                <a:cs typeface="B Homa" pitchFamily="2" charset="-78"/>
              </a:rPr>
              <a:t>ثبت پرداخت وجه برات</a:t>
            </a:r>
          </a:p>
        </p:txBody>
      </p:sp>
      <p:sp>
        <p:nvSpPr>
          <p:cNvPr id="29" name="Rounded Rectangle 28"/>
          <p:cNvSpPr/>
          <p:nvPr/>
        </p:nvSpPr>
        <p:spPr>
          <a:xfrm>
            <a:off x="207818" y="5181600"/>
            <a:ext cx="2895600" cy="762000"/>
          </a:xfrm>
          <a:prstGeom prst="roundRect">
            <a:avLst>
              <a:gd name="adj" fmla="val 16998"/>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1200" dirty="0">
                <a:solidFill>
                  <a:schemeClr val="tx1"/>
                </a:solidFill>
                <a:cs typeface="B Homa" pitchFamily="2" charset="-78"/>
              </a:rPr>
              <a:t>5/4) بانک 2,000,000</a:t>
            </a:r>
          </a:p>
          <a:p>
            <a:pPr algn="r" rtl="1"/>
            <a:r>
              <a:rPr lang="fa-IR" sz="1200" dirty="0">
                <a:solidFill>
                  <a:schemeClr val="tx1"/>
                </a:solidFill>
                <a:cs typeface="B Homa" pitchFamily="2" charset="-78"/>
              </a:rPr>
              <a:t>               اسناد دریافتنی (حسینی) 2,000,000</a:t>
            </a:r>
          </a:p>
          <a:p>
            <a:pPr algn="r" rtl="1"/>
            <a:r>
              <a:rPr lang="fa-IR" sz="1400" dirty="0">
                <a:solidFill>
                  <a:schemeClr val="tx1"/>
                </a:solidFill>
                <a:cs typeface="B Homa" pitchFamily="2" charset="-78"/>
              </a:rPr>
              <a:t>دریافت وجه برات</a:t>
            </a:r>
          </a:p>
        </p:txBody>
      </p:sp>
      <p:sp>
        <p:nvSpPr>
          <p:cNvPr id="32" name="Rectangle 31"/>
          <p:cNvSpPr/>
          <p:nvPr/>
        </p:nvSpPr>
        <p:spPr>
          <a:xfrm>
            <a:off x="-108520" y="-27384"/>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33" name="Rounded Rectangle 32"/>
          <p:cNvSpPr/>
          <p:nvPr/>
        </p:nvSpPr>
        <p:spPr>
          <a:xfrm>
            <a:off x="57778" y="234226"/>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2- 2</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97</a:t>
            </a:fld>
            <a:endParaRPr lang="en-US"/>
          </a:p>
        </p:txBody>
      </p:sp>
    </p:spTree>
    <p:extLst>
      <p:ext uri="{BB962C8B-B14F-4D97-AF65-F5344CB8AC3E}">
        <p14:creationId xmlns:p14="http://schemas.microsoft.com/office/powerpoint/2010/main" val="1253127028"/>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 y="838200"/>
            <a:ext cx="8763000" cy="12192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dirty="0">
                <a:solidFill>
                  <a:srgbClr val="FF0000"/>
                </a:solidFill>
                <a:cs typeface="B Homa" pitchFamily="2" charset="-78"/>
              </a:rPr>
              <a:t>تعریف چک</a:t>
            </a:r>
            <a:r>
              <a:rPr lang="fa-IR" sz="1400" dirty="0">
                <a:solidFill>
                  <a:schemeClr val="tx1"/>
                </a:solidFill>
                <a:cs typeface="B Homa" pitchFamily="2" charset="-78"/>
              </a:rPr>
              <a:t>:</a:t>
            </a:r>
            <a:endParaRPr lang="fa-IR" sz="1400" dirty="0">
              <a:solidFill>
                <a:srgbClr val="FF0000"/>
              </a:solidFill>
              <a:cs typeface="B Homa" pitchFamily="2" charset="-78"/>
            </a:endParaRPr>
          </a:p>
          <a:p>
            <a:pPr algn="r" rtl="1"/>
            <a:r>
              <a:rPr lang="fa-IR" sz="1400" dirty="0">
                <a:solidFill>
                  <a:schemeClr val="tx1"/>
                </a:solidFill>
                <a:cs typeface="B Homa" pitchFamily="2" charset="-78"/>
              </a:rPr>
              <a:t>در ماده ۳۱۰ قانون تجارت  از چک به عنوان نوشته ای یاد شده که به موجب آن صادره کننده چک کل وجه یا مقداری از وجوهی را که نزد بانک محال علیه ( بانکی که باید وجه را بپردازد ) دارد ، به دیگری واگذار می نماید . در ماده ۳۱۱ همان قانون مرقوم است که : ” در چک باید محل و تاریخ صدور قید شده و به امضای صادر کننده برسد و پرداخت چک نباید وعده داشته باشد</a:t>
            </a:r>
          </a:p>
        </p:txBody>
      </p:sp>
      <p:sp>
        <p:nvSpPr>
          <p:cNvPr id="4" name="8-Point Star 3"/>
          <p:cNvSpPr/>
          <p:nvPr/>
        </p:nvSpPr>
        <p:spPr>
          <a:xfrm>
            <a:off x="6553199" y="30774"/>
            <a:ext cx="2133601"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چک</a:t>
            </a:r>
            <a:endParaRPr lang="en-US" dirty="0">
              <a:cs typeface="B Homa"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494" y="2118446"/>
            <a:ext cx="4133850" cy="192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59327" y="4038600"/>
            <a:ext cx="8763000" cy="121920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400" dirty="0">
                <a:solidFill>
                  <a:srgbClr val="FF0000"/>
                </a:solidFill>
                <a:cs typeface="B Homa" pitchFamily="2" charset="-78"/>
              </a:rPr>
              <a:t>عملیات حسابداری چک:</a:t>
            </a:r>
          </a:p>
          <a:p>
            <a:pPr algn="r" rtl="1"/>
            <a:r>
              <a:rPr lang="fa-IR" sz="1400" dirty="0">
                <a:solidFill>
                  <a:schemeClr val="tx1"/>
                </a:solidFill>
                <a:cs typeface="B Homa" pitchFamily="2" charset="-78"/>
              </a:rPr>
              <a:t>در بحث تئوری در زمان دریافت چک بانک بدهکار شده و در زمان صدور چ بانک بستانکار می شود. به دلیل تعریف چک که چک را برگه ای نقدی می داند.</a:t>
            </a:r>
          </a:p>
          <a:p>
            <a:pPr algn="r" rtl="1"/>
            <a:r>
              <a:rPr lang="fa-IR" sz="1400" dirty="0">
                <a:solidFill>
                  <a:schemeClr val="tx1"/>
                </a:solidFill>
                <a:cs typeface="B Homa" pitchFamily="2" charset="-78"/>
              </a:rPr>
              <a:t>اما چون بر اساس عرف بروی چک تاریخ سررسید تعیین می شود در زمان دریافت اسناد دریافتنی بدهکار و در زمان صدور اسناد پرداختنی بستانکار می شود.</a:t>
            </a:r>
          </a:p>
        </p:txBody>
      </p:sp>
      <p:sp>
        <p:nvSpPr>
          <p:cNvPr id="8" name="Rounded Rectangle 7"/>
          <p:cNvSpPr/>
          <p:nvPr/>
        </p:nvSpPr>
        <p:spPr>
          <a:xfrm>
            <a:off x="187036" y="5334000"/>
            <a:ext cx="8763000" cy="838200"/>
          </a:xfrm>
          <a:prstGeom prst="roundRect">
            <a:avLst>
              <a:gd name="adj" fmla="val 16998"/>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1400" dirty="0">
                <a:solidFill>
                  <a:srgbClr val="FF0000"/>
                </a:solidFill>
                <a:cs typeface="B Homa" pitchFamily="2" charset="-78"/>
              </a:rPr>
              <a:t>ظهر نویسی:</a:t>
            </a:r>
          </a:p>
          <a:p>
            <a:pPr algn="r" rtl="1"/>
            <a:r>
              <a:rPr lang="fa-IR" sz="1400" dirty="0">
                <a:solidFill>
                  <a:schemeClr val="tx1"/>
                </a:solidFill>
                <a:cs typeface="B Homa" pitchFamily="2" charset="-78"/>
              </a:rPr>
              <a:t>منظور از ظهر نویسی پشت نویسی چک جهت انتقال به دیگری می باشد. که در آن دریافت کننده اول آنرا امضاء و تأیید کرده و دیگری واگذار می کند.</a:t>
            </a:r>
          </a:p>
        </p:txBody>
      </p:sp>
      <p:sp>
        <p:nvSpPr>
          <p:cNvPr id="9" name="Rectangle 8"/>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0" name="Rounded Rectangle 9"/>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a:t>
            </a:r>
            <a:r>
              <a:rPr lang="fa-IR" sz="1200">
                <a:cs typeface="B Homa" pitchFamily="2" charset="-78"/>
              </a:rPr>
              <a:t>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98</a:t>
            </a:fld>
            <a:endParaRPr lang="en-US"/>
          </a:p>
        </p:txBody>
      </p:sp>
    </p:spTree>
    <p:extLst>
      <p:ext uri="{BB962C8B-B14F-4D97-AF65-F5344CB8AC3E}">
        <p14:creationId xmlns:p14="http://schemas.microsoft.com/office/powerpoint/2010/main" val="821336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Point Star 2"/>
          <p:cNvSpPr/>
          <p:nvPr/>
        </p:nvSpPr>
        <p:spPr>
          <a:xfrm>
            <a:off x="6698673" y="30774"/>
            <a:ext cx="1988127" cy="807426"/>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dirty="0">
                <a:cs typeface="B Homa" pitchFamily="2" charset="-78"/>
              </a:rPr>
              <a:t>صندوق</a:t>
            </a:r>
            <a:endParaRPr lang="en-US" dirty="0">
              <a:cs typeface="B Homa" pitchFamily="2" charset="-78"/>
            </a:endParaRPr>
          </a:p>
        </p:txBody>
      </p:sp>
      <p:sp>
        <p:nvSpPr>
          <p:cNvPr id="4" name="Rounded Rectangle 3"/>
          <p:cNvSpPr/>
          <p:nvPr/>
        </p:nvSpPr>
        <p:spPr>
          <a:xfrm>
            <a:off x="838200" y="852055"/>
            <a:ext cx="7924800" cy="2182090"/>
          </a:xfrm>
          <a:prstGeom prst="roundRect">
            <a:avLst>
              <a:gd name="adj" fmla="val 16998"/>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solidFill>
                  <a:schemeClr val="tx1"/>
                </a:solidFill>
                <a:cs typeface="B Homa" pitchFamily="2" charset="-78"/>
              </a:rPr>
              <a:t>حساب صندوق:</a:t>
            </a:r>
          </a:p>
          <a:p>
            <a:pPr algn="r" rtl="1"/>
            <a:r>
              <a:rPr lang="fa-IR" dirty="0">
                <a:solidFill>
                  <a:schemeClr val="tx1"/>
                </a:solidFill>
                <a:cs typeface="B Homa" pitchFamily="2" charset="-78"/>
              </a:rPr>
              <a:t>از گروه دارایی ها می باشد (دارایی جاری) در نتیجه دارای ماهیت بدهکار بوده، و از نوع حساب دائم می باشد و در ترازنامه (به عنوان اولین حساب از داراییها) نشان داده می شود و در پایان دوره مالی با حساب اختتامیه بسته می شود.</a:t>
            </a:r>
          </a:p>
          <a:p>
            <a:pPr algn="r" rtl="1"/>
            <a:r>
              <a:rPr lang="fa-IR" dirty="0">
                <a:solidFill>
                  <a:schemeClr val="tx1"/>
                </a:solidFill>
                <a:cs typeface="B Homa" pitchFamily="2" charset="-78"/>
              </a:rPr>
              <a:t>حساب صندوق از نقد ترین و قابل دسترس ترین حسابها می باشد که احتمال سوءاستفاده از آن زیاد است.</a:t>
            </a:r>
          </a:p>
        </p:txBody>
      </p:sp>
      <p:sp>
        <p:nvSpPr>
          <p:cNvPr id="5" name="Rounded Rectangle 4"/>
          <p:cNvSpPr/>
          <p:nvPr/>
        </p:nvSpPr>
        <p:spPr>
          <a:xfrm>
            <a:off x="4648200" y="3352801"/>
            <a:ext cx="4267200" cy="609600"/>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ثبت در زمان افزایش حساب صندوق ( واریز از بدهکاران):</a:t>
            </a:r>
          </a:p>
        </p:txBody>
      </p:sp>
      <p:sp>
        <p:nvSpPr>
          <p:cNvPr id="7" name="Rounded Rectangle 6"/>
          <p:cNvSpPr/>
          <p:nvPr/>
        </p:nvSpPr>
        <p:spPr>
          <a:xfrm>
            <a:off x="4800600" y="4038601"/>
            <a:ext cx="3962400" cy="1066799"/>
          </a:xfrm>
          <a:prstGeom prst="roundRect">
            <a:avLst>
              <a:gd name="adj" fmla="val 16998"/>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dirty="0">
                <a:solidFill>
                  <a:schemeClr val="tx1"/>
                </a:solidFill>
                <a:cs typeface="B Homa" pitchFamily="2" charset="-78"/>
              </a:rPr>
              <a:t>12/29) صندوق  </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                     حسابهای دریافتنی</a:t>
            </a:r>
            <a:r>
              <a:rPr lang="fa-IR" sz="1600" dirty="0">
                <a:solidFill>
                  <a:srgbClr val="0070C0"/>
                </a:solidFill>
                <a:cs typeface="B Homa" pitchFamily="2" charset="-78"/>
              </a:rPr>
              <a:t>2,000,000</a:t>
            </a:r>
          </a:p>
          <a:p>
            <a:pPr algn="r" rtl="1"/>
            <a:r>
              <a:rPr lang="fa-IR" sz="1600" dirty="0">
                <a:solidFill>
                  <a:schemeClr val="tx1"/>
                </a:solidFill>
                <a:cs typeface="B Homa" pitchFamily="2" charset="-78"/>
              </a:rPr>
              <a:t>دریافت مطالبات</a:t>
            </a:r>
          </a:p>
        </p:txBody>
      </p:sp>
      <p:sp>
        <p:nvSpPr>
          <p:cNvPr id="8" name="Rounded Rectangle 7"/>
          <p:cNvSpPr/>
          <p:nvPr/>
        </p:nvSpPr>
        <p:spPr>
          <a:xfrm>
            <a:off x="228600" y="3352801"/>
            <a:ext cx="4267200" cy="609600"/>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chemeClr val="tx1"/>
                </a:solidFill>
                <a:cs typeface="B Homa" pitchFamily="2" charset="-78"/>
              </a:rPr>
              <a:t>ثبت در زمان کاهش حساب صندوق ( پرداخت هزینه ها):</a:t>
            </a:r>
          </a:p>
        </p:txBody>
      </p:sp>
      <p:sp>
        <p:nvSpPr>
          <p:cNvPr id="9" name="Rounded Rectangle 8"/>
          <p:cNvSpPr/>
          <p:nvPr/>
        </p:nvSpPr>
        <p:spPr>
          <a:xfrm>
            <a:off x="381000" y="4038601"/>
            <a:ext cx="3962400" cy="1066799"/>
          </a:xfrm>
          <a:prstGeom prst="roundRect">
            <a:avLst>
              <a:gd name="adj" fmla="val 16998"/>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1600" dirty="0">
                <a:solidFill>
                  <a:schemeClr val="tx1"/>
                </a:solidFill>
                <a:cs typeface="B Homa" pitchFamily="2" charset="-78"/>
              </a:rPr>
              <a:t>12/29) هزینه سوخت </a:t>
            </a:r>
            <a:r>
              <a:rPr lang="fa-IR" sz="1600" dirty="0">
                <a:solidFill>
                  <a:srgbClr val="0070C0"/>
                </a:solidFill>
                <a:cs typeface="B Homa" pitchFamily="2" charset="-78"/>
              </a:rPr>
              <a:t>500,000</a:t>
            </a:r>
          </a:p>
          <a:p>
            <a:pPr algn="r" rtl="1"/>
            <a:r>
              <a:rPr lang="fa-IR" sz="1600" dirty="0">
                <a:solidFill>
                  <a:schemeClr val="tx1"/>
                </a:solidFill>
                <a:cs typeface="B Homa" pitchFamily="2" charset="-78"/>
              </a:rPr>
              <a:t>                              صندوق </a:t>
            </a:r>
            <a:r>
              <a:rPr lang="fa-IR" sz="1600" dirty="0">
                <a:solidFill>
                  <a:srgbClr val="0070C0"/>
                </a:solidFill>
                <a:cs typeface="B Homa" pitchFamily="2" charset="-78"/>
              </a:rPr>
              <a:t>500,000</a:t>
            </a:r>
          </a:p>
          <a:p>
            <a:pPr algn="r" rtl="1"/>
            <a:r>
              <a:rPr lang="fa-IR" sz="1600" dirty="0">
                <a:solidFill>
                  <a:schemeClr val="tx1"/>
                </a:solidFill>
                <a:cs typeface="B Homa" pitchFamily="2" charset="-78"/>
              </a:rPr>
              <a:t>پرداخت نقدی هزینه سوخت</a:t>
            </a:r>
          </a:p>
        </p:txBody>
      </p:sp>
      <p:sp>
        <p:nvSpPr>
          <p:cNvPr id="10" name="Rectangle 9"/>
          <p:cNvSpPr/>
          <p:nvPr/>
        </p:nvSpPr>
        <p:spPr>
          <a:xfrm>
            <a:off x="0" y="16317"/>
            <a:ext cx="1664237" cy="261610"/>
          </a:xfrm>
          <a:prstGeom prst="rect">
            <a:avLst/>
          </a:prstGeom>
          <a:noFill/>
        </p:spPr>
        <p:txBody>
          <a:bodyPr wrap="none" lIns="91440" tIns="45720" rIns="91440" bIns="45720">
            <a:spAutoFit/>
          </a:bodyPr>
          <a:lstStyle/>
          <a:p>
            <a:pPr algn="ctr"/>
            <a:r>
              <a:rPr lang="en-US" sz="1100" dirty="0">
                <a:ln w="12700">
                  <a:noFill/>
                  <a:prstDash val="solid"/>
                </a:ln>
                <a:solidFill>
                  <a:sysClr val="windowText" lastClr="000000"/>
                </a:solidFill>
              </a:rPr>
              <a:t>hmoghanloo@yahoo.com</a:t>
            </a:r>
            <a:endParaRPr lang="en-US" sz="1100" cap="none" spc="0" dirty="0">
              <a:ln w="12700">
                <a:noFill/>
                <a:prstDash val="solid"/>
              </a:ln>
              <a:solidFill>
                <a:sysClr val="windowText" lastClr="000000"/>
              </a:solidFill>
            </a:endParaRPr>
          </a:p>
        </p:txBody>
      </p:sp>
      <p:sp>
        <p:nvSpPr>
          <p:cNvPr id="11" name="Rounded Rectangle 10"/>
          <p:cNvSpPr/>
          <p:nvPr/>
        </p:nvSpPr>
        <p:spPr>
          <a:xfrm>
            <a:off x="166298" y="277927"/>
            <a:ext cx="1021326" cy="193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a:cs typeface="B Homa" pitchFamily="2" charset="-78"/>
              </a:rPr>
              <a:t>صفحه 1- 1</a:t>
            </a:r>
            <a:endParaRPr lang="en-US" sz="1200" dirty="0">
              <a:cs typeface="B Homa"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99</a:t>
            </a:fld>
            <a:endParaRPr lang="en-US"/>
          </a:p>
        </p:txBody>
      </p:sp>
    </p:spTree>
    <p:extLst>
      <p:ext uri="{BB962C8B-B14F-4D97-AF65-F5344CB8AC3E}">
        <p14:creationId xmlns:p14="http://schemas.microsoft.com/office/powerpoint/2010/main" val="71769791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18732</Words>
  <Application>Microsoft Office PowerPoint</Application>
  <PresentationFormat>On-screen Show (4:3)</PresentationFormat>
  <Paragraphs>2153</Paragraphs>
  <Slides>136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136</vt:i4>
      </vt:variant>
    </vt:vector>
  </HeadingPairs>
  <TitlesOfParts>
    <vt:vector size="145" baseType="lpstr">
      <vt:lpstr>A Kavir</vt:lpstr>
      <vt:lpstr>A Nasr</vt:lpstr>
      <vt:lpstr>Arial</vt:lpstr>
      <vt:lpstr>B Homa</vt:lpstr>
      <vt:lpstr>Calibri</vt:lpstr>
      <vt:lpstr>Cambria Math</vt:lpstr>
      <vt:lpstr>Mistral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Amin Naderi</cp:lastModifiedBy>
  <cp:revision>6</cp:revision>
  <dcterms:created xsi:type="dcterms:W3CDTF">2006-08-16T00:00:00Z</dcterms:created>
  <dcterms:modified xsi:type="dcterms:W3CDTF">2021-02-01T15:38:12Z</dcterms:modified>
</cp:coreProperties>
</file>